
<file path=[Content_Types].xml><?xml version="1.0" encoding="utf-8"?>
<Types xmlns="http://schemas.openxmlformats.org/package/2006/content-types">
  <Default Extension="fntdata" ContentType="application/x-fontdata"/>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141"/>
  </p:notesMasterIdLst>
  <p:sldIdLst>
    <p:sldId id="417" r:id="rId5"/>
    <p:sldId id="556" r:id="rId6"/>
    <p:sldId id="306" r:id="rId7"/>
    <p:sldId id="464" r:id="rId8"/>
    <p:sldId id="443" r:id="rId9"/>
    <p:sldId id="493" r:id="rId10"/>
    <p:sldId id="596" r:id="rId11"/>
    <p:sldId id="595" r:id="rId12"/>
    <p:sldId id="447" r:id="rId13"/>
    <p:sldId id="438" r:id="rId14"/>
    <p:sldId id="449" r:id="rId15"/>
    <p:sldId id="462" r:id="rId16"/>
    <p:sldId id="463" r:id="rId17"/>
    <p:sldId id="466" r:id="rId18"/>
    <p:sldId id="442" r:id="rId19"/>
    <p:sldId id="409" r:id="rId20"/>
    <p:sldId id="433" r:id="rId21"/>
    <p:sldId id="467" r:id="rId22"/>
    <p:sldId id="468" r:id="rId23"/>
    <p:sldId id="451" r:id="rId24"/>
    <p:sldId id="597" r:id="rId25"/>
    <p:sldId id="421" r:id="rId26"/>
    <p:sldId id="598" r:id="rId27"/>
    <p:sldId id="469" r:id="rId28"/>
    <p:sldId id="441" r:id="rId29"/>
    <p:sldId id="471" r:id="rId30"/>
    <p:sldId id="445" r:id="rId31"/>
    <p:sldId id="418" r:id="rId32"/>
    <p:sldId id="599" r:id="rId33"/>
    <p:sldId id="472" r:id="rId34"/>
    <p:sldId id="600" r:id="rId35"/>
    <p:sldId id="559" r:id="rId36"/>
    <p:sldId id="439" r:id="rId37"/>
    <p:sldId id="473" r:id="rId38"/>
    <p:sldId id="601" r:id="rId39"/>
    <p:sldId id="475" r:id="rId40"/>
    <p:sldId id="478" r:id="rId41"/>
    <p:sldId id="602" r:id="rId42"/>
    <p:sldId id="477" r:id="rId43"/>
    <p:sldId id="479" r:id="rId44"/>
    <p:sldId id="414" r:id="rId45"/>
    <p:sldId id="416" r:id="rId46"/>
    <p:sldId id="480" r:id="rId47"/>
    <p:sldId id="435" r:id="rId48"/>
    <p:sldId id="420" r:id="rId49"/>
    <p:sldId id="584" r:id="rId50"/>
    <p:sldId id="481" r:id="rId51"/>
    <p:sldId id="450" r:id="rId52"/>
    <p:sldId id="422" r:id="rId53"/>
    <p:sldId id="484" r:id="rId54"/>
    <p:sldId id="423" r:id="rId55"/>
    <p:sldId id="446" r:id="rId56"/>
    <p:sldId id="560" r:id="rId57"/>
    <p:sldId id="585" r:id="rId58"/>
    <p:sldId id="401" r:id="rId59"/>
    <p:sldId id="453" r:id="rId60"/>
    <p:sldId id="431" r:id="rId61"/>
    <p:sldId id="486" r:id="rId62"/>
    <p:sldId id="487" r:id="rId63"/>
    <p:sldId id="488" r:id="rId64"/>
    <p:sldId id="492" r:id="rId65"/>
    <p:sldId id="494" r:id="rId66"/>
    <p:sldId id="408" r:id="rId67"/>
    <p:sldId id="495" r:id="rId68"/>
    <p:sldId id="496" r:id="rId69"/>
    <p:sldId id="424" r:id="rId70"/>
    <p:sldId id="561" r:id="rId71"/>
    <p:sldId id="434" r:id="rId72"/>
    <p:sldId id="497" r:id="rId73"/>
    <p:sldId id="413" r:id="rId74"/>
    <p:sldId id="498" r:id="rId75"/>
    <p:sldId id="499" r:id="rId76"/>
    <p:sldId id="564" r:id="rId77"/>
    <p:sldId id="563" r:id="rId78"/>
    <p:sldId id="567" r:id="rId79"/>
    <p:sldId id="501" r:id="rId80"/>
    <p:sldId id="502" r:id="rId81"/>
    <p:sldId id="361" r:id="rId82"/>
    <p:sldId id="503" r:id="rId83"/>
    <p:sldId id="504" r:id="rId84"/>
    <p:sldId id="506" r:id="rId85"/>
    <p:sldId id="505" r:id="rId86"/>
    <p:sldId id="508" r:id="rId87"/>
    <p:sldId id="507" r:id="rId88"/>
    <p:sldId id="510" r:id="rId89"/>
    <p:sldId id="565" r:id="rId90"/>
    <p:sldId id="566" r:id="rId91"/>
    <p:sldId id="586" r:id="rId92"/>
    <p:sldId id="568" r:id="rId93"/>
    <p:sldId id="394" r:id="rId94"/>
    <p:sldId id="569" r:id="rId95"/>
    <p:sldId id="570" r:id="rId96"/>
    <p:sldId id="571" r:id="rId97"/>
    <p:sldId id="396" r:id="rId98"/>
    <p:sldId id="572" r:id="rId99"/>
    <p:sldId id="573" r:id="rId100"/>
    <p:sldId id="574" r:id="rId101"/>
    <p:sldId id="575" r:id="rId102"/>
    <p:sldId id="576" r:id="rId103"/>
    <p:sldId id="577" r:id="rId104"/>
    <p:sldId id="578" r:id="rId105"/>
    <p:sldId id="579" r:id="rId106"/>
    <p:sldId id="580" r:id="rId107"/>
    <p:sldId id="278" r:id="rId108"/>
    <p:sldId id="583" r:id="rId109"/>
    <p:sldId id="516" r:id="rId110"/>
    <p:sldId id="518" r:id="rId111"/>
    <p:sldId id="519" r:id="rId112"/>
    <p:sldId id="587" r:id="rId113"/>
    <p:sldId id="521" r:id="rId114"/>
    <p:sldId id="522" r:id="rId115"/>
    <p:sldId id="523" r:id="rId116"/>
    <p:sldId id="524" r:id="rId117"/>
    <p:sldId id="588" r:id="rId118"/>
    <p:sldId id="526" r:id="rId119"/>
    <p:sldId id="528" r:id="rId120"/>
    <p:sldId id="529" r:id="rId121"/>
    <p:sldId id="590" r:id="rId122"/>
    <p:sldId id="589" r:id="rId123"/>
    <p:sldId id="531" r:id="rId124"/>
    <p:sldId id="532" r:id="rId125"/>
    <p:sldId id="530" r:id="rId126"/>
    <p:sldId id="591" r:id="rId127"/>
    <p:sldId id="540" r:id="rId128"/>
    <p:sldId id="542" r:id="rId129"/>
    <p:sldId id="543" r:id="rId130"/>
    <p:sldId id="545" r:id="rId131"/>
    <p:sldId id="546" r:id="rId132"/>
    <p:sldId id="544" r:id="rId133"/>
    <p:sldId id="592" r:id="rId134"/>
    <p:sldId id="548" r:id="rId135"/>
    <p:sldId id="594" r:id="rId136"/>
    <p:sldId id="552" r:id="rId137"/>
    <p:sldId id="553" r:id="rId138"/>
    <p:sldId id="554" r:id="rId139"/>
    <p:sldId id="555" r:id="rId140"/>
  </p:sldIdLst>
  <p:sldSz cx="12192000" cy="6858000"/>
  <p:notesSz cx="6858000" cy="9144000"/>
  <p:embeddedFontLst>
    <p:embeddedFont>
      <p:font typeface="宋体" panose="02010600030101010101" pitchFamily="2" charset="-122"/>
      <p:regular r:id="rId142"/>
    </p:embeddedFont>
    <p:embeddedFont>
      <p:font typeface="Arimo" panose="020B0604020202020204" charset="0"/>
      <p:regular r:id="rId143"/>
      <p:bold r:id="rId144"/>
      <p:italic r:id="rId145"/>
      <p:boldItalic r:id="rId146"/>
    </p:embeddedFont>
    <p:embeddedFont>
      <p:font typeface="Encode Sans Condensed Thin" panose="02000000000000000000" pitchFamily="2" charset="0"/>
      <p:regular r:id="rId147"/>
    </p:embeddedFont>
    <p:embeddedFont>
      <p:font typeface="Encode Sans Normal" panose="02000000000000000000" pitchFamily="2" charset="0"/>
      <p:regular r:id="rId148"/>
      <p:bold r:id="rId149"/>
    </p:embeddedFont>
    <p:embeddedFont>
      <p:font typeface="Encode Sans Normal Black" panose="02000000000000000000" pitchFamily="2" charset="0"/>
      <p:bold r:id="rId150"/>
    </p:embeddedFont>
    <p:embeddedFont>
      <p:font typeface="Open Sans" panose="020B0606030504020204" pitchFamily="34" charset="0"/>
      <p:regular r:id="rId151"/>
      <p:bold r:id="rId152"/>
      <p:italic r:id="rId153"/>
      <p:boldItalic r:id="rId154"/>
    </p:embeddedFont>
    <p:embeddedFont>
      <p:font typeface="Outfit Extra Bold" panose="020B0604020202020204" charset="0"/>
      <p:regular r:id="rId155"/>
      <p:bold r:id="rId156"/>
      <p:italic r:id="rId157"/>
      <p:boldItalic r:id="rId158"/>
    </p:embeddedFont>
    <p:embeddedFont>
      <p:font typeface="Segoe UI" panose="020B0502040204020203" pitchFamily="34" charset="0"/>
      <p:regular r:id="rId159"/>
      <p:bold r:id="rId160"/>
      <p:italic r:id="rId161"/>
      <p:boldItalic r:id="rId1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C3A160-26D1-5321-B153-BCC4A902E238}" name="Pablo H Palmandez" initials="PP" userId="S::palmap@uw.edu::dd02e28f-a268-47ef-84f4-f2f310905459" providerId="AD"/>
  <p188:author id="{06D04CF0-4563-EDEA-BDC9-AF0F00BB0DF9}" name="Vickie E Ramirez" initials="VR" userId="S::ramirezv@uw.edu::5829d9b8-e786-4ad8-a93f-c69aa6857d7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ebecca M Yost" initials="RMY" lastIdx="1" clrIdx="0">
    <p:extLst>
      <p:ext uri="{19B8F6BF-5375-455C-9EA6-DF929625EA0E}">
        <p15:presenceInfo xmlns:p15="http://schemas.microsoft.com/office/powerpoint/2012/main" userId="S::byost@uw.edu::4a12d476-d8c0-440f-8039-0824c6788cd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2E83"/>
    <a:srgbClr val="85754D"/>
    <a:srgbClr val="FF7E79"/>
    <a:srgbClr val="0E63C2"/>
    <a:srgbClr val="E8E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66DD4C-0751-4DBC-9AF0-D63CEE0AF696}" v="1" dt="2026-10-12T15:22:44.0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21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18.fntdata"/><Relationship Id="rId170" Type="http://schemas.microsoft.com/office/2018/10/relationships/authors" Target="author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font" Target="fonts/font8.fntdata"/><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19.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font" Target="fonts/font9.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slide" Target="slides/slide136.xml"/><Relationship Id="rId145" Type="http://schemas.openxmlformats.org/officeDocument/2006/relationships/font" Target="fonts/font4.fntdata"/><Relationship Id="rId161" Type="http://schemas.openxmlformats.org/officeDocument/2006/relationships/font" Target="fonts/font20.fntdata"/><Relationship Id="rId16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slide" Target="slides/slide131.xml"/><Relationship Id="rId151" Type="http://schemas.openxmlformats.org/officeDocument/2006/relationships/font" Target="fonts/font10.fntdata"/><Relationship Id="rId156" Type="http://schemas.openxmlformats.org/officeDocument/2006/relationships/font" Target="fonts/font15.fntdata"/><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openxmlformats.org/officeDocument/2006/relationships/notesMaster" Target="notesMasters/notesMaster1.xml"/><Relationship Id="rId146" Type="http://schemas.openxmlformats.org/officeDocument/2006/relationships/font" Target="fonts/font5.fntdata"/><Relationship Id="rId16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162" Type="http://schemas.openxmlformats.org/officeDocument/2006/relationships/font" Target="fonts/font21.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font" Target="fonts/font16.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font" Target="fonts/font11.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font" Target="fonts/font6.fntdata"/><Relationship Id="rId168"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font" Target="fonts/font1.fntdata"/><Relationship Id="rId163" Type="http://schemas.openxmlformats.org/officeDocument/2006/relationships/commentAuthors" Target="commentAuthor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font" Target="fonts/font17.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font" Target="fonts/font12.fntdata"/><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font" Target="fonts/font2.fntdata"/><Relationship Id="rId148" Type="http://schemas.openxmlformats.org/officeDocument/2006/relationships/font" Target="fonts/font7.fntdata"/><Relationship Id="rId164" Type="http://schemas.openxmlformats.org/officeDocument/2006/relationships/presProps" Target="presProps.xml"/><Relationship Id="rId16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font" Target="fonts/font13.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font" Target="fonts/font3.fntdata"/><Relationship Id="rId90" Type="http://schemas.openxmlformats.org/officeDocument/2006/relationships/slide" Target="slides/slide86.xml"/><Relationship Id="rId165" Type="http://schemas.openxmlformats.org/officeDocument/2006/relationships/viewProps" Target="viewProps.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font" Target="fonts/font14.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NISE O DRURY" userId="S::dodrury@uw.edu::e480f4f0-0874-4a52-86b1-8c6f59b67575" providerId="AD" clId="Web-{941455A0-F737-751A-E486-854F23C707A0}"/>
    <pc:docChg chg="modSld">
      <pc:chgData name="DENNISE O DRURY" userId="S::dodrury@uw.edu::e480f4f0-0874-4a52-86b1-8c6f59b67575" providerId="AD" clId="Web-{941455A0-F737-751A-E486-854F23C707A0}" dt="2026-10-05T16:22:24.755" v="1"/>
      <pc:docMkLst>
        <pc:docMk/>
      </pc:docMkLst>
      <pc:sldChg chg="addSp delSp modSp">
        <pc:chgData name="DENNISE O DRURY" userId="S::dodrury@uw.edu::e480f4f0-0874-4a52-86b1-8c6f59b67575" providerId="AD" clId="Web-{941455A0-F737-751A-E486-854F23C707A0}" dt="2026-10-05T16:22:24.755" v="1"/>
        <pc:sldMkLst>
          <pc:docMk/>
          <pc:sldMk cId="1490881555" sldId="601"/>
        </pc:sldMkLst>
        <pc:picChg chg="add mod">
          <ac:chgData name="DENNISE O DRURY" userId="S::dodrury@uw.edu::e480f4f0-0874-4a52-86b1-8c6f59b67575" providerId="AD" clId="Web-{941455A0-F737-751A-E486-854F23C707A0}" dt="2026-10-05T16:22:24.755" v="1"/>
          <ac:picMkLst>
            <pc:docMk/>
            <pc:sldMk cId="1490881555" sldId="601"/>
            <ac:picMk id="2" creationId="{216B6F6A-9A24-8118-1764-9F11120010EE}"/>
          </ac:picMkLst>
        </pc:picChg>
      </pc:sldChg>
    </pc:docChg>
  </pc:docChgLst>
  <pc:docChgLst>
    <pc:chgData name="DENNISE O DRURY" userId="S::dodrury@uw.edu::e480f4f0-0874-4a52-86b1-8c6f59b67575" providerId="AD" clId="Web-{1B62B6D0-2F9D-E4C4-7A31-8461B7936158}"/>
    <pc:docChg chg="addSld delSld modSld sldOrd">
      <pc:chgData name="DENNISE O DRURY" userId="S::dodrury@uw.edu::e480f4f0-0874-4a52-86b1-8c6f59b67575" providerId="AD" clId="Web-{1B62B6D0-2F9D-E4C4-7A31-8461B7936158}" dt="2026-09-25T21:40:27.647" v="175"/>
      <pc:docMkLst>
        <pc:docMk/>
      </pc:docMkLst>
      <pc:sldChg chg="addSp">
        <pc:chgData name="DENNISE O DRURY" userId="S::dodrury@uw.edu::e480f4f0-0874-4a52-86b1-8c6f59b67575" providerId="AD" clId="Web-{1B62B6D0-2F9D-E4C4-7A31-8461B7936158}" dt="2026-09-25T20:56:48.812" v="84"/>
        <pc:sldMkLst>
          <pc:docMk/>
          <pc:sldMk cId="1801219817" sldId="306"/>
        </pc:sldMkLst>
      </pc:sldChg>
      <pc:sldChg chg="addSp delSp modSp add del ord replId">
        <pc:chgData name="DENNISE O DRURY" userId="S::dodrury@uw.edu::e480f4f0-0874-4a52-86b1-8c6f59b67575" providerId="AD" clId="Web-{1B62B6D0-2F9D-E4C4-7A31-8461B7936158}" dt="2026-09-25T20:43:31.217" v="81" actId="20577"/>
        <pc:sldMkLst>
          <pc:docMk/>
          <pc:sldMk cId="686609460" sldId="595"/>
        </pc:sldMkLst>
        <pc:spChg chg="mod">
          <ac:chgData name="DENNISE O DRURY" userId="S::dodrury@uw.edu::e480f4f0-0874-4a52-86b1-8c6f59b67575" providerId="AD" clId="Web-{1B62B6D0-2F9D-E4C4-7A31-8461B7936158}" dt="2026-09-25T20:43:31.217" v="81" actId="20577"/>
          <ac:spMkLst>
            <pc:docMk/>
            <pc:sldMk cId="686609460" sldId="595"/>
            <ac:spMk id="2" creationId="{C90AED8D-01EB-B619-AC5A-AA6B3CAF8A69}"/>
          </ac:spMkLst>
        </pc:spChg>
        <pc:spChg chg="mod topLvl">
          <ac:chgData name="DENNISE O DRURY" userId="S::dodrury@uw.edu::e480f4f0-0874-4a52-86b1-8c6f59b67575" providerId="AD" clId="Web-{1B62B6D0-2F9D-E4C4-7A31-8461B7936158}" dt="2026-09-25T20:40:20.604" v="68" actId="1076"/>
          <ac:spMkLst>
            <pc:docMk/>
            <pc:sldMk cId="686609460" sldId="595"/>
            <ac:spMk id="5" creationId="{19E180FB-2847-9543-11B2-E6505FEF1CE6}"/>
          </ac:spMkLst>
        </pc:spChg>
        <pc:spChg chg="mod topLvl">
          <ac:chgData name="DENNISE O DRURY" userId="S::dodrury@uw.edu::e480f4f0-0874-4a52-86b1-8c6f59b67575" providerId="AD" clId="Web-{1B62B6D0-2F9D-E4C4-7A31-8461B7936158}" dt="2026-09-25T20:40:12.775" v="67" actId="1076"/>
          <ac:spMkLst>
            <pc:docMk/>
            <pc:sldMk cId="686609460" sldId="595"/>
            <ac:spMk id="9" creationId="{990B4E2A-5EDF-D888-A515-C21E09326247}"/>
          </ac:spMkLst>
        </pc:spChg>
        <pc:spChg chg="mod topLvl">
          <ac:chgData name="DENNISE O DRURY" userId="S::dodrury@uw.edu::e480f4f0-0874-4a52-86b1-8c6f59b67575" providerId="AD" clId="Web-{1B62B6D0-2F9D-E4C4-7A31-8461B7936158}" dt="2026-09-25T20:40:29.838" v="71" actId="1076"/>
          <ac:spMkLst>
            <pc:docMk/>
            <pc:sldMk cId="686609460" sldId="595"/>
            <ac:spMk id="13" creationId="{CE88CEB7-A10F-809A-37E8-E027B28B86F2}"/>
          </ac:spMkLst>
        </pc:spChg>
        <pc:spChg chg="add">
          <ac:chgData name="DENNISE O DRURY" userId="S::dodrury@uw.edu::e480f4f0-0874-4a52-86b1-8c6f59b67575" providerId="AD" clId="Web-{1B62B6D0-2F9D-E4C4-7A31-8461B7936158}" dt="2026-09-25T20:39:27.712" v="59"/>
          <ac:spMkLst>
            <pc:docMk/>
            <pc:sldMk cId="686609460" sldId="595"/>
            <ac:spMk id="16" creationId="{1C01E8AA-090C-2045-A000-DD91B3CFA3D9}"/>
          </ac:spMkLst>
        </pc:spChg>
        <pc:picChg chg="add mod modCrop">
          <ac:chgData name="DENNISE O DRURY" userId="S::dodrury@uw.edu::e480f4f0-0874-4a52-86b1-8c6f59b67575" providerId="AD" clId="Web-{1B62B6D0-2F9D-E4C4-7A31-8461B7936158}" dt="2026-09-25T20:40:39.823" v="73"/>
          <ac:picMkLst>
            <pc:docMk/>
            <pc:sldMk cId="686609460" sldId="595"/>
            <ac:picMk id="43" creationId="{FAC2B179-2A7A-02AA-3033-B7D3B898ED81}"/>
          </ac:picMkLst>
        </pc:picChg>
      </pc:sldChg>
      <pc:sldChg chg="addSp delSp modSp add replId modNotes">
        <pc:chgData name="DENNISE O DRURY" userId="S::dodrury@uw.edu::e480f4f0-0874-4a52-86b1-8c6f59b67575" providerId="AD" clId="Web-{1B62B6D0-2F9D-E4C4-7A31-8461B7936158}" dt="2026-09-25T21:04:55.289" v="106"/>
        <pc:sldMkLst>
          <pc:docMk/>
          <pc:sldMk cId="2050534402" sldId="596"/>
        </pc:sldMkLst>
        <pc:picChg chg="add mod">
          <ac:chgData name="DENNISE O DRURY" userId="S::dodrury@uw.edu::e480f4f0-0874-4a52-86b1-8c6f59b67575" providerId="AD" clId="Web-{1B62B6D0-2F9D-E4C4-7A31-8461B7936158}" dt="2026-09-25T21:03:16.819" v="99" actId="1076"/>
          <ac:picMkLst>
            <pc:docMk/>
            <pc:sldMk cId="2050534402" sldId="596"/>
            <ac:picMk id="5" creationId="{EFF32A22-408A-8363-EDB2-5FA2D7B014E9}"/>
          </ac:picMkLst>
        </pc:picChg>
      </pc:sldChg>
      <pc:sldChg chg="addSp delSp modSp add replId">
        <pc:chgData name="DENNISE O DRURY" userId="S::dodrury@uw.edu::e480f4f0-0874-4a52-86b1-8c6f59b67575" providerId="AD" clId="Web-{1B62B6D0-2F9D-E4C4-7A31-8461B7936158}" dt="2026-09-25T21:09:51.609" v="133"/>
        <pc:sldMkLst>
          <pc:docMk/>
          <pc:sldMk cId="3417405822" sldId="597"/>
        </pc:sldMkLst>
        <pc:picChg chg="add mod">
          <ac:chgData name="DENNISE O DRURY" userId="S::dodrury@uw.edu::e480f4f0-0874-4a52-86b1-8c6f59b67575" providerId="AD" clId="Web-{1B62B6D0-2F9D-E4C4-7A31-8461B7936158}" dt="2026-09-25T21:09:33.655" v="132" actId="1076"/>
          <ac:picMkLst>
            <pc:docMk/>
            <pc:sldMk cId="3417405822" sldId="597"/>
            <ac:picMk id="2" creationId="{A5F6923D-9029-DCBD-DB93-414A25952BAB}"/>
          </ac:picMkLst>
        </pc:picChg>
      </pc:sldChg>
      <pc:sldChg chg="addSp delSp modSp add replId">
        <pc:chgData name="DENNISE O DRURY" userId="S::dodrury@uw.edu::e480f4f0-0874-4a52-86b1-8c6f59b67575" providerId="AD" clId="Web-{1B62B6D0-2F9D-E4C4-7A31-8461B7936158}" dt="2026-09-25T21:29:23.994" v="163"/>
        <pc:sldMkLst>
          <pc:docMk/>
          <pc:sldMk cId="3825581073" sldId="598"/>
        </pc:sldMkLst>
        <pc:spChg chg="add ord">
          <ac:chgData name="DENNISE O DRURY" userId="S::dodrury@uw.edu::e480f4f0-0874-4a52-86b1-8c6f59b67575" providerId="AD" clId="Web-{1B62B6D0-2F9D-E4C4-7A31-8461B7936158}" dt="2026-09-25T21:29:23.994" v="163"/>
          <ac:spMkLst>
            <pc:docMk/>
            <pc:sldMk cId="3825581073" sldId="598"/>
            <ac:spMk id="27" creationId="{C1692D79-B48C-5A12-F4BD-8A929008FD33}"/>
          </ac:spMkLst>
        </pc:spChg>
        <pc:picChg chg="add mod modCrop">
          <ac:chgData name="DENNISE O DRURY" userId="S::dodrury@uw.edu::e480f4f0-0874-4a52-86b1-8c6f59b67575" providerId="AD" clId="Web-{1B62B6D0-2F9D-E4C4-7A31-8461B7936158}" dt="2026-09-25T21:26:40.521" v="161" actId="1076"/>
          <ac:picMkLst>
            <pc:docMk/>
            <pc:sldMk cId="3825581073" sldId="598"/>
            <ac:picMk id="26" creationId="{3F3926B7-A3C1-6065-5730-8D1F0E3FBAFB}"/>
          </ac:picMkLst>
        </pc:picChg>
      </pc:sldChg>
      <pc:sldChg chg="addSp delSp modSp add replId">
        <pc:chgData name="DENNISE O DRURY" userId="S::dodrury@uw.edu::e480f4f0-0874-4a52-86b1-8c6f59b67575" providerId="AD" clId="Web-{1B62B6D0-2F9D-E4C4-7A31-8461B7936158}" dt="2026-09-25T21:40:27.647" v="175"/>
        <pc:sldMkLst>
          <pc:docMk/>
          <pc:sldMk cId="2171523095" sldId="599"/>
        </pc:sldMkLst>
        <pc:picChg chg="add mod">
          <ac:chgData name="DENNISE O DRURY" userId="S::dodrury@uw.edu::e480f4f0-0874-4a52-86b1-8c6f59b67575" providerId="AD" clId="Web-{1B62B6D0-2F9D-E4C4-7A31-8461B7936158}" dt="2026-09-25T21:40:27.647" v="175"/>
          <ac:picMkLst>
            <pc:docMk/>
            <pc:sldMk cId="2171523095" sldId="599"/>
            <ac:picMk id="8" creationId="{25AEADD0-3328-2350-ACBC-F8789247285A}"/>
          </ac:picMkLst>
        </pc:picChg>
      </pc:sldChg>
    </pc:docChg>
  </pc:docChgLst>
  <pc:docChgLst>
    <pc:chgData name="Vickie E Ramirez" userId="S::ramirezv@uw.edu::5829d9b8-e786-4ad8-a93f-c69aa6857d7a" providerId="AD" clId="Web-{3CAFDF22-09CB-F74B-2658-006EE740F667}"/>
    <pc:docChg chg="modSld">
      <pc:chgData name="Vickie E Ramirez" userId="S::ramirezv@uw.edu::5829d9b8-e786-4ad8-a93f-c69aa6857d7a" providerId="AD" clId="Web-{3CAFDF22-09CB-F74B-2658-006EE740F667}" dt="2026-09-17T19:59:35.725" v="13"/>
      <pc:docMkLst>
        <pc:docMk/>
      </pc:docMkLst>
      <pc:sldChg chg="delSp">
        <pc:chgData name="Vickie E Ramirez" userId="S::ramirezv@uw.edu::5829d9b8-e786-4ad8-a93f-c69aa6857d7a" providerId="AD" clId="Web-{3CAFDF22-09CB-F74B-2658-006EE740F667}" dt="2026-09-17T19:55:49.671" v="2"/>
        <pc:sldMkLst>
          <pc:docMk/>
          <pc:sldMk cId="2185511422" sldId="418"/>
        </pc:sldMkLst>
      </pc:sldChg>
      <pc:sldChg chg="modSp">
        <pc:chgData name="Vickie E Ramirez" userId="S::ramirezv@uw.edu::5829d9b8-e786-4ad8-a93f-c69aa6857d7a" providerId="AD" clId="Web-{3CAFDF22-09CB-F74B-2658-006EE740F667}" dt="2026-09-17T19:58:56.396" v="10" actId="20577"/>
        <pc:sldMkLst>
          <pc:docMk/>
          <pc:sldMk cId="1820296506" sldId="421"/>
        </pc:sldMkLst>
        <pc:spChg chg="mod">
          <ac:chgData name="Vickie E Ramirez" userId="S::ramirezv@uw.edu::5829d9b8-e786-4ad8-a93f-c69aa6857d7a" providerId="AD" clId="Web-{3CAFDF22-09CB-F74B-2658-006EE740F667}" dt="2026-09-17T19:58:56.396" v="10" actId="20577"/>
          <ac:spMkLst>
            <pc:docMk/>
            <pc:sldMk cId="1820296506" sldId="421"/>
            <ac:spMk id="20" creationId="{5FB84A79-A803-EF23-4252-C51E1C6EB749}"/>
          </ac:spMkLst>
        </pc:spChg>
        <pc:spChg chg="mod">
          <ac:chgData name="Vickie E Ramirez" userId="S::ramirezv@uw.edu::5829d9b8-e786-4ad8-a93f-c69aa6857d7a" providerId="AD" clId="Web-{3CAFDF22-09CB-F74B-2658-006EE740F667}" dt="2026-09-17T19:58:37.473" v="8" actId="1076"/>
          <ac:spMkLst>
            <pc:docMk/>
            <pc:sldMk cId="1820296506" sldId="421"/>
            <ac:spMk id="28" creationId="{729A1575-C398-95ED-3652-2DDF1AD9D2BE}"/>
          </ac:spMkLst>
        </pc:spChg>
        <pc:spChg chg="mod">
          <ac:chgData name="Vickie E Ramirez" userId="S::ramirezv@uw.edu::5829d9b8-e786-4ad8-a93f-c69aa6857d7a" providerId="AD" clId="Web-{3CAFDF22-09CB-F74B-2658-006EE740F667}" dt="2026-09-17T19:58:49.208" v="9" actId="20577"/>
          <ac:spMkLst>
            <pc:docMk/>
            <pc:sldMk cId="1820296506" sldId="421"/>
            <ac:spMk id="31" creationId="{31752081-1612-9F81-15EC-BA8DA17E1AEE}"/>
          </ac:spMkLst>
        </pc:spChg>
      </pc:sldChg>
      <pc:sldChg chg="modSp">
        <pc:chgData name="Vickie E Ramirez" userId="S::ramirezv@uw.edu::5829d9b8-e786-4ad8-a93f-c69aa6857d7a" providerId="AD" clId="Web-{3CAFDF22-09CB-F74B-2658-006EE740F667}" dt="2026-09-17T19:59:22.224" v="12"/>
        <pc:sldMkLst>
          <pc:docMk/>
          <pc:sldMk cId="286421336" sldId="441"/>
        </pc:sldMkLst>
        <pc:graphicFrameChg chg="mod modGraphic">
          <ac:chgData name="Vickie E Ramirez" userId="S::ramirezv@uw.edu::5829d9b8-e786-4ad8-a93f-c69aa6857d7a" providerId="AD" clId="Web-{3CAFDF22-09CB-F74B-2658-006EE740F667}" dt="2026-09-17T19:59:22.224" v="12"/>
          <ac:graphicFrameMkLst>
            <pc:docMk/>
            <pc:sldMk cId="286421336" sldId="441"/>
            <ac:graphicFrameMk id="3" creationId="{46A711AB-F0B5-0204-0CBD-030D744820DA}"/>
          </ac:graphicFrameMkLst>
        </pc:graphicFrameChg>
      </pc:sldChg>
      <pc:sldChg chg="modSp">
        <pc:chgData name="Vickie E Ramirez" userId="S::ramirezv@uw.edu::5829d9b8-e786-4ad8-a93f-c69aa6857d7a" providerId="AD" clId="Web-{3CAFDF22-09CB-F74B-2658-006EE740F667}" dt="2026-09-17T19:57:11.736" v="4" actId="20577"/>
        <pc:sldMkLst>
          <pc:docMk/>
          <pc:sldMk cId="3152459648" sldId="479"/>
        </pc:sldMkLst>
        <pc:spChg chg="mod">
          <ac:chgData name="Vickie E Ramirez" userId="S::ramirezv@uw.edu::5829d9b8-e786-4ad8-a93f-c69aa6857d7a" providerId="AD" clId="Web-{3CAFDF22-09CB-F74B-2658-006EE740F667}" dt="2026-09-17T19:57:11.736" v="4" actId="20577"/>
          <ac:spMkLst>
            <pc:docMk/>
            <pc:sldMk cId="3152459648" sldId="479"/>
            <ac:spMk id="3" creationId="{7B1BC6F8-5ACE-F464-BB65-8C0864FF92A2}"/>
          </ac:spMkLst>
        </pc:spChg>
      </pc:sldChg>
      <pc:sldChg chg="delSp">
        <pc:chgData name="Vickie E Ramirez" userId="S::ramirezv@uw.edu::5829d9b8-e786-4ad8-a93f-c69aa6857d7a" providerId="AD" clId="Web-{3CAFDF22-09CB-F74B-2658-006EE740F667}" dt="2026-09-17T19:57:52.659" v="5"/>
        <pc:sldMkLst>
          <pc:docMk/>
          <pc:sldMk cId="2414387439" sldId="480"/>
        </pc:sldMkLst>
      </pc:sldChg>
    </pc:docChg>
  </pc:docChgLst>
  <pc:docChgLst>
    <pc:chgData name="Vickie E Ramirez" userId="5829d9b8-e786-4ad8-a93f-c69aa6857d7a" providerId="ADAL" clId="{FBA842A2-5957-49D4-B56B-A65CD2B3FBD5}"/>
    <pc:docChg chg="undo custSel addSld delSld modSld sldOrd">
      <pc:chgData name="Vickie E Ramirez" userId="5829d9b8-e786-4ad8-a93f-c69aa6857d7a" providerId="ADAL" clId="{FBA842A2-5957-49D4-B56B-A65CD2B3FBD5}" dt="2026-10-12T16:52:17.143" v="7349" actId="1076"/>
      <pc:docMkLst>
        <pc:docMk/>
      </pc:docMkLst>
      <pc:sldChg chg="add">
        <pc:chgData name="Vickie E Ramirez" userId="5829d9b8-e786-4ad8-a93f-c69aa6857d7a" providerId="ADAL" clId="{FBA842A2-5957-49D4-B56B-A65CD2B3FBD5}" dt="2026-09-15T00:14:58.038" v="1398"/>
        <pc:sldMkLst>
          <pc:docMk/>
          <pc:sldMk cId="3711630160" sldId="278"/>
        </pc:sldMkLst>
      </pc:sldChg>
      <pc:sldChg chg="ord modNotesTx">
        <pc:chgData name="Vickie E Ramirez" userId="5829d9b8-e786-4ad8-a93f-c69aa6857d7a" providerId="ADAL" clId="{FBA842A2-5957-49D4-B56B-A65CD2B3FBD5}" dt="2026-09-15T13:41:53.619" v="2147" actId="20577"/>
        <pc:sldMkLst>
          <pc:docMk/>
          <pc:sldMk cId="1801219817" sldId="306"/>
        </pc:sldMkLst>
      </pc:sldChg>
      <pc:sldChg chg="ord modNotesTx">
        <pc:chgData name="Vickie E Ramirez" userId="5829d9b8-e786-4ad8-a93f-c69aa6857d7a" providerId="ADAL" clId="{FBA842A2-5957-49D4-B56B-A65CD2B3FBD5}" dt="2026-09-15T23:33:24.219" v="6673" actId="20577"/>
        <pc:sldMkLst>
          <pc:docMk/>
          <pc:sldMk cId="2904701761" sldId="361"/>
        </pc:sldMkLst>
      </pc:sldChg>
      <pc:sldChg chg="add">
        <pc:chgData name="Vickie E Ramirez" userId="5829d9b8-e786-4ad8-a93f-c69aa6857d7a" providerId="ADAL" clId="{FBA842A2-5957-49D4-B56B-A65CD2B3FBD5}" dt="2026-09-15T00:14:42.118" v="1386"/>
        <pc:sldMkLst>
          <pc:docMk/>
          <pc:sldMk cId="1332259531" sldId="394"/>
        </pc:sldMkLst>
      </pc:sldChg>
      <pc:sldChg chg="add ord">
        <pc:chgData name="Vickie E Ramirez" userId="5829d9b8-e786-4ad8-a93f-c69aa6857d7a" providerId="ADAL" clId="{FBA842A2-5957-49D4-B56B-A65CD2B3FBD5}" dt="2026-09-15T00:18:38.498" v="1411"/>
        <pc:sldMkLst>
          <pc:docMk/>
          <pc:sldMk cId="1093043276" sldId="396"/>
        </pc:sldMkLst>
      </pc:sldChg>
      <pc:sldChg chg="modSp mod ord">
        <pc:chgData name="Vickie E Ramirez" userId="5829d9b8-e786-4ad8-a93f-c69aa6857d7a" providerId="ADAL" clId="{FBA842A2-5957-49D4-B56B-A65CD2B3FBD5}" dt="2026-09-14T21:10:33.741" v="405" actId="255"/>
        <pc:sldMkLst>
          <pc:docMk/>
          <pc:sldMk cId="3560698176" sldId="401"/>
        </pc:sldMkLst>
        <pc:spChg chg="mod">
          <ac:chgData name="Vickie E Ramirez" userId="5829d9b8-e786-4ad8-a93f-c69aa6857d7a" providerId="ADAL" clId="{FBA842A2-5957-49D4-B56B-A65CD2B3FBD5}" dt="2026-09-14T21:10:33.741" v="405" actId="255"/>
          <ac:spMkLst>
            <pc:docMk/>
            <pc:sldMk cId="3560698176" sldId="401"/>
            <ac:spMk id="21" creationId="{F60BFC6F-0E2F-F4C5-D925-1DC88C315274}"/>
          </ac:spMkLst>
        </pc:spChg>
      </pc:sldChg>
      <pc:sldChg chg="ord">
        <pc:chgData name="Vickie E Ramirez" userId="5829d9b8-e786-4ad8-a93f-c69aa6857d7a" providerId="ADAL" clId="{FBA842A2-5957-49D4-B56B-A65CD2B3FBD5}" dt="2026-09-14T21:26:05.546" v="441"/>
        <pc:sldMkLst>
          <pc:docMk/>
          <pc:sldMk cId="2328222838" sldId="408"/>
        </pc:sldMkLst>
      </pc:sldChg>
      <pc:sldChg chg="ord">
        <pc:chgData name="Vickie E Ramirez" userId="5829d9b8-e786-4ad8-a93f-c69aa6857d7a" providerId="ADAL" clId="{FBA842A2-5957-49D4-B56B-A65CD2B3FBD5}" dt="2026-09-14T20:38:15.834" v="47"/>
        <pc:sldMkLst>
          <pc:docMk/>
          <pc:sldMk cId="571013511" sldId="409"/>
        </pc:sldMkLst>
      </pc:sldChg>
      <pc:sldChg chg="ord modNotesTx">
        <pc:chgData name="Vickie E Ramirez" userId="5829d9b8-e786-4ad8-a93f-c69aa6857d7a" providerId="ADAL" clId="{FBA842A2-5957-49D4-B56B-A65CD2B3FBD5}" dt="2026-09-15T23:19:38.006" v="6376" actId="6549"/>
        <pc:sldMkLst>
          <pc:docMk/>
          <pc:sldMk cId="4035516767" sldId="413"/>
        </pc:sldMkLst>
      </pc:sldChg>
      <pc:sldChg chg="ord modNotesTx">
        <pc:chgData name="Vickie E Ramirez" userId="5829d9b8-e786-4ad8-a93f-c69aa6857d7a" providerId="ADAL" clId="{FBA842A2-5957-49D4-B56B-A65CD2B3FBD5}" dt="2026-09-15T16:02:33.620" v="3894" actId="20577"/>
        <pc:sldMkLst>
          <pc:docMk/>
          <pc:sldMk cId="3027165051" sldId="414"/>
        </pc:sldMkLst>
      </pc:sldChg>
      <pc:sldChg chg="modSp mod ord modNotesTx">
        <pc:chgData name="Vickie E Ramirez" userId="5829d9b8-e786-4ad8-a93f-c69aa6857d7a" providerId="ADAL" clId="{FBA842A2-5957-49D4-B56B-A65CD2B3FBD5}" dt="2026-09-15T16:25:56.621" v="4606" actId="20577"/>
        <pc:sldMkLst>
          <pc:docMk/>
          <pc:sldMk cId="3503353635" sldId="416"/>
        </pc:sldMkLst>
        <pc:spChg chg="mod">
          <ac:chgData name="Vickie E Ramirez" userId="5829d9b8-e786-4ad8-a93f-c69aa6857d7a" providerId="ADAL" clId="{FBA842A2-5957-49D4-B56B-A65CD2B3FBD5}" dt="2026-09-14T20:56:15.249" v="127" actId="14100"/>
          <ac:spMkLst>
            <pc:docMk/>
            <pc:sldMk cId="3503353635" sldId="416"/>
            <ac:spMk id="2" creationId="{FEACA3B6-4F69-56DC-2203-00D09F1E4B86}"/>
          </ac:spMkLst>
        </pc:spChg>
      </pc:sldChg>
      <pc:sldChg chg="modSp mod ord modNotesTx">
        <pc:chgData name="Vickie E Ramirez" userId="5829d9b8-e786-4ad8-a93f-c69aa6857d7a" providerId="ADAL" clId="{FBA842A2-5957-49D4-B56B-A65CD2B3FBD5}" dt="2026-09-15T14:17:27.269" v="2777" actId="20577"/>
        <pc:sldMkLst>
          <pc:docMk/>
          <pc:sldMk cId="2185511422" sldId="418"/>
        </pc:sldMkLst>
        <pc:spChg chg="mod">
          <ac:chgData name="Vickie E Ramirez" userId="5829d9b8-e786-4ad8-a93f-c69aa6857d7a" providerId="ADAL" clId="{FBA842A2-5957-49D4-B56B-A65CD2B3FBD5}" dt="2026-09-14T20:47:19.053" v="79" actId="255"/>
          <ac:spMkLst>
            <pc:docMk/>
            <pc:sldMk cId="2185511422" sldId="418"/>
            <ac:spMk id="2" creationId="{1023F57B-608E-61DD-538F-0354519D1C2E}"/>
          </ac:spMkLst>
        </pc:spChg>
      </pc:sldChg>
      <pc:sldChg chg="addSp delSp modSp mod ord modNotesTx">
        <pc:chgData name="Vickie E Ramirez" userId="5829d9b8-e786-4ad8-a93f-c69aa6857d7a" providerId="ADAL" clId="{FBA842A2-5957-49D4-B56B-A65CD2B3FBD5}" dt="2026-09-15T16:06:28.104" v="4079" actId="20577"/>
        <pc:sldMkLst>
          <pc:docMk/>
          <pc:sldMk cId="2846696296" sldId="420"/>
        </pc:sldMkLst>
        <pc:spChg chg="add mod">
          <ac:chgData name="Vickie E Ramirez" userId="5829d9b8-e786-4ad8-a93f-c69aa6857d7a" providerId="ADAL" clId="{FBA842A2-5957-49D4-B56B-A65CD2B3FBD5}" dt="2026-09-14T21:01:50.097" v="322" actId="14100"/>
          <ac:spMkLst>
            <pc:docMk/>
            <pc:sldMk cId="2846696296" sldId="420"/>
            <ac:spMk id="10" creationId="{20500485-4ACA-440D-03E6-C129D9652B77}"/>
          </ac:spMkLst>
        </pc:spChg>
        <pc:picChg chg="mod">
          <ac:chgData name="Vickie E Ramirez" userId="5829d9b8-e786-4ad8-a93f-c69aa6857d7a" providerId="ADAL" clId="{FBA842A2-5957-49D4-B56B-A65CD2B3FBD5}" dt="2026-09-14T21:00:36.610" v="238" actId="1076"/>
          <ac:picMkLst>
            <pc:docMk/>
            <pc:sldMk cId="2846696296" sldId="420"/>
            <ac:picMk id="4" creationId="{868B866B-8B37-EB60-BDC4-29420BC656C5}"/>
          </ac:picMkLst>
        </pc:picChg>
        <pc:picChg chg="mod">
          <ac:chgData name="Vickie E Ramirez" userId="5829d9b8-e786-4ad8-a93f-c69aa6857d7a" providerId="ADAL" clId="{FBA842A2-5957-49D4-B56B-A65CD2B3FBD5}" dt="2026-09-14T21:00:33.693" v="237" actId="1076"/>
          <ac:picMkLst>
            <pc:docMk/>
            <pc:sldMk cId="2846696296" sldId="420"/>
            <ac:picMk id="5" creationId="{F0E19470-ECDD-B7ED-1C71-65945E492418}"/>
          </ac:picMkLst>
        </pc:picChg>
        <pc:picChg chg="add mod">
          <ac:chgData name="Vickie E Ramirez" userId="5829d9b8-e786-4ad8-a93f-c69aa6857d7a" providerId="ADAL" clId="{FBA842A2-5957-49D4-B56B-A65CD2B3FBD5}" dt="2026-09-14T21:00:20.333" v="234" actId="1076"/>
          <ac:picMkLst>
            <pc:docMk/>
            <pc:sldMk cId="2846696296" sldId="420"/>
            <ac:picMk id="7" creationId="{17503363-1287-823E-4CF3-C9D1A5F5A5CC}"/>
          </ac:picMkLst>
        </pc:picChg>
      </pc:sldChg>
      <pc:sldChg chg="ord modNotesTx">
        <pc:chgData name="Vickie E Ramirez" userId="5829d9b8-e786-4ad8-a93f-c69aa6857d7a" providerId="ADAL" clId="{FBA842A2-5957-49D4-B56B-A65CD2B3FBD5}" dt="2026-09-15T14:09:33.353" v="2494" actId="20577"/>
        <pc:sldMkLst>
          <pc:docMk/>
          <pc:sldMk cId="1820296506" sldId="421"/>
        </pc:sldMkLst>
      </pc:sldChg>
      <pc:sldChg chg="addSp delSp modSp mod ord modNotesTx">
        <pc:chgData name="Vickie E Ramirez" userId="5829d9b8-e786-4ad8-a93f-c69aa6857d7a" providerId="ADAL" clId="{FBA842A2-5957-49D4-B56B-A65CD2B3FBD5}" dt="2026-09-15T20:19:04.614" v="4878" actId="20577"/>
        <pc:sldMkLst>
          <pc:docMk/>
          <pc:sldMk cId="2591627312" sldId="422"/>
        </pc:sldMkLst>
        <pc:spChg chg="add mod">
          <ac:chgData name="Vickie E Ramirez" userId="5829d9b8-e786-4ad8-a93f-c69aa6857d7a" providerId="ADAL" clId="{FBA842A2-5957-49D4-B56B-A65CD2B3FBD5}" dt="2026-09-14T21:04:27.914" v="352" actId="113"/>
          <ac:spMkLst>
            <pc:docMk/>
            <pc:sldMk cId="2591627312" sldId="422"/>
            <ac:spMk id="9" creationId="{06976F77-83C3-58FF-F16A-FA186C5D1493}"/>
          </ac:spMkLst>
        </pc:spChg>
      </pc:sldChg>
      <pc:sldChg chg="ord modNotesTx">
        <pc:chgData name="Vickie E Ramirez" userId="5829d9b8-e786-4ad8-a93f-c69aa6857d7a" providerId="ADAL" clId="{FBA842A2-5957-49D4-B56B-A65CD2B3FBD5}" dt="2026-09-15T20:29:25.990" v="5220" actId="20577"/>
        <pc:sldMkLst>
          <pc:docMk/>
          <pc:sldMk cId="3745720336" sldId="423"/>
        </pc:sldMkLst>
      </pc:sldChg>
      <pc:sldChg chg="ord modNotesTx">
        <pc:chgData name="Vickie E Ramirez" userId="5829d9b8-e786-4ad8-a93f-c69aa6857d7a" providerId="ADAL" clId="{FBA842A2-5957-49D4-B56B-A65CD2B3FBD5}" dt="2026-09-15T23:10:54.311" v="6265" actId="20577"/>
        <pc:sldMkLst>
          <pc:docMk/>
          <pc:sldMk cId="8489056" sldId="424"/>
        </pc:sldMkLst>
      </pc:sldChg>
      <pc:sldChg chg="addSp delSp modSp mod ord modNotesTx">
        <pc:chgData name="Vickie E Ramirez" userId="5829d9b8-e786-4ad8-a93f-c69aa6857d7a" providerId="ADAL" clId="{FBA842A2-5957-49D4-B56B-A65CD2B3FBD5}" dt="2026-09-15T20:42:04.750" v="5457" actId="20577"/>
        <pc:sldMkLst>
          <pc:docMk/>
          <pc:sldMk cId="1287944741" sldId="431"/>
        </pc:sldMkLst>
        <pc:spChg chg="add mod">
          <ac:chgData name="Vickie E Ramirez" userId="5829d9b8-e786-4ad8-a93f-c69aa6857d7a" providerId="ADAL" clId="{FBA842A2-5957-49D4-B56B-A65CD2B3FBD5}" dt="2026-09-14T21:17:20.751" v="427" actId="1076"/>
          <ac:spMkLst>
            <pc:docMk/>
            <pc:sldMk cId="1287944741" sldId="431"/>
            <ac:spMk id="2" creationId="{915D044A-4BF9-E19D-B5BC-C6E54E9625D2}"/>
          </ac:spMkLst>
        </pc:spChg>
        <pc:picChg chg="mod">
          <ac:chgData name="Vickie E Ramirez" userId="5829d9b8-e786-4ad8-a93f-c69aa6857d7a" providerId="ADAL" clId="{FBA842A2-5957-49D4-B56B-A65CD2B3FBD5}" dt="2026-09-14T21:17:15.536" v="426" actId="1076"/>
          <ac:picMkLst>
            <pc:docMk/>
            <pc:sldMk cId="1287944741" sldId="431"/>
            <ac:picMk id="5" creationId="{1E695854-5D8C-AE12-B5A8-6FF55234FEFA}"/>
          </ac:picMkLst>
        </pc:picChg>
      </pc:sldChg>
      <pc:sldChg chg="ord">
        <pc:chgData name="Vickie E Ramirez" userId="5829d9b8-e786-4ad8-a93f-c69aa6857d7a" providerId="ADAL" clId="{FBA842A2-5957-49D4-B56B-A65CD2B3FBD5}" dt="2026-09-14T20:39:17.036" v="49"/>
        <pc:sldMkLst>
          <pc:docMk/>
          <pc:sldMk cId="479409965" sldId="433"/>
        </pc:sldMkLst>
      </pc:sldChg>
      <pc:sldChg chg="addSp delSp modSp mod ord modNotesTx">
        <pc:chgData name="Vickie E Ramirez" userId="5829d9b8-e786-4ad8-a93f-c69aa6857d7a" providerId="ADAL" clId="{FBA842A2-5957-49D4-B56B-A65CD2B3FBD5}" dt="2026-09-15T23:18:21.565" v="6375" actId="6549"/>
        <pc:sldMkLst>
          <pc:docMk/>
          <pc:sldMk cId="693553559" sldId="434"/>
        </pc:sldMkLst>
        <pc:spChg chg="mod">
          <ac:chgData name="Vickie E Ramirez" userId="5829d9b8-e786-4ad8-a93f-c69aa6857d7a" providerId="ADAL" clId="{FBA842A2-5957-49D4-B56B-A65CD2B3FBD5}" dt="2026-09-15T23:16:04.053" v="6369" actId="27636"/>
          <ac:spMkLst>
            <pc:docMk/>
            <pc:sldMk cId="693553559" sldId="434"/>
            <ac:spMk id="2" creationId="{6B682738-3221-9F63-C6D0-FE0B5D904C44}"/>
          </ac:spMkLst>
        </pc:spChg>
        <pc:picChg chg="add mod ord">
          <ac:chgData name="Vickie E Ramirez" userId="5829d9b8-e786-4ad8-a93f-c69aa6857d7a" providerId="ADAL" clId="{FBA842A2-5957-49D4-B56B-A65CD2B3FBD5}" dt="2026-09-15T23:16:49.453" v="6374" actId="1076"/>
          <ac:picMkLst>
            <pc:docMk/>
            <pc:sldMk cId="693553559" sldId="434"/>
            <ac:picMk id="6" creationId="{9A371230-4190-AC72-CC6B-586A64E49D49}"/>
          </ac:picMkLst>
        </pc:picChg>
      </pc:sldChg>
      <pc:sldChg chg="ord modNotesTx">
        <pc:chgData name="Vickie E Ramirez" userId="5829d9b8-e786-4ad8-a93f-c69aa6857d7a" providerId="ADAL" clId="{FBA842A2-5957-49D4-B56B-A65CD2B3FBD5}" dt="2026-09-15T16:05:35.053" v="4019" actId="20577"/>
        <pc:sldMkLst>
          <pc:docMk/>
          <pc:sldMk cId="201228165" sldId="435"/>
        </pc:sldMkLst>
      </pc:sldChg>
      <pc:sldChg chg="delSp mod ord modNotesTx">
        <pc:chgData name="Vickie E Ramirez" userId="5829d9b8-e786-4ad8-a93f-c69aa6857d7a" providerId="ADAL" clId="{FBA842A2-5957-49D4-B56B-A65CD2B3FBD5}" dt="2026-09-15T15:41:03.972" v="3241" actId="20577"/>
        <pc:sldMkLst>
          <pc:docMk/>
          <pc:sldMk cId="1533812389" sldId="439"/>
        </pc:sldMkLst>
      </pc:sldChg>
      <pc:sldChg chg="ord modNotesTx">
        <pc:chgData name="Vickie E Ramirez" userId="5829d9b8-e786-4ad8-a93f-c69aa6857d7a" providerId="ADAL" clId="{FBA842A2-5957-49D4-B56B-A65CD2B3FBD5}" dt="2026-09-15T14:15:08.841" v="2517" actId="6549"/>
        <pc:sldMkLst>
          <pc:docMk/>
          <pc:sldMk cId="286421336" sldId="441"/>
        </pc:sldMkLst>
      </pc:sldChg>
      <pc:sldChg chg="ord">
        <pc:chgData name="Vickie E Ramirez" userId="5829d9b8-e786-4ad8-a93f-c69aa6857d7a" providerId="ADAL" clId="{FBA842A2-5957-49D4-B56B-A65CD2B3FBD5}" dt="2026-09-15T14:02:03.021" v="2409"/>
        <pc:sldMkLst>
          <pc:docMk/>
          <pc:sldMk cId="465457496" sldId="442"/>
        </pc:sldMkLst>
      </pc:sldChg>
      <pc:sldChg chg="modSp mod ord">
        <pc:chgData name="Vickie E Ramirez" userId="5829d9b8-e786-4ad8-a93f-c69aa6857d7a" providerId="ADAL" clId="{FBA842A2-5957-49D4-B56B-A65CD2B3FBD5}" dt="2026-09-14T20:46:18.773" v="76" actId="1076"/>
        <pc:sldMkLst>
          <pc:docMk/>
          <pc:sldMk cId="2460413398" sldId="445"/>
        </pc:sldMkLst>
        <pc:picChg chg="mod">
          <ac:chgData name="Vickie E Ramirez" userId="5829d9b8-e786-4ad8-a93f-c69aa6857d7a" providerId="ADAL" clId="{FBA842A2-5957-49D4-B56B-A65CD2B3FBD5}" dt="2026-09-14T20:46:18.773" v="76" actId="1076"/>
          <ac:picMkLst>
            <pc:docMk/>
            <pc:sldMk cId="2460413398" sldId="445"/>
            <ac:picMk id="45" creationId="{7E35FAFF-9F78-3C71-72C1-527F6C7E5999}"/>
          </ac:picMkLst>
        </pc:picChg>
      </pc:sldChg>
      <pc:sldChg chg="ord modNotesTx">
        <pc:chgData name="Vickie E Ramirez" userId="5829d9b8-e786-4ad8-a93f-c69aa6857d7a" providerId="ADAL" clId="{FBA842A2-5957-49D4-B56B-A65CD2B3FBD5}" dt="2026-09-15T20:30:49.020" v="5271" actId="313"/>
        <pc:sldMkLst>
          <pc:docMk/>
          <pc:sldMk cId="846703290" sldId="446"/>
        </pc:sldMkLst>
      </pc:sldChg>
      <pc:sldChg chg="modNotesTx">
        <pc:chgData name="Vickie E Ramirez" userId="5829d9b8-e786-4ad8-a93f-c69aa6857d7a" providerId="ADAL" clId="{FBA842A2-5957-49D4-B56B-A65CD2B3FBD5}" dt="2026-09-15T13:49:55.299" v="2172" actId="20577"/>
        <pc:sldMkLst>
          <pc:docMk/>
          <pc:sldMk cId="2384031765" sldId="447"/>
        </pc:sldMkLst>
      </pc:sldChg>
      <pc:sldChg chg="addSp delSp modSp mod ord modNotesTx">
        <pc:chgData name="Vickie E Ramirez" userId="5829d9b8-e786-4ad8-a93f-c69aa6857d7a" providerId="ADAL" clId="{FBA842A2-5957-49D4-B56B-A65CD2B3FBD5}" dt="2026-09-15T20:17:34.594" v="4805" actId="20577"/>
        <pc:sldMkLst>
          <pc:docMk/>
          <pc:sldMk cId="1801611452" sldId="450"/>
        </pc:sldMkLst>
        <pc:picChg chg="add mod">
          <ac:chgData name="Vickie E Ramirez" userId="5829d9b8-e786-4ad8-a93f-c69aa6857d7a" providerId="ADAL" clId="{FBA842A2-5957-49D4-B56B-A65CD2B3FBD5}" dt="2026-09-15T20:16:05.293" v="4716" actId="1076"/>
          <ac:picMkLst>
            <pc:docMk/>
            <pc:sldMk cId="1801611452" sldId="450"/>
            <ac:picMk id="5" creationId="{4887EC56-3AB7-46C5-2000-C7E04A343CF1}"/>
          </ac:picMkLst>
        </pc:picChg>
        <pc:picChg chg="mod">
          <ac:chgData name="Vickie E Ramirez" userId="5829d9b8-e786-4ad8-a93f-c69aa6857d7a" providerId="ADAL" clId="{FBA842A2-5957-49D4-B56B-A65CD2B3FBD5}" dt="2026-09-15T20:15:48.959" v="4713" actId="1076"/>
          <ac:picMkLst>
            <pc:docMk/>
            <pc:sldMk cId="1801611452" sldId="450"/>
            <ac:picMk id="7" creationId="{92433BF5-7A02-EC1F-B1B2-F690980E4F9E}"/>
          </ac:picMkLst>
        </pc:picChg>
      </pc:sldChg>
      <pc:sldChg chg="modSp mod ord">
        <pc:chgData name="Vickie E Ramirez" userId="5829d9b8-e786-4ad8-a93f-c69aa6857d7a" providerId="ADAL" clId="{FBA842A2-5957-49D4-B56B-A65CD2B3FBD5}" dt="2026-10-12T15:23:56.281" v="7332" actId="1076"/>
        <pc:sldMkLst>
          <pc:docMk/>
          <pc:sldMk cId="3982705771" sldId="451"/>
        </pc:sldMkLst>
        <pc:picChg chg="mod">
          <ac:chgData name="Vickie E Ramirez" userId="5829d9b8-e786-4ad8-a93f-c69aa6857d7a" providerId="ADAL" clId="{FBA842A2-5957-49D4-B56B-A65CD2B3FBD5}" dt="2026-10-12T15:23:56.281" v="7332" actId="1076"/>
          <ac:picMkLst>
            <pc:docMk/>
            <pc:sldMk cId="3982705771" sldId="451"/>
            <ac:picMk id="3" creationId="{ECCBCD4C-505A-28EB-1A2D-FBC9DDF805ED}"/>
          </ac:picMkLst>
        </pc:picChg>
      </pc:sldChg>
      <pc:sldChg chg="modSp mod ord modNotesTx">
        <pc:chgData name="Vickie E Ramirez" userId="5829d9b8-e786-4ad8-a93f-c69aa6857d7a" providerId="ADAL" clId="{FBA842A2-5957-49D4-B56B-A65CD2B3FBD5}" dt="2026-09-15T20:40:27.198" v="5423" actId="20577"/>
        <pc:sldMkLst>
          <pc:docMk/>
          <pc:sldMk cId="3969947633" sldId="453"/>
        </pc:sldMkLst>
        <pc:picChg chg="mod">
          <ac:chgData name="Vickie E Ramirez" userId="5829d9b8-e786-4ad8-a93f-c69aa6857d7a" providerId="ADAL" clId="{FBA842A2-5957-49D4-B56B-A65CD2B3FBD5}" dt="2026-09-14T21:15:42.828" v="411" actId="1076"/>
          <ac:picMkLst>
            <pc:docMk/>
            <pc:sldMk cId="3969947633" sldId="453"/>
            <ac:picMk id="6" creationId="{4FEFFCC4-6D7A-8A62-DCA3-67B37E8D40E9}"/>
          </ac:picMkLst>
        </pc:picChg>
      </pc:sldChg>
      <pc:sldChg chg="ord modNotesTx">
        <pc:chgData name="Vickie E Ramirez" userId="5829d9b8-e786-4ad8-a93f-c69aa6857d7a" providerId="ADAL" clId="{FBA842A2-5957-49D4-B56B-A65CD2B3FBD5}" dt="2026-09-15T13:55:54.914" v="2173" actId="5793"/>
        <pc:sldMkLst>
          <pc:docMk/>
          <pc:sldMk cId="1957130028" sldId="462"/>
        </pc:sldMkLst>
      </pc:sldChg>
      <pc:sldChg chg="modNotesTx">
        <pc:chgData name="Vickie E Ramirez" userId="5829d9b8-e786-4ad8-a93f-c69aa6857d7a" providerId="ADAL" clId="{FBA842A2-5957-49D4-B56B-A65CD2B3FBD5}" dt="2026-09-15T14:00:32.873" v="2407" actId="20577"/>
        <pc:sldMkLst>
          <pc:docMk/>
          <pc:sldMk cId="0" sldId="463"/>
        </pc:sldMkLst>
      </pc:sldChg>
      <pc:sldChg chg="modNotesTx">
        <pc:chgData name="Vickie E Ramirez" userId="5829d9b8-e786-4ad8-a93f-c69aa6857d7a" providerId="ADAL" clId="{FBA842A2-5957-49D4-B56B-A65CD2B3FBD5}" dt="2026-09-15T13:42:59.209" v="2152" actId="6549"/>
        <pc:sldMkLst>
          <pc:docMk/>
          <pc:sldMk cId="1903514819" sldId="464"/>
        </pc:sldMkLst>
      </pc:sldChg>
      <pc:sldChg chg="ord">
        <pc:chgData name="Vickie E Ramirez" userId="5829d9b8-e786-4ad8-a93f-c69aa6857d7a" providerId="ADAL" clId="{FBA842A2-5957-49D4-B56B-A65CD2B3FBD5}" dt="2026-09-14T20:35:15.715" v="37"/>
        <pc:sldMkLst>
          <pc:docMk/>
          <pc:sldMk cId="485794114" sldId="466"/>
        </pc:sldMkLst>
      </pc:sldChg>
      <pc:sldChg chg="ord modNotesTx">
        <pc:chgData name="Vickie E Ramirez" userId="5829d9b8-e786-4ad8-a93f-c69aa6857d7a" providerId="ADAL" clId="{FBA842A2-5957-49D4-B56B-A65CD2B3FBD5}" dt="2026-09-15T14:05:16.412" v="2410" actId="6549"/>
        <pc:sldMkLst>
          <pc:docMk/>
          <pc:sldMk cId="824036318" sldId="467"/>
        </pc:sldMkLst>
      </pc:sldChg>
      <pc:sldChg chg="ord">
        <pc:chgData name="Vickie E Ramirez" userId="5829d9b8-e786-4ad8-a93f-c69aa6857d7a" providerId="ADAL" clId="{FBA842A2-5957-49D4-B56B-A65CD2B3FBD5}" dt="2026-09-14T20:40:03.703" v="53"/>
        <pc:sldMkLst>
          <pc:docMk/>
          <pc:sldMk cId="3569047576" sldId="468"/>
        </pc:sldMkLst>
      </pc:sldChg>
      <pc:sldChg chg="ord">
        <pc:chgData name="Vickie E Ramirez" userId="5829d9b8-e786-4ad8-a93f-c69aa6857d7a" providerId="ADAL" clId="{FBA842A2-5957-49D4-B56B-A65CD2B3FBD5}" dt="2026-09-14T20:44:18.828" v="69"/>
        <pc:sldMkLst>
          <pc:docMk/>
          <pc:sldMk cId="3434141511" sldId="469"/>
        </pc:sldMkLst>
      </pc:sldChg>
      <pc:sldChg chg="modSp mod ord">
        <pc:chgData name="Vickie E Ramirez" userId="5829d9b8-e786-4ad8-a93f-c69aa6857d7a" providerId="ADAL" clId="{FBA842A2-5957-49D4-B56B-A65CD2B3FBD5}" dt="2026-09-15T20:36:38.849" v="5384" actId="6549"/>
        <pc:sldMkLst>
          <pc:docMk/>
          <pc:sldMk cId="2459672042" sldId="471"/>
        </pc:sldMkLst>
        <pc:spChg chg="mod">
          <ac:chgData name="Vickie E Ramirez" userId="5829d9b8-e786-4ad8-a93f-c69aa6857d7a" providerId="ADAL" clId="{FBA842A2-5957-49D4-B56B-A65CD2B3FBD5}" dt="2026-09-15T20:36:38.849" v="5384" actId="6549"/>
          <ac:spMkLst>
            <pc:docMk/>
            <pc:sldMk cId="2459672042" sldId="471"/>
            <ac:spMk id="4" creationId="{7EA5EB2D-160E-5267-CE0D-651F1D449818}"/>
          </ac:spMkLst>
        </pc:spChg>
      </pc:sldChg>
      <pc:sldChg chg="ord modNotesTx">
        <pc:chgData name="Vickie E Ramirez" userId="5829d9b8-e786-4ad8-a93f-c69aa6857d7a" providerId="ADAL" clId="{FBA842A2-5957-49D4-B56B-A65CD2B3FBD5}" dt="2026-09-15T15:36:49.109" v="2979" actId="20577"/>
        <pc:sldMkLst>
          <pc:docMk/>
          <pc:sldMk cId="2376789078" sldId="472"/>
        </pc:sldMkLst>
      </pc:sldChg>
      <pc:sldChg chg="ord modNotesTx">
        <pc:chgData name="Vickie E Ramirez" userId="5829d9b8-e786-4ad8-a93f-c69aa6857d7a" providerId="ADAL" clId="{FBA842A2-5957-49D4-B56B-A65CD2B3FBD5}" dt="2026-09-15T15:42:58.257" v="3390" actId="20577"/>
        <pc:sldMkLst>
          <pc:docMk/>
          <pc:sldMk cId="3566133532" sldId="473"/>
        </pc:sldMkLst>
      </pc:sldChg>
      <pc:sldChg chg="ord modNotesTx">
        <pc:chgData name="Vickie E Ramirez" userId="5829d9b8-e786-4ad8-a93f-c69aa6857d7a" providerId="ADAL" clId="{FBA842A2-5957-49D4-B56B-A65CD2B3FBD5}" dt="2026-09-15T15:44:30.229" v="3484" actId="20577"/>
        <pc:sldMkLst>
          <pc:docMk/>
          <pc:sldMk cId="2621658662" sldId="475"/>
        </pc:sldMkLst>
      </pc:sldChg>
      <pc:sldChg chg="ord modNotesTx">
        <pc:chgData name="Vickie E Ramirez" userId="5829d9b8-e786-4ad8-a93f-c69aa6857d7a" providerId="ADAL" clId="{FBA842A2-5957-49D4-B56B-A65CD2B3FBD5}" dt="2026-09-15T15:53:10.387" v="3670" actId="20577"/>
        <pc:sldMkLst>
          <pc:docMk/>
          <pc:sldMk cId="3200111319" sldId="477"/>
        </pc:sldMkLst>
      </pc:sldChg>
      <pc:sldChg chg="ord modNotesTx">
        <pc:chgData name="Vickie E Ramirez" userId="5829d9b8-e786-4ad8-a93f-c69aa6857d7a" providerId="ADAL" clId="{FBA842A2-5957-49D4-B56B-A65CD2B3FBD5}" dt="2026-09-15T15:51:12.764" v="3650" actId="6549"/>
        <pc:sldMkLst>
          <pc:docMk/>
          <pc:sldMk cId="3301292656" sldId="478"/>
        </pc:sldMkLst>
      </pc:sldChg>
      <pc:sldChg chg="ord modNotesTx">
        <pc:chgData name="Vickie E Ramirez" userId="5829d9b8-e786-4ad8-a93f-c69aa6857d7a" providerId="ADAL" clId="{FBA842A2-5957-49D4-B56B-A65CD2B3FBD5}" dt="2026-09-15T15:54:18.298" v="3830" actId="6549"/>
        <pc:sldMkLst>
          <pc:docMk/>
          <pc:sldMk cId="3152459648" sldId="479"/>
        </pc:sldMkLst>
      </pc:sldChg>
      <pc:sldChg chg="addSp modSp mod ord modNotesTx">
        <pc:chgData name="Vickie E Ramirez" userId="5829d9b8-e786-4ad8-a93f-c69aa6857d7a" providerId="ADAL" clId="{FBA842A2-5957-49D4-B56B-A65CD2B3FBD5}" dt="2026-09-15T16:04:47.749" v="3996" actId="20577"/>
        <pc:sldMkLst>
          <pc:docMk/>
          <pc:sldMk cId="2414387439" sldId="480"/>
        </pc:sldMkLst>
        <pc:spChg chg="add mod">
          <ac:chgData name="Vickie E Ramirez" userId="5829d9b8-e786-4ad8-a93f-c69aa6857d7a" providerId="ADAL" clId="{FBA842A2-5957-49D4-B56B-A65CD2B3FBD5}" dt="2026-09-14T20:59:14.241" v="227" actId="20577"/>
          <ac:spMkLst>
            <pc:docMk/>
            <pc:sldMk cId="2414387439" sldId="480"/>
            <ac:spMk id="6" creationId="{7162123A-0A57-E1DF-C9BC-EA603F165DD7}"/>
          </ac:spMkLst>
        </pc:spChg>
        <pc:picChg chg="mod">
          <ac:chgData name="Vickie E Ramirez" userId="5829d9b8-e786-4ad8-a93f-c69aa6857d7a" providerId="ADAL" clId="{FBA842A2-5957-49D4-B56B-A65CD2B3FBD5}" dt="2026-09-14T20:57:09.376" v="128" actId="1076"/>
          <ac:picMkLst>
            <pc:docMk/>
            <pc:sldMk cId="2414387439" sldId="480"/>
            <ac:picMk id="4" creationId="{0E06268E-5C03-690A-A353-EE2C23C9486D}"/>
          </ac:picMkLst>
        </pc:picChg>
      </pc:sldChg>
      <pc:sldChg chg="ord modNotesTx">
        <pc:chgData name="Vickie E Ramirez" userId="5829d9b8-e786-4ad8-a93f-c69aa6857d7a" providerId="ADAL" clId="{FBA842A2-5957-49D4-B56B-A65CD2B3FBD5}" dt="2026-09-15T16:23:15.697" v="4539" actId="20577"/>
        <pc:sldMkLst>
          <pc:docMk/>
          <pc:sldMk cId="1266279804" sldId="481"/>
        </pc:sldMkLst>
      </pc:sldChg>
      <pc:sldChg chg="ord modNotesTx">
        <pc:chgData name="Vickie E Ramirez" userId="5829d9b8-e786-4ad8-a93f-c69aa6857d7a" providerId="ADAL" clId="{FBA842A2-5957-49D4-B56B-A65CD2B3FBD5}" dt="2026-09-15T20:26:32.919" v="5010" actId="20577"/>
        <pc:sldMkLst>
          <pc:docMk/>
          <pc:sldMk cId="2988258556" sldId="484"/>
        </pc:sldMkLst>
      </pc:sldChg>
      <pc:sldChg chg="modSp mod ord modNotesTx">
        <pc:chgData name="Vickie E Ramirez" userId="5829d9b8-e786-4ad8-a93f-c69aa6857d7a" providerId="ADAL" clId="{FBA842A2-5957-49D4-B56B-A65CD2B3FBD5}" dt="2026-09-15T20:44:36.480" v="5458" actId="6549"/>
        <pc:sldMkLst>
          <pc:docMk/>
          <pc:sldMk cId="482349721" sldId="486"/>
        </pc:sldMkLst>
        <pc:spChg chg="mod">
          <ac:chgData name="Vickie E Ramirez" userId="5829d9b8-e786-4ad8-a93f-c69aa6857d7a" providerId="ADAL" clId="{FBA842A2-5957-49D4-B56B-A65CD2B3FBD5}" dt="2026-09-14T21:19:49.972" v="430" actId="1076"/>
          <ac:spMkLst>
            <pc:docMk/>
            <pc:sldMk cId="482349721" sldId="486"/>
            <ac:spMk id="21" creationId="{8CC16152-F8D7-96E1-B683-4CF467DF2527}"/>
          </ac:spMkLst>
        </pc:spChg>
      </pc:sldChg>
      <pc:sldChg chg="modSp mod ord modNotesTx">
        <pc:chgData name="Vickie E Ramirez" userId="5829d9b8-e786-4ad8-a93f-c69aa6857d7a" providerId="ADAL" clId="{FBA842A2-5957-49D4-B56B-A65CD2B3FBD5}" dt="2026-09-15T20:48:08.430" v="5470" actId="113"/>
        <pc:sldMkLst>
          <pc:docMk/>
          <pc:sldMk cId="1493610206" sldId="487"/>
        </pc:sldMkLst>
        <pc:spChg chg="mod">
          <ac:chgData name="Vickie E Ramirez" userId="5829d9b8-e786-4ad8-a93f-c69aa6857d7a" providerId="ADAL" clId="{FBA842A2-5957-49D4-B56B-A65CD2B3FBD5}" dt="2026-09-14T21:21:00.144" v="433" actId="255"/>
          <ac:spMkLst>
            <pc:docMk/>
            <pc:sldMk cId="1493610206" sldId="487"/>
            <ac:spMk id="21" creationId="{C04DA77E-7435-15DD-6076-38D87DD6C8E8}"/>
          </ac:spMkLst>
        </pc:spChg>
      </pc:sldChg>
      <pc:sldChg chg="ord modNotesTx">
        <pc:chgData name="Vickie E Ramirez" userId="5829d9b8-e786-4ad8-a93f-c69aa6857d7a" providerId="ADAL" clId="{FBA842A2-5957-49D4-B56B-A65CD2B3FBD5}" dt="2026-09-15T20:48:23.109" v="5471" actId="6549"/>
        <pc:sldMkLst>
          <pc:docMk/>
          <pc:sldMk cId="528040338" sldId="488"/>
        </pc:sldMkLst>
      </pc:sldChg>
      <pc:sldChg chg="ord">
        <pc:chgData name="Vickie E Ramirez" userId="5829d9b8-e786-4ad8-a93f-c69aa6857d7a" providerId="ADAL" clId="{FBA842A2-5957-49D4-B56B-A65CD2B3FBD5}" dt="2026-09-14T21:26:05.546" v="441"/>
        <pc:sldMkLst>
          <pc:docMk/>
          <pc:sldMk cId="2571687072" sldId="492"/>
        </pc:sldMkLst>
      </pc:sldChg>
      <pc:sldChg chg="ord">
        <pc:chgData name="Vickie E Ramirez" userId="5829d9b8-e786-4ad8-a93f-c69aa6857d7a" providerId="ADAL" clId="{FBA842A2-5957-49D4-B56B-A65CD2B3FBD5}" dt="2026-09-14T21:22:22.687" v="435"/>
        <pc:sldMkLst>
          <pc:docMk/>
          <pc:sldMk cId="4236814907" sldId="493"/>
        </pc:sldMkLst>
      </pc:sldChg>
      <pc:sldChg chg="modSp mod ord modNotesTx">
        <pc:chgData name="Vickie E Ramirez" userId="5829d9b8-e786-4ad8-a93f-c69aa6857d7a" providerId="ADAL" clId="{FBA842A2-5957-49D4-B56B-A65CD2B3FBD5}" dt="2026-09-15T20:50:08.046" v="5520" actId="20577"/>
        <pc:sldMkLst>
          <pc:docMk/>
          <pc:sldMk cId="1786549650" sldId="494"/>
        </pc:sldMkLst>
        <pc:graphicFrameChg chg="mod">
          <ac:chgData name="Vickie E Ramirez" userId="5829d9b8-e786-4ad8-a93f-c69aa6857d7a" providerId="ADAL" clId="{FBA842A2-5957-49D4-B56B-A65CD2B3FBD5}" dt="2026-09-14T21:23:32.037" v="439" actId="255"/>
          <ac:graphicFrameMkLst>
            <pc:docMk/>
            <pc:sldMk cId="1786549650" sldId="494"/>
            <ac:graphicFrameMk id="5" creationId="{DD3C0108-1228-6239-4F69-CF6FE2D09331}"/>
          </ac:graphicFrameMkLst>
        </pc:graphicFrameChg>
      </pc:sldChg>
      <pc:sldChg chg="modSp mod ord modNotesTx">
        <pc:chgData name="Vickie E Ramirez" userId="5829d9b8-e786-4ad8-a93f-c69aa6857d7a" providerId="ADAL" clId="{FBA842A2-5957-49D4-B56B-A65CD2B3FBD5}" dt="2026-09-15T21:03:08.282" v="5951" actId="6549"/>
        <pc:sldMkLst>
          <pc:docMk/>
          <pc:sldMk cId="616845362" sldId="495"/>
        </pc:sldMkLst>
        <pc:spChg chg="mod">
          <ac:chgData name="Vickie E Ramirez" userId="5829d9b8-e786-4ad8-a93f-c69aa6857d7a" providerId="ADAL" clId="{FBA842A2-5957-49D4-B56B-A65CD2B3FBD5}" dt="2026-09-15T21:02:58.894" v="5949" actId="20577"/>
          <ac:spMkLst>
            <pc:docMk/>
            <pc:sldMk cId="616845362" sldId="495"/>
            <ac:spMk id="5" creationId="{DABF4A64-C74F-F7A2-1177-F7776CFD9A3D}"/>
          </ac:spMkLst>
        </pc:spChg>
      </pc:sldChg>
      <pc:sldChg chg="addSp delSp modSp mod ord modNotesTx">
        <pc:chgData name="Vickie E Ramirez" userId="5829d9b8-e786-4ad8-a93f-c69aa6857d7a" providerId="ADAL" clId="{FBA842A2-5957-49D4-B56B-A65CD2B3FBD5}" dt="2026-09-15T22:54:37.457" v="6141" actId="113"/>
        <pc:sldMkLst>
          <pc:docMk/>
          <pc:sldMk cId="2732923896" sldId="496"/>
        </pc:sldMkLst>
        <pc:spChg chg="mod">
          <ac:chgData name="Vickie E Ramirez" userId="5829d9b8-e786-4ad8-a93f-c69aa6857d7a" providerId="ADAL" clId="{FBA842A2-5957-49D4-B56B-A65CD2B3FBD5}" dt="2026-09-14T21:50:54.071" v="608" actId="14100"/>
          <ac:spMkLst>
            <pc:docMk/>
            <pc:sldMk cId="2732923896" sldId="496"/>
            <ac:spMk id="3" creationId="{9457DAB1-F979-F29E-FF1C-4AAB12CC3662}"/>
          </ac:spMkLst>
        </pc:spChg>
        <pc:spChg chg="mod">
          <ac:chgData name="Vickie E Ramirez" userId="5829d9b8-e786-4ad8-a93f-c69aa6857d7a" providerId="ADAL" clId="{FBA842A2-5957-49D4-B56B-A65CD2B3FBD5}" dt="2026-09-15T21:06:54.237" v="5961" actId="20577"/>
          <ac:spMkLst>
            <pc:docMk/>
            <pc:sldMk cId="2732923896" sldId="496"/>
            <ac:spMk id="8" creationId="{736418FF-B7AA-5525-2965-24194FFE610E}"/>
          </ac:spMkLst>
        </pc:spChg>
        <pc:spChg chg="add mod">
          <ac:chgData name="Vickie E Ramirez" userId="5829d9b8-e786-4ad8-a93f-c69aa6857d7a" providerId="ADAL" clId="{FBA842A2-5957-49D4-B56B-A65CD2B3FBD5}" dt="2026-09-15T21:06:52.162" v="5960" actId="1076"/>
          <ac:spMkLst>
            <pc:docMk/>
            <pc:sldMk cId="2732923896" sldId="496"/>
            <ac:spMk id="14" creationId="{B95605F5-7E2C-9C3F-1F23-6562EBE14D5A}"/>
          </ac:spMkLst>
        </pc:spChg>
        <pc:picChg chg="add mod">
          <ac:chgData name="Vickie E Ramirez" userId="5829d9b8-e786-4ad8-a93f-c69aa6857d7a" providerId="ADAL" clId="{FBA842A2-5957-49D4-B56B-A65CD2B3FBD5}" dt="2026-09-14T21:51:05.794" v="611" actId="1076"/>
          <ac:picMkLst>
            <pc:docMk/>
            <pc:sldMk cId="2732923896" sldId="496"/>
            <ac:picMk id="9" creationId="{2EAA7DA9-41F4-6F12-13D1-0227AA439C06}"/>
          </ac:picMkLst>
        </pc:picChg>
      </pc:sldChg>
      <pc:sldChg chg="ord">
        <pc:chgData name="Vickie E Ramirez" userId="5829d9b8-e786-4ad8-a93f-c69aa6857d7a" providerId="ADAL" clId="{FBA842A2-5957-49D4-B56B-A65CD2B3FBD5}" dt="2026-09-14T21:59:22.214" v="709"/>
        <pc:sldMkLst>
          <pc:docMk/>
          <pc:sldMk cId="1690652204" sldId="497"/>
        </pc:sldMkLst>
      </pc:sldChg>
      <pc:sldChg chg="ord modNotesTx">
        <pc:chgData name="Vickie E Ramirez" userId="5829d9b8-e786-4ad8-a93f-c69aa6857d7a" providerId="ADAL" clId="{FBA842A2-5957-49D4-B56B-A65CD2B3FBD5}" dt="2026-09-15T23:19:52.798" v="6377" actId="6549"/>
        <pc:sldMkLst>
          <pc:docMk/>
          <pc:sldMk cId="1552433314" sldId="498"/>
        </pc:sldMkLst>
      </pc:sldChg>
      <pc:sldChg chg="ord modNotesTx">
        <pc:chgData name="Vickie E Ramirez" userId="5829d9b8-e786-4ad8-a93f-c69aa6857d7a" providerId="ADAL" clId="{FBA842A2-5957-49D4-B56B-A65CD2B3FBD5}" dt="2026-09-15T23:20:32.918" v="6380" actId="20577"/>
        <pc:sldMkLst>
          <pc:docMk/>
          <pc:sldMk cId="1153861168" sldId="499"/>
        </pc:sldMkLst>
      </pc:sldChg>
      <pc:sldChg chg="modSp mod ord modNotesTx">
        <pc:chgData name="Vickie E Ramirez" userId="5829d9b8-e786-4ad8-a93f-c69aa6857d7a" providerId="ADAL" clId="{FBA842A2-5957-49D4-B56B-A65CD2B3FBD5}" dt="2026-09-15T23:28:24.662" v="6594" actId="20577"/>
        <pc:sldMkLst>
          <pc:docMk/>
          <pc:sldMk cId="3414213635" sldId="501"/>
        </pc:sldMkLst>
        <pc:spChg chg="mod">
          <ac:chgData name="Vickie E Ramirez" userId="5829d9b8-e786-4ad8-a93f-c69aa6857d7a" providerId="ADAL" clId="{FBA842A2-5957-49D4-B56B-A65CD2B3FBD5}" dt="2026-09-14T23:12:39.285" v="1021" actId="6549"/>
          <ac:spMkLst>
            <pc:docMk/>
            <pc:sldMk cId="3414213635" sldId="501"/>
            <ac:spMk id="7" creationId="{E5667F65-0190-B39E-AEB6-DCBD07591B1B}"/>
          </ac:spMkLst>
        </pc:spChg>
      </pc:sldChg>
      <pc:sldChg chg="modSp mod ord modNotesTx">
        <pc:chgData name="Vickie E Ramirez" userId="5829d9b8-e786-4ad8-a93f-c69aa6857d7a" providerId="ADAL" clId="{FBA842A2-5957-49D4-B56B-A65CD2B3FBD5}" dt="2026-09-15T23:30:27.234" v="6644" actId="6549"/>
        <pc:sldMkLst>
          <pc:docMk/>
          <pc:sldMk cId="4209970323" sldId="502"/>
        </pc:sldMkLst>
        <pc:spChg chg="mod">
          <ac:chgData name="Vickie E Ramirez" userId="5829d9b8-e786-4ad8-a93f-c69aa6857d7a" providerId="ADAL" clId="{FBA842A2-5957-49D4-B56B-A65CD2B3FBD5}" dt="2026-09-14T23:16:49.789" v="1142" actId="6549"/>
          <ac:spMkLst>
            <pc:docMk/>
            <pc:sldMk cId="4209970323" sldId="502"/>
            <ac:spMk id="2" creationId="{18B4B2C9-A9FE-4ACD-AE7C-683A63E75BA4}"/>
          </ac:spMkLst>
        </pc:spChg>
        <pc:spChg chg="mod">
          <ac:chgData name="Vickie E Ramirez" userId="5829d9b8-e786-4ad8-a93f-c69aa6857d7a" providerId="ADAL" clId="{FBA842A2-5957-49D4-B56B-A65CD2B3FBD5}" dt="2026-09-15T23:27:27.659" v="6565" actId="255"/>
          <ac:spMkLst>
            <pc:docMk/>
            <pc:sldMk cId="4209970323" sldId="502"/>
            <ac:spMk id="3" creationId="{D08E3BF1-AA83-2704-F199-92F2CE9784EF}"/>
          </ac:spMkLst>
        </pc:spChg>
        <pc:picChg chg="mod">
          <ac:chgData name="Vickie E Ramirez" userId="5829d9b8-e786-4ad8-a93f-c69aa6857d7a" providerId="ADAL" clId="{FBA842A2-5957-49D4-B56B-A65CD2B3FBD5}" dt="2026-09-14T23:15:35.202" v="1096" actId="14100"/>
          <ac:picMkLst>
            <pc:docMk/>
            <pc:sldMk cId="4209970323" sldId="502"/>
            <ac:picMk id="1026" creationId="{41061319-10E8-9321-AD2C-1112FF6A62C6}"/>
          </ac:picMkLst>
        </pc:picChg>
      </pc:sldChg>
      <pc:sldChg chg="ord modNotesTx">
        <pc:chgData name="Vickie E Ramirez" userId="5829d9b8-e786-4ad8-a93f-c69aa6857d7a" providerId="ADAL" clId="{FBA842A2-5957-49D4-B56B-A65CD2B3FBD5}" dt="2026-09-15T23:35:24.388" v="6936" actId="20577"/>
        <pc:sldMkLst>
          <pc:docMk/>
          <pc:sldMk cId="1190305848" sldId="503"/>
        </pc:sldMkLst>
      </pc:sldChg>
      <pc:sldChg chg="addSp delSp modSp mod ord">
        <pc:chgData name="Vickie E Ramirez" userId="5829d9b8-e786-4ad8-a93f-c69aa6857d7a" providerId="ADAL" clId="{FBA842A2-5957-49D4-B56B-A65CD2B3FBD5}" dt="2026-09-15T00:05:32.703" v="1310" actId="1076"/>
        <pc:sldMkLst>
          <pc:docMk/>
          <pc:sldMk cId="3521864383" sldId="504"/>
        </pc:sldMkLst>
        <pc:graphicFrameChg chg="mod">
          <ac:chgData name="Vickie E Ramirez" userId="5829d9b8-e786-4ad8-a93f-c69aa6857d7a" providerId="ADAL" clId="{FBA842A2-5957-49D4-B56B-A65CD2B3FBD5}" dt="2026-09-15T00:05:32.703" v="1310" actId="1076"/>
          <ac:graphicFrameMkLst>
            <pc:docMk/>
            <pc:sldMk cId="3521864383" sldId="504"/>
            <ac:graphicFrameMk id="4" creationId="{04EBA07D-002D-9DCA-9F14-A0FB1407A106}"/>
          </ac:graphicFrameMkLst>
        </pc:graphicFrameChg>
        <pc:picChg chg="add mod ord">
          <ac:chgData name="Vickie E Ramirez" userId="5829d9b8-e786-4ad8-a93f-c69aa6857d7a" providerId="ADAL" clId="{FBA842A2-5957-49D4-B56B-A65CD2B3FBD5}" dt="2026-09-15T00:05:18.910" v="1309" actId="167"/>
          <ac:picMkLst>
            <pc:docMk/>
            <pc:sldMk cId="3521864383" sldId="504"/>
            <ac:picMk id="10" creationId="{F3CF22FE-8055-9448-9E97-B7F45E8D7730}"/>
          </ac:picMkLst>
        </pc:picChg>
      </pc:sldChg>
      <pc:sldChg chg="ord">
        <pc:chgData name="Vickie E Ramirez" userId="5829d9b8-e786-4ad8-a93f-c69aa6857d7a" providerId="ADAL" clId="{FBA842A2-5957-49D4-B56B-A65CD2B3FBD5}" dt="2026-09-15T00:02:39.089" v="1234"/>
        <pc:sldMkLst>
          <pc:docMk/>
          <pc:sldMk cId="3783442740" sldId="505"/>
        </pc:sldMkLst>
      </pc:sldChg>
      <pc:sldChg chg="ord">
        <pc:chgData name="Vickie E Ramirez" userId="5829d9b8-e786-4ad8-a93f-c69aa6857d7a" providerId="ADAL" clId="{FBA842A2-5957-49D4-B56B-A65CD2B3FBD5}" dt="2026-09-15T00:06:33.926" v="1312"/>
        <pc:sldMkLst>
          <pc:docMk/>
          <pc:sldMk cId="3631056147" sldId="506"/>
        </pc:sldMkLst>
      </pc:sldChg>
      <pc:sldChg chg="ord modNotesTx">
        <pc:chgData name="Vickie E Ramirez" userId="5829d9b8-e786-4ad8-a93f-c69aa6857d7a" providerId="ADAL" clId="{FBA842A2-5957-49D4-B56B-A65CD2B3FBD5}" dt="2026-09-15T23:38:07.525" v="6938" actId="6549"/>
        <pc:sldMkLst>
          <pc:docMk/>
          <pc:sldMk cId="332368010" sldId="507"/>
        </pc:sldMkLst>
      </pc:sldChg>
      <pc:sldChg chg="ord modNotesTx">
        <pc:chgData name="Vickie E Ramirez" userId="5829d9b8-e786-4ad8-a93f-c69aa6857d7a" providerId="ADAL" clId="{FBA842A2-5957-49D4-B56B-A65CD2B3FBD5}" dt="2026-09-15T23:37:45.221" v="6937" actId="6549"/>
        <pc:sldMkLst>
          <pc:docMk/>
          <pc:sldMk cId="1485418196" sldId="508"/>
        </pc:sldMkLst>
      </pc:sldChg>
      <pc:sldChg chg="modSp mod ord modNotesTx">
        <pc:chgData name="Vickie E Ramirez" userId="5829d9b8-e786-4ad8-a93f-c69aa6857d7a" providerId="ADAL" clId="{FBA842A2-5957-49D4-B56B-A65CD2B3FBD5}" dt="2026-09-15T23:44:28.564" v="6978" actId="20577"/>
        <pc:sldMkLst>
          <pc:docMk/>
          <pc:sldMk cId="3989195994" sldId="510"/>
        </pc:sldMkLst>
        <pc:spChg chg="mod">
          <ac:chgData name="Vickie E Ramirez" userId="5829d9b8-e786-4ad8-a93f-c69aa6857d7a" providerId="ADAL" clId="{FBA842A2-5957-49D4-B56B-A65CD2B3FBD5}" dt="2026-09-15T00:08:38.064" v="1329" actId="20577"/>
          <ac:spMkLst>
            <pc:docMk/>
            <pc:sldMk cId="3989195994" sldId="510"/>
            <ac:spMk id="7" creationId="{945EA032-840E-E967-8225-08B874FE12AE}"/>
          </ac:spMkLst>
        </pc:spChg>
        <pc:spChg chg="mod">
          <ac:chgData name="Vickie E Ramirez" userId="5829d9b8-e786-4ad8-a93f-c69aa6857d7a" providerId="ADAL" clId="{FBA842A2-5957-49D4-B56B-A65CD2B3FBD5}" dt="2026-09-15T00:14:03.352" v="1382" actId="20577"/>
          <ac:spMkLst>
            <pc:docMk/>
            <pc:sldMk cId="3989195994" sldId="510"/>
            <ac:spMk id="8" creationId="{1F24007F-C1DD-D81A-C906-1FA6B5CA27DB}"/>
          </ac:spMkLst>
        </pc:spChg>
      </pc:sldChg>
      <pc:sldChg chg="ord">
        <pc:chgData name="Vickie E Ramirez" userId="5829d9b8-e786-4ad8-a93f-c69aa6857d7a" providerId="ADAL" clId="{FBA842A2-5957-49D4-B56B-A65CD2B3FBD5}" dt="2026-09-15T00:25:57.293" v="1570"/>
        <pc:sldMkLst>
          <pc:docMk/>
          <pc:sldMk cId="650761886" sldId="516"/>
        </pc:sldMkLst>
      </pc:sldChg>
      <pc:sldChg chg="modSp mod ord">
        <pc:chgData name="Vickie E Ramirez" userId="5829d9b8-e786-4ad8-a93f-c69aa6857d7a" providerId="ADAL" clId="{FBA842A2-5957-49D4-B56B-A65CD2B3FBD5}" dt="2026-09-16T00:02:45.844" v="7043" actId="255"/>
        <pc:sldMkLst>
          <pc:docMk/>
          <pc:sldMk cId="114392027" sldId="518"/>
        </pc:sldMkLst>
        <pc:spChg chg="mod">
          <ac:chgData name="Vickie E Ramirez" userId="5829d9b8-e786-4ad8-a93f-c69aa6857d7a" providerId="ADAL" clId="{FBA842A2-5957-49D4-B56B-A65CD2B3FBD5}" dt="2026-09-16T00:02:45.844" v="7043" actId="255"/>
          <ac:spMkLst>
            <pc:docMk/>
            <pc:sldMk cId="114392027" sldId="518"/>
            <ac:spMk id="2" creationId="{EFBDA052-5953-E455-D77A-19B874EFC9D3}"/>
          </ac:spMkLst>
        </pc:spChg>
      </pc:sldChg>
      <pc:sldChg chg="ord modNotesTx">
        <pc:chgData name="Vickie E Ramirez" userId="5829d9b8-e786-4ad8-a93f-c69aa6857d7a" providerId="ADAL" clId="{FBA842A2-5957-49D4-B56B-A65CD2B3FBD5}" dt="2026-09-16T00:03:52.927" v="7148" actId="20577"/>
        <pc:sldMkLst>
          <pc:docMk/>
          <pc:sldMk cId="2662011730" sldId="519"/>
        </pc:sldMkLst>
      </pc:sldChg>
      <pc:sldChg chg="ord">
        <pc:chgData name="Vickie E Ramirez" userId="5829d9b8-e786-4ad8-a93f-c69aa6857d7a" providerId="ADAL" clId="{FBA842A2-5957-49D4-B56B-A65CD2B3FBD5}" dt="2026-09-15T00:25:57.293" v="1570"/>
        <pc:sldMkLst>
          <pc:docMk/>
          <pc:sldMk cId="3912289032" sldId="521"/>
        </pc:sldMkLst>
      </pc:sldChg>
      <pc:sldChg chg="ord modNotesTx">
        <pc:chgData name="Vickie E Ramirez" userId="5829d9b8-e786-4ad8-a93f-c69aa6857d7a" providerId="ADAL" clId="{FBA842A2-5957-49D4-B56B-A65CD2B3FBD5}" dt="2026-09-16T00:06:46.800" v="7158" actId="6549"/>
        <pc:sldMkLst>
          <pc:docMk/>
          <pc:sldMk cId="4070244495" sldId="522"/>
        </pc:sldMkLst>
      </pc:sldChg>
      <pc:sldChg chg="ord">
        <pc:chgData name="Vickie E Ramirez" userId="5829d9b8-e786-4ad8-a93f-c69aa6857d7a" providerId="ADAL" clId="{FBA842A2-5957-49D4-B56B-A65CD2B3FBD5}" dt="2026-09-15T00:25:57.293" v="1570"/>
        <pc:sldMkLst>
          <pc:docMk/>
          <pc:sldMk cId="1522103700" sldId="523"/>
        </pc:sldMkLst>
      </pc:sldChg>
      <pc:sldChg chg="ord modNotesTx">
        <pc:chgData name="Vickie E Ramirez" userId="5829d9b8-e786-4ad8-a93f-c69aa6857d7a" providerId="ADAL" clId="{FBA842A2-5957-49D4-B56B-A65CD2B3FBD5}" dt="2026-09-16T00:08:52.784" v="7160" actId="20577"/>
        <pc:sldMkLst>
          <pc:docMk/>
          <pc:sldMk cId="1789739420" sldId="524"/>
        </pc:sldMkLst>
      </pc:sldChg>
      <pc:sldChg chg="ord">
        <pc:chgData name="Vickie E Ramirez" userId="5829d9b8-e786-4ad8-a93f-c69aa6857d7a" providerId="ADAL" clId="{FBA842A2-5957-49D4-B56B-A65CD2B3FBD5}" dt="2026-09-15T00:28:07.948" v="1574"/>
        <pc:sldMkLst>
          <pc:docMk/>
          <pc:sldMk cId="2800563019" sldId="526"/>
        </pc:sldMkLst>
      </pc:sldChg>
      <pc:sldChg chg="ord modNotesTx">
        <pc:chgData name="Vickie E Ramirez" userId="5829d9b8-e786-4ad8-a93f-c69aa6857d7a" providerId="ADAL" clId="{FBA842A2-5957-49D4-B56B-A65CD2B3FBD5}" dt="2026-09-16T00:09:26.559" v="7162" actId="20577"/>
        <pc:sldMkLst>
          <pc:docMk/>
          <pc:sldMk cId="1892052982" sldId="528"/>
        </pc:sldMkLst>
      </pc:sldChg>
      <pc:sldChg chg="ord">
        <pc:chgData name="Vickie E Ramirez" userId="5829d9b8-e786-4ad8-a93f-c69aa6857d7a" providerId="ADAL" clId="{FBA842A2-5957-49D4-B56B-A65CD2B3FBD5}" dt="2026-09-15T00:28:07.948" v="1574"/>
        <pc:sldMkLst>
          <pc:docMk/>
          <pc:sldMk cId="3399948186" sldId="529"/>
        </pc:sldMkLst>
      </pc:sldChg>
      <pc:sldChg chg="ord">
        <pc:chgData name="Vickie E Ramirez" userId="5829d9b8-e786-4ad8-a93f-c69aa6857d7a" providerId="ADAL" clId="{FBA842A2-5957-49D4-B56B-A65CD2B3FBD5}" dt="2026-09-15T00:28:07.948" v="1574"/>
        <pc:sldMkLst>
          <pc:docMk/>
          <pc:sldMk cId="2831785980" sldId="530"/>
        </pc:sldMkLst>
      </pc:sldChg>
      <pc:sldChg chg="ord">
        <pc:chgData name="Vickie E Ramirez" userId="5829d9b8-e786-4ad8-a93f-c69aa6857d7a" providerId="ADAL" clId="{FBA842A2-5957-49D4-B56B-A65CD2B3FBD5}" dt="2026-09-15T00:28:07.948" v="1574"/>
        <pc:sldMkLst>
          <pc:docMk/>
          <pc:sldMk cId="250547404" sldId="531"/>
        </pc:sldMkLst>
      </pc:sldChg>
      <pc:sldChg chg="modSp mod ord">
        <pc:chgData name="Vickie E Ramirez" userId="5829d9b8-e786-4ad8-a93f-c69aa6857d7a" providerId="ADAL" clId="{FBA842A2-5957-49D4-B56B-A65CD2B3FBD5}" dt="2026-09-15T00:28:07.948" v="1574"/>
        <pc:sldMkLst>
          <pc:docMk/>
          <pc:sldMk cId="3083626566" sldId="532"/>
        </pc:sldMkLst>
        <pc:graphicFrameChg chg="modGraphic">
          <ac:chgData name="Vickie E Ramirez" userId="5829d9b8-e786-4ad8-a93f-c69aa6857d7a" providerId="ADAL" clId="{FBA842A2-5957-49D4-B56B-A65CD2B3FBD5}" dt="2026-09-15T00:27:49.932" v="1572" actId="255"/>
          <ac:graphicFrameMkLst>
            <pc:docMk/>
            <pc:sldMk cId="3083626566" sldId="532"/>
            <ac:graphicFrameMk id="5" creationId="{21A71023-0D6E-96C3-75CD-E89B68F1293C}"/>
          </ac:graphicFrameMkLst>
        </pc:graphicFrameChg>
      </pc:sldChg>
      <pc:sldChg chg="ord">
        <pc:chgData name="Vickie E Ramirez" userId="5829d9b8-e786-4ad8-a93f-c69aa6857d7a" providerId="ADAL" clId="{FBA842A2-5957-49D4-B56B-A65CD2B3FBD5}" dt="2026-09-15T00:32:24.033" v="1583"/>
        <pc:sldMkLst>
          <pc:docMk/>
          <pc:sldMk cId="2115210034" sldId="540"/>
        </pc:sldMkLst>
      </pc:sldChg>
      <pc:sldChg chg="ord">
        <pc:chgData name="Vickie E Ramirez" userId="5829d9b8-e786-4ad8-a93f-c69aa6857d7a" providerId="ADAL" clId="{FBA842A2-5957-49D4-B56B-A65CD2B3FBD5}" dt="2026-09-15T00:32:24.033" v="1583"/>
        <pc:sldMkLst>
          <pc:docMk/>
          <pc:sldMk cId="2004266220" sldId="542"/>
        </pc:sldMkLst>
      </pc:sldChg>
      <pc:sldChg chg="modSp mod ord modNotesTx">
        <pc:chgData name="Vickie E Ramirez" userId="5829d9b8-e786-4ad8-a93f-c69aa6857d7a" providerId="ADAL" clId="{FBA842A2-5957-49D4-B56B-A65CD2B3FBD5}" dt="2026-09-16T00:10:59.627" v="7163" actId="6549"/>
        <pc:sldMkLst>
          <pc:docMk/>
          <pc:sldMk cId="1787313112" sldId="543"/>
        </pc:sldMkLst>
        <pc:graphicFrameChg chg="modGraphic">
          <ac:chgData name="Vickie E Ramirez" userId="5829d9b8-e786-4ad8-a93f-c69aa6857d7a" providerId="ADAL" clId="{FBA842A2-5957-49D4-B56B-A65CD2B3FBD5}" dt="2026-09-15T00:30:15.850" v="1579" actId="255"/>
          <ac:graphicFrameMkLst>
            <pc:docMk/>
            <pc:sldMk cId="1787313112" sldId="543"/>
            <ac:graphicFrameMk id="5" creationId="{AD399FFE-1A17-85B8-CB49-9CCEC486EEAB}"/>
          </ac:graphicFrameMkLst>
        </pc:graphicFrameChg>
      </pc:sldChg>
      <pc:sldChg chg="modSp add del mod ord">
        <pc:chgData name="Vickie E Ramirez" userId="5829d9b8-e786-4ad8-a93f-c69aa6857d7a" providerId="ADAL" clId="{FBA842A2-5957-49D4-B56B-A65CD2B3FBD5}" dt="2026-09-16T00:15:07.230" v="7166" actId="255"/>
        <pc:sldMkLst>
          <pc:docMk/>
          <pc:sldMk cId="3443845841" sldId="544"/>
        </pc:sldMkLst>
        <pc:spChg chg="mod">
          <ac:chgData name="Vickie E Ramirez" userId="5829d9b8-e786-4ad8-a93f-c69aa6857d7a" providerId="ADAL" clId="{FBA842A2-5957-49D4-B56B-A65CD2B3FBD5}" dt="2026-09-16T00:15:07.230" v="7166" actId="255"/>
          <ac:spMkLst>
            <pc:docMk/>
            <pc:sldMk cId="3443845841" sldId="544"/>
            <ac:spMk id="2" creationId="{B697885D-9680-524A-400F-7BAD27A005D4}"/>
          </ac:spMkLst>
        </pc:spChg>
      </pc:sldChg>
      <pc:sldChg chg="ord">
        <pc:chgData name="Vickie E Ramirez" userId="5829d9b8-e786-4ad8-a93f-c69aa6857d7a" providerId="ADAL" clId="{FBA842A2-5957-49D4-B56B-A65CD2B3FBD5}" dt="2026-09-15T00:32:44.780" v="1585"/>
        <pc:sldMkLst>
          <pc:docMk/>
          <pc:sldMk cId="3401658727" sldId="545"/>
        </pc:sldMkLst>
      </pc:sldChg>
      <pc:sldChg chg="addSp delSp modSp mod ord">
        <pc:chgData name="Vickie E Ramirez" userId="5829d9b8-e786-4ad8-a93f-c69aa6857d7a" providerId="ADAL" clId="{FBA842A2-5957-49D4-B56B-A65CD2B3FBD5}" dt="2026-09-16T14:57:40.615" v="7330" actId="1076"/>
        <pc:sldMkLst>
          <pc:docMk/>
          <pc:sldMk cId="3998238627" sldId="546"/>
        </pc:sldMkLst>
        <pc:spChg chg="mod">
          <ac:chgData name="Vickie E Ramirez" userId="5829d9b8-e786-4ad8-a93f-c69aa6857d7a" providerId="ADAL" clId="{FBA842A2-5957-49D4-B56B-A65CD2B3FBD5}" dt="2026-09-16T14:57:09.428" v="7324" actId="6549"/>
          <ac:spMkLst>
            <pc:docMk/>
            <pc:sldMk cId="3998238627" sldId="546"/>
            <ac:spMk id="2" creationId="{CC68EE58-151C-5F61-6A66-4AB012F69434}"/>
          </ac:spMkLst>
        </pc:spChg>
        <pc:spChg chg="mod">
          <ac:chgData name="Vickie E Ramirez" userId="5829d9b8-e786-4ad8-a93f-c69aa6857d7a" providerId="ADAL" clId="{FBA842A2-5957-49D4-B56B-A65CD2B3FBD5}" dt="2026-09-16T14:57:40.615" v="7330" actId="1076"/>
          <ac:spMkLst>
            <pc:docMk/>
            <pc:sldMk cId="3998238627" sldId="546"/>
            <ac:spMk id="6" creationId="{6E138A82-9750-F8F9-DB3C-9640CF485386}"/>
          </ac:spMkLst>
        </pc:spChg>
      </pc:sldChg>
      <pc:sldChg chg="addSp delSp modSp mod ord">
        <pc:chgData name="Vickie E Ramirez" userId="5829d9b8-e786-4ad8-a93f-c69aa6857d7a" providerId="ADAL" clId="{FBA842A2-5957-49D4-B56B-A65CD2B3FBD5}" dt="2026-09-15T00:34:48.325" v="1655" actId="122"/>
        <pc:sldMkLst>
          <pc:docMk/>
          <pc:sldMk cId="3299687589" sldId="548"/>
        </pc:sldMkLst>
        <pc:spChg chg="add mod">
          <ac:chgData name="Vickie E Ramirez" userId="5829d9b8-e786-4ad8-a93f-c69aa6857d7a" providerId="ADAL" clId="{FBA842A2-5957-49D4-B56B-A65CD2B3FBD5}" dt="2026-09-15T00:34:48.325" v="1655" actId="122"/>
          <ac:spMkLst>
            <pc:docMk/>
            <pc:sldMk cId="3299687589" sldId="548"/>
            <ac:spMk id="3" creationId="{B12D81F3-268A-4774-AE76-C36394E889CA}"/>
          </ac:spMkLst>
        </pc:spChg>
      </pc:sldChg>
      <pc:sldChg chg="ord">
        <pc:chgData name="Vickie E Ramirez" userId="5829d9b8-e786-4ad8-a93f-c69aa6857d7a" providerId="ADAL" clId="{FBA842A2-5957-49D4-B56B-A65CD2B3FBD5}" dt="2026-09-15T00:32:24.033" v="1583"/>
        <pc:sldMkLst>
          <pc:docMk/>
          <pc:sldMk cId="3845097056" sldId="552"/>
        </pc:sldMkLst>
      </pc:sldChg>
      <pc:sldChg chg="addSp delSp mod ord delAnim">
        <pc:chgData name="Vickie E Ramirez" userId="5829d9b8-e786-4ad8-a93f-c69aa6857d7a" providerId="ADAL" clId="{FBA842A2-5957-49D4-B56B-A65CD2B3FBD5}" dt="2026-10-12T16:49:42.576" v="7334" actId="22"/>
        <pc:sldMkLst>
          <pc:docMk/>
          <pc:sldMk cId="1177724171" sldId="553"/>
        </pc:sldMkLst>
        <pc:picChg chg="del">
          <ac:chgData name="Vickie E Ramirez" userId="5829d9b8-e786-4ad8-a93f-c69aa6857d7a" providerId="ADAL" clId="{FBA842A2-5957-49D4-B56B-A65CD2B3FBD5}" dt="2026-10-12T16:49:41.824" v="7333" actId="478"/>
          <ac:picMkLst>
            <pc:docMk/>
            <pc:sldMk cId="1177724171" sldId="553"/>
            <ac:picMk id="5" creationId="{F721912C-8D35-ED8B-93A3-888EC224E766}"/>
          </ac:picMkLst>
        </pc:picChg>
        <pc:picChg chg="add">
          <ac:chgData name="Vickie E Ramirez" userId="5829d9b8-e786-4ad8-a93f-c69aa6857d7a" providerId="ADAL" clId="{FBA842A2-5957-49D4-B56B-A65CD2B3FBD5}" dt="2026-10-12T16:49:42.576" v="7334" actId="22"/>
          <ac:picMkLst>
            <pc:docMk/>
            <pc:sldMk cId="1177724171" sldId="553"/>
            <ac:picMk id="6" creationId="{AB455DA4-9D4F-97FB-12B0-FC5C96C98FDF}"/>
          </ac:picMkLst>
        </pc:picChg>
      </pc:sldChg>
      <pc:sldChg chg="addSp delSp modSp mod ord delAnim modNotesTx">
        <pc:chgData name="Vickie E Ramirez" userId="5829d9b8-e786-4ad8-a93f-c69aa6857d7a" providerId="ADAL" clId="{FBA842A2-5957-49D4-B56B-A65CD2B3FBD5}" dt="2026-10-12T16:50:02.166" v="7338" actId="167"/>
        <pc:sldMkLst>
          <pc:docMk/>
          <pc:sldMk cId="698452351" sldId="554"/>
        </pc:sldMkLst>
        <pc:picChg chg="del">
          <ac:chgData name="Vickie E Ramirez" userId="5829d9b8-e786-4ad8-a93f-c69aa6857d7a" providerId="ADAL" clId="{FBA842A2-5957-49D4-B56B-A65CD2B3FBD5}" dt="2026-10-12T16:49:47.558" v="7335" actId="478"/>
          <ac:picMkLst>
            <pc:docMk/>
            <pc:sldMk cId="698452351" sldId="554"/>
            <ac:picMk id="5" creationId="{F4A05729-2985-E4D3-1F5A-6C21F0C90A40}"/>
          </ac:picMkLst>
        </pc:picChg>
        <pc:picChg chg="add mod ord">
          <ac:chgData name="Vickie E Ramirez" userId="5829d9b8-e786-4ad8-a93f-c69aa6857d7a" providerId="ADAL" clId="{FBA842A2-5957-49D4-B56B-A65CD2B3FBD5}" dt="2026-10-12T16:50:02.166" v="7338" actId="167"/>
          <ac:picMkLst>
            <pc:docMk/>
            <pc:sldMk cId="698452351" sldId="554"/>
            <ac:picMk id="8" creationId="{03CEEC38-E819-22AB-3E40-94768B264659}"/>
          </ac:picMkLst>
        </pc:picChg>
      </pc:sldChg>
      <pc:sldChg chg="addSp modSp mod ord">
        <pc:chgData name="Vickie E Ramirez" userId="5829d9b8-e786-4ad8-a93f-c69aa6857d7a" providerId="ADAL" clId="{FBA842A2-5957-49D4-B56B-A65CD2B3FBD5}" dt="2026-10-12T16:52:17.143" v="7349" actId="1076"/>
        <pc:sldMkLst>
          <pc:docMk/>
          <pc:sldMk cId="1914598283" sldId="555"/>
        </pc:sldMkLst>
        <pc:spChg chg="add mod">
          <ac:chgData name="Vickie E Ramirez" userId="5829d9b8-e786-4ad8-a93f-c69aa6857d7a" providerId="ADAL" clId="{FBA842A2-5957-49D4-B56B-A65CD2B3FBD5}" dt="2026-10-12T16:52:17.143" v="7349" actId="1076"/>
          <ac:spMkLst>
            <pc:docMk/>
            <pc:sldMk cId="1914598283" sldId="555"/>
            <ac:spMk id="5" creationId="{5DEF236C-12AF-A981-6D9A-2C1B5AC2012D}"/>
          </ac:spMkLst>
        </pc:spChg>
        <pc:spChg chg="mod">
          <ac:chgData name="Vickie E Ramirez" userId="5829d9b8-e786-4ad8-a93f-c69aa6857d7a" providerId="ADAL" clId="{FBA842A2-5957-49D4-B56B-A65CD2B3FBD5}" dt="2026-10-12T16:51:34.159" v="7346" actId="1076"/>
          <ac:spMkLst>
            <pc:docMk/>
            <pc:sldMk cId="1914598283" sldId="555"/>
            <ac:spMk id="7" creationId="{E59B0ED6-1C16-8250-00EF-0127F97657C1}"/>
          </ac:spMkLst>
        </pc:spChg>
        <pc:picChg chg="mod">
          <ac:chgData name="Vickie E Ramirez" userId="5829d9b8-e786-4ad8-a93f-c69aa6857d7a" providerId="ADAL" clId="{FBA842A2-5957-49D4-B56B-A65CD2B3FBD5}" dt="2026-10-12T16:51:36.285" v="7347" actId="1076"/>
          <ac:picMkLst>
            <pc:docMk/>
            <pc:sldMk cId="1914598283" sldId="555"/>
            <ac:picMk id="6" creationId="{5007AABC-7A6E-9946-F4E3-70EC435BF91F}"/>
          </ac:picMkLst>
        </pc:picChg>
      </pc:sldChg>
      <pc:sldChg chg="modSp new mod ord modNotesTx">
        <pc:chgData name="Vickie E Ramirez" userId="5829d9b8-e786-4ad8-a93f-c69aa6857d7a" providerId="ADAL" clId="{FBA842A2-5957-49D4-B56B-A65CD2B3FBD5}" dt="2026-09-15T13:39:29.021" v="2138" actId="20577"/>
        <pc:sldMkLst>
          <pc:docMk/>
          <pc:sldMk cId="3065444476" sldId="556"/>
        </pc:sldMkLst>
        <pc:spChg chg="mod">
          <ac:chgData name="Vickie E Ramirez" userId="5829d9b8-e786-4ad8-a93f-c69aa6857d7a" providerId="ADAL" clId="{FBA842A2-5957-49D4-B56B-A65CD2B3FBD5}" dt="2026-09-14T20:25:32.467" v="10" actId="20577"/>
          <ac:spMkLst>
            <pc:docMk/>
            <pc:sldMk cId="3065444476" sldId="556"/>
            <ac:spMk id="2" creationId="{29C777E7-6B90-1A83-8E68-A98409B94BD0}"/>
          </ac:spMkLst>
        </pc:spChg>
      </pc:sldChg>
      <pc:sldChg chg="addSp delSp modSp add mod modNotesTx">
        <pc:chgData name="Vickie E Ramirez" userId="5829d9b8-e786-4ad8-a93f-c69aa6857d7a" providerId="ADAL" clId="{FBA842A2-5957-49D4-B56B-A65CD2B3FBD5}" dt="2026-09-15T15:39:46.393" v="3097" actId="20577"/>
        <pc:sldMkLst>
          <pc:docMk/>
          <pc:sldMk cId="2135096265" sldId="559"/>
        </pc:sldMkLst>
        <pc:spChg chg="add mod">
          <ac:chgData name="Vickie E Ramirez" userId="5829d9b8-e786-4ad8-a93f-c69aa6857d7a" providerId="ADAL" clId="{FBA842A2-5957-49D4-B56B-A65CD2B3FBD5}" dt="2026-09-14T20:53:24.260" v="94" actId="1076"/>
          <ac:spMkLst>
            <pc:docMk/>
            <pc:sldMk cId="2135096265" sldId="559"/>
            <ac:spMk id="18" creationId="{BEC2EE5F-F379-531E-EE6D-7EA9830587C1}"/>
          </ac:spMkLst>
        </pc:spChg>
        <pc:spChg chg="add mod">
          <ac:chgData name="Vickie E Ramirez" userId="5829d9b8-e786-4ad8-a93f-c69aa6857d7a" providerId="ADAL" clId="{FBA842A2-5957-49D4-B56B-A65CD2B3FBD5}" dt="2026-09-14T20:54:00.741" v="123" actId="1076"/>
          <ac:spMkLst>
            <pc:docMk/>
            <pc:sldMk cId="2135096265" sldId="559"/>
            <ac:spMk id="20" creationId="{C15F724C-A180-7865-EC22-9AF22A5C95D3}"/>
          </ac:spMkLst>
        </pc:spChg>
        <pc:spChg chg="add mod">
          <ac:chgData name="Vickie E Ramirez" userId="5829d9b8-e786-4ad8-a93f-c69aa6857d7a" providerId="ADAL" clId="{FBA842A2-5957-49D4-B56B-A65CD2B3FBD5}" dt="2026-09-14T20:53:42.047" v="100" actId="20577"/>
          <ac:spMkLst>
            <pc:docMk/>
            <pc:sldMk cId="2135096265" sldId="559"/>
            <ac:spMk id="22" creationId="{1BE05716-5756-9946-4F69-8FAA26A70AD7}"/>
          </ac:spMkLst>
        </pc:spChg>
        <pc:picChg chg="add">
          <ac:chgData name="Vickie E Ramirez" userId="5829d9b8-e786-4ad8-a93f-c69aa6857d7a" providerId="ADAL" clId="{FBA842A2-5957-49D4-B56B-A65CD2B3FBD5}" dt="2026-09-14T20:52:34.377" v="89" actId="22"/>
          <ac:picMkLst>
            <pc:docMk/>
            <pc:sldMk cId="2135096265" sldId="559"/>
            <ac:picMk id="5" creationId="{CB2A8D74-9F75-823E-349A-4B1F3BC62F4A}"/>
          </ac:picMkLst>
        </pc:picChg>
        <pc:picChg chg="add">
          <ac:chgData name="Vickie E Ramirez" userId="5829d9b8-e786-4ad8-a93f-c69aa6857d7a" providerId="ADAL" clId="{FBA842A2-5957-49D4-B56B-A65CD2B3FBD5}" dt="2026-09-14T20:52:40.173" v="90" actId="22"/>
          <ac:picMkLst>
            <pc:docMk/>
            <pc:sldMk cId="2135096265" sldId="559"/>
            <ac:picMk id="11" creationId="{C62CA5A4-8F53-18EA-83B2-B2225E979A7C}"/>
          </ac:picMkLst>
        </pc:picChg>
        <pc:picChg chg="add mod">
          <ac:chgData name="Vickie E Ramirez" userId="5829d9b8-e786-4ad8-a93f-c69aa6857d7a" providerId="ADAL" clId="{FBA842A2-5957-49D4-B56B-A65CD2B3FBD5}" dt="2026-09-14T20:52:56.917" v="92" actId="1076"/>
          <ac:picMkLst>
            <pc:docMk/>
            <pc:sldMk cId="2135096265" sldId="559"/>
            <ac:picMk id="14" creationId="{01C1DD22-CA9F-ACFB-ABA7-0D3F34194C3E}"/>
          </ac:picMkLst>
        </pc:picChg>
        <pc:picChg chg="add">
          <ac:chgData name="Vickie E Ramirez" userId="5829d9b8-e786-4ad8-a93f-c69aa6857d7a" providerId="ADAL" clId="{FBA842A2-5957-49D4-B56B-A65CD2B3FBD5}" dt="2026-09-14T20:52:45.579" v="91" actId="22"/>
          <ac:picMkLst>
            <pc:docMk/>
            <pc:sldMk cId="2135096265" sldId="559"/>
            <ac:picMk id="16" creationId="{478EDF79-1D60-735C-561E-D6EE16FB9095}"/>
          </ac:picMkLst>
        </pc:picChg>
      </pc:sldChg>
      <pc:sldChg chg="addSp delSp modSp add mod modNotesTx">
        <pc:chgData name="Vickie E Ramirez" userId="5829d9b8-e786-4ad8-a93f-c69aa6857d7a" providerId="ADAL" clId="{FBA842A2-5957-49D4-B56B-A65CD2B3FBD5}" dt="2026-09-15T20:32:14.027" v="5353" actId="20577"/>
        <pc:sldMkLst>
          <pc:docMk/>
          <pc:sldMk cId="3608201404" sldId="560"/>
        </pc:sldMkLst>
        <pc:spChg chg="mod">
          <ac:chgData name="Vickie E Ramirez" userId="5829d9b8-e786-4ad8-a93f-c69aa6857d7a" providerId="ADAL" clId="{FBA842A2-5957-49D4-B56B-A65CD2B3FBD5}" dt="2026-09-14T21:07:56.332" v="404" actId="20577"/>
          <ac:spMkLst>
            <pc:docMk/>
            <pc:sldMk cId="3608201404" sldId="560"/>
            <ac:spMk id="2" creationId="{19687C7A-3B95-7413-2664-1DDCF0A53144}"/>
          </ac:spMkLst>
        </pc:spChg>
        <pc:spChg chg="add mod">
          <ac:chgData name="Vickie E Ramirez" userId="5829d9b8-e786-4ad8-a93f-c69aa6857d7a" providerId="ADAL" clId="{FBA842A2-5957-49D4-B56B-A65CD2B3FBD5}" dt="2026-09-15T00:47:42.925" v="1665" actId="1076"/>
          <ac:spMkLst>
            <pc:docMk/>
            <pc:sldMk cId="3608201404" sldId="560"/>
            <ac:spMk id="12" creationId="{ACB2102E-D186-F030-AE80-D8690856F23C}"/>
          </ac:spMkLst>
        </pc:spChg>
      </pc:sldChg>
      <pc:sldChg chg="addSp delSp modSp new mod setBg modNotesTx">
        <pc:chgData name="Vickie E Ramirez" userId="5829d9b8-e786-4ad8-a93f-c69aa6857d7a" providerId="ADAL" clId="{FBA842A2-5957-49D4-B56B-A65CD2B3FBD5}" dt="2026-09-15T23:14:26.850" v="6364" actId="26606"/>
        <pc:sldMkLst>
          <pc:docMk/>
          <pc:sldMk cId="849802671" sldId="561"/>
        </pc:sldMkLst>
        <pc:spChg chg="mod">
          <ac:chgData name="Vickie E Ramirez" userId="5829d9b8-e786-4ad8-a93f-c69aa6857d7a" providerId="ADAL" clId="{FBA842A2-5957-49D4-B56B-A65CD2B3FBD5}" dt="2026-09-15T23:14:26.850" v="6364" actId="26606"/>
          <ac:spMkLst>
            <pc:docMk/>
            <pc:sldMk cId="849802671" sldId="561"/>
            <ac:spMk id="2" creationId="{C87DC5AF-5A91-CD0C-3AC4-228585E7D995}"/>
          </ac:spMkLst>
        </pc:spChg>
        <pc:spChg chg="add">
          <ac:chgData name="Vickie E Ramirez" userId="5829d9b8-e786-4ad8-a93f-c69aa6857d7a" providerId="ADAL" clId="{FBA842A2-5957-49D4-B56B-A65CD2B3FBD5}" dt="2026-09-15T23:14:26.850" v="6364" actId="26606"/>
          <ac:spMkLst>
            <pc:docMk/>
            <pc:sldMk cId="849802671" sldId="561"/>
            <ac:spMk id="14" creationId="{67A5186C-3438-4D83-A03D-BD8A5E2D488D}"/>
          </ac:spMkLst>
        </pc:spChg>
        <pc:spChg chg="add">
          <ac:chgData name="Vickie E Ramirez" userId="5829d9b8-e786-4ad8-a93f-c69aa6857d7a" providerId="ADAL" clId="{FBA842A2-5957-49D4-B56B-A65CD2B3FBD5}" dt="2026-09-15T23:14:26.850" v="6364" actId="26606"/>
          <ac:spMkLst>
            <pc:docMk/>
            <pc:sldMk cId="849802671" sldId="561"/>
            <ac:spMk id="16" creationId="{1540DFB4-867C-E2BB-EE93-8ED16E2711C9}"/>
          </ac:spMkLst>
        </pc:spChg>
      </pc:sldChg>
      <pc:sldChg chg="addSp delSp modSp add mod ord modNotesTx">
        <pc:chgData name="Vickie E Ramirez" userId="5829d9b8-e786-4ad8-a93f-c69aa6857d7a" providerId="ADAL" clId="{FBA842A2-5957-49D4-B56B-A65CD2B3FBD5}" dt="2026-09-15T23:23:27.211" v="6524"/>
        <pc:sldMkLst>
          <pc:docMk/>
          <pc:sldMk cId="4212039572" sldId="563"/>
        </pc:sldMkLst>
        <pc:spChg chg="mod">
          <ac:chgData name="Vickie E Ramirez" userId="5829d9b8-e786-4ad8-a93f-c69aa6857d7a" providerId="ADAL" clId="{FBA842A2-5957-49D4-B56B-A65CD2B3FBD5}" dt="2026-09-14T21:56:56.508" v="671" actId="20577"/>
          <ac:spMkLst>
            <pc:docMk/>
            <pc:sldMk cId="4212039572" sldId="563"/>
            <ac:spMk id="2" creationId="{62647699-5F43-94E5-4BC2-EF315196F2C4}"/>
          </ac:spMkLst>
        </pc:spChg>
        <pc:spChg chg="add mod">
          <ac:chgData name="Vickie E Ramirez" userId="5829d9b8-e786-4ad8-a93f-c69aa6857d7a" providerId="ADAL" clId="{FBA842A2-5957-49D4-B56B-A65CD2B3FBD5}" dt="2026-09-15T23:22:22.115" v="6521" actId="13926"/>
          <ac:spMkLst>
            <pc:docMk/>
            <pc:sldMk cId="4212039572" sldId="563"/>
            <ac:spMk id="15" creationId="{5ED7223C-D6E9-9180-C22A-86357B335920}"/>
          </ac:spMkLst>
        </pc:spChg>
        <pc:picChg chg="add mod">
          <ac:chgData name="Vickie E Ramirez" userId="5829d9b8-e786-4ad8-a93f-c69aa6857d7a" providerId="ADAL" clId="{FBA842A2-5957-49D4-B56B-A65CD2B3FBD5}" dt="2026-09-14T21:57:27.221" v="674" actId="1076"/>
          <ac:picMkLst>
            <pc:docMk/>
            <pc:sldMk cId="4212039572" sldId="563"/>
            <ac:picMk id="6" creationId="{114AE176-F202-2653-29BF-2F1B260B3841}"/>
          </ac:picMkLst>
        </pc:picChg>
      </pc:sldChg>
      <pc:sldChg chg="addSp modSp add mod ord modNotesTx">
        <pc:chgData name="Vickie E Ramirez" userId="5829d9b8-e786-4ad8-a93f-c69aa6857d7a" providerId="ADAL" clId="{FBA842A2-5957-49D4-B56B-A65CD2B3FBD5}" dt="2026-09-15T23:20:51.172" v="6381" actId="6549"/>
        <pc:sldMkLst>
          <pc:docMk/>
          <pc:sldMk cId="1793368836" sldId="564"/>
        </pc:sldMkLst>
        <pc:spChg chg="mod">
          <ac:chgData name="Vickie E Ramirez" userId="5829d9b8-e786-4ad8-a93f-c69aa6857d7a" providerId="ADAL" clId="{FBA842A2-5957-49D4-B56B-A65CD2B3FBD5}" dt="2026-09-14T22:07:24.358" v="718"/>
          <ac:spMkLst>
            <pc:docMk/>
            <pc:sldMk cId="1793368836" sldId="564"/>
            <ac:spMk id="17" creationId="{A1786B23-9803-8051-AC5B-F3A943C25D58}"/>
          </ac:spMkLst>
        </pc:spChg>
        <pc:graphicFrameChg chg="add mod modGraphic">
          <ac:chgData name="Vickie E Ramirez" userId="5829d9b8-e786-4ad8-a93f-c69aa6857d7a" providerId="ADAL" clId="{FBA842A2-5957-49D4-B56B-A65CD2B3FBD5}" dt="2026-09-14T22:07:35.329" v="722" actId="14734"/>
          <ac:graphicFrameMkLst>
            <pc:docMk/>
            <pc:sldMk cId="1793368836" sldId="564"/>
            <ac:graphicFrameMk id="7" creationId="{F99E080C-17D0-3EBF-4A1D-1D2B747F7405}"/>
          </ac:graphicFrameMkLst>
        </pc:graphicFrameChg>
        <pc:picChg chg="mod">
          <ac:chgData name="Vickie E Ramirez" userId="5829d9b8-e786-4ad8-a93f-c69aa6857d7a" providerId="ADAL" clId="{FBA842A2-5957-49D4-B56B-A65CD2B3FBD5}" dt="2026-09-14T22:07:56.111" v="742" actId="29295"/>
          <ac:picMkLst>
            <pc:docMk/>
            <pc:sldMk cId="1793368836" sldId="564"/>
            <ac:picMk id="6" creationId="{5236FCFE-F6CD-D102-BC71-5461ED08DAEA}"/>
          </ac:picMkLst>
        </pc:picChg>
      </pc:sldChg>
      <pc:sldChg chg="addSp modSp add mod modNotesTx">
        <pc:chgData name="Vickie E Ramirez" userId="5829d9b8-e786-4ad8-a93f-c69aa6857d7a" providerId="ADAL" clId="{FBA842A2-5957-49D4-B56B-A65CD2B3FBD5}" dt="2026-09-15T23:45:11.698" v="6979" actId="6549"/>
        <pc:sldMkLst>
          <pc:docMk/>
          <pc:sldMk cId="1957500174" sldId="565"/>
        </pc:sldMkLst>
        <pc:graphicFrameChg chg="add mod modGraphic">
          <ac:chgData name="Vickie E Ramirez" userId="5829d9b8-e786-4ad8-a93f-c69aa6857d7a" providerId="ADAL" clId="{FBA842A2-5957-49D4-B56B-A65CD2B3FBD5}" dt="2026-09-15T00:09:36.024" v="1372" actId="1076"/>
          <ac:graphicFrameMkLst>
            <pc:docMk/>
            <pc:sldMk cId="1957500174" sldId="565"/>
            <ac:graphicFrameMk id="13" creationId="{C42DCE20-664F-8BD5-0455-3E7DDC58DCEF}"/>
          </ac:graphicFrameMkLst>
        </pc:graphicFrameChg>
        <pc:picChg chg="mod">
          <ac:chgData name="Vickie E Ramirez" userId="5829d9b8-e786-4ad8-a93f-c69aa6857d7a" providerId="ADAL" clId="{FBA842A2-5957-49D4-B56B-A65CD2B3FBD5}" dt="2026-09-15T00:09:19.873" v="1369" actId="29295"/>
          <ac:picMkLst>
            <pc:docMk/>
            <pc:sldMk cId="1957500174" sldId="565"/>
            <ac:picMk id="6" creationId="{17FF20B1-062A-E471-D9F7-AA99971FB71C}"/>
          </ac:picMkLst>
        </pc:picChg>
      </pc:sldChg>
      <pc:sldChg chg="addSp modSp new mod">
        <pc:chgData name="Vickie E Ramirez" userId="5829d9b8-e786-4ad8-a93f-c69aa6857d7a" providerId="ADAL" clId="{FBA842A2-5957-49D4-B56B-A65CD2B3FBD5}" dt="2026-09-15T00:11:56.734" v="1377" actId="1076"/>
        <pc:sldMkLst>
          <pc:docMk/>
          <pc:sldMk cId="2744758668" sldId="566"/>
        </pc:sldMkLst>
        <pc:picChg chg="add mod">
          <ac:chgData name="Vickie E Ramirez" userId="5829d9b8-e786-4ad8-a93f-c69aa6857d7a" providerId="ADAL" clId="{FBA842A2-5957-49D4-B56B-A65CD2B3FBD5}" dt="2026-09-15T00:11:56.734" v="1377" actId="1076"/>
          <ac:picMkLst>
            <pc:docMk/>
            <pc:sldMk cId="2744758668" sldId="566"/>
            <ac:picMk id="6" creationId="{7F1BB277-5EFB-A272-5F89-BD8062FF2D37}"/>
          </ac:picMkLst>
        </pc:picChg>
      </pc:sldChg>
      <pc:sldChg chg="modSp add mod ord">
        <pc:chgData name="Vickie E Ramirez" userId="5829d9b8-e786-4ad8-a93f-c69aa6857d7a" providerId="ADAL" clId="{FBA842A2-5957-49D4-B56B-A65CD2B3FBD5}" dt="2026-09-15T23:24:21.779" v="6564" actId="20577"/>
        <pc:sldMkLst>
          <pc:docMk/>
          <pc:sldMk cId="948324506" sldId="567"/>
        </pc:sldMkLst>
        <pc:spChg chg="mod">
          <ac:chgData name="Vickie E Ramirez" userId="5829d9b8-e786-4ad8-a93f-c69aa6857d7a" providerId="ADAL" clId="{FBA842A2-5957-49D4-B56B-A65CD2B3FBD5}" dt="2026-09-15T23:24:21.779" v="6564" actId="20577"/>
          <ac:spMkLst>
            <pc:docMk/>
            <pc:sldMk cId="948324506" sldId="567"/>
            <ac:spMk id="4" creationId="{7EA5EB2D-160E-5267-CE0D-651F1D449818}"/>
          </ac:spMkLst>
        </pc:spChg>
      </pc:sldChg>
      <pc:sldChg chg="add">
        <pc:chgData name="Vickie E Ramirez" userId="5829d9b8-e786-4ad8-a93f-c69aa6857d7a" providerId="ADAL" clId="{FBA842A2-5957-49D4-B56B-A65CD2B3FBD5}" dt="2026-09-15T00:14:41.021" v="1385"/>
        <pc:sldMkLst>
          <pc:docMk/>
          <pc:sldMk cId="2580415249" sldId="568"/>
        </pc:sldMkLst>
      </pc:sldChg>
      <pc:sldChg chg="add">
        <pc:chgData name="Vickie E Ramirez" userId="5829d9b8-e786-4ad8-a93f-c69aa6857d7a" providerId="ADAL" clId="{FBA842A2-5957-49D4-B56B-A65CD2B3FBD5}" dt="2026-09-15T00:14:42.979" v="1387"/>
        <pc:sldMkLst>
          <pc:docMk/>
          <pc:sldMk cId="995680162" sldId="569"/>
        </pc:sldMkLst>
      </pc:sldChg>
      <pc:sldChg chg="add">
        <pc:chgData name="Vickie E Ramirez" userId="5829d9b8-e786-4ad8-a93f-c69aa6857d7a" providerId="ADAL" clId="{FBA842A2-5957-49D4-B56B-A65CD2B3FBD5}" dt="2026-09-15T00:14:46.632" v="1388"/>
        <pc:sldMkLst>
          <pc:docMk/>
          <pc:sldMk cId="1934709388" sldId="570"/>
        </pc:sldMkLst>
      </pc:sldChg>
      <pc:sldChg chg="modSp add mod modNotesTx">
        <pc:chgData name="Vickie E Ramirez" userId="5829d9b8-e786-4ad8-a93f-c69aa6857d7a" providerId="ADAL" clId="{FBA842A2-5957-49D4-B56B-A65CD2B3FBD5}" dt="2026-09-15T23:47:47.856" v="6980" actId="6549"/>
        <pc:sldMkLst>
          <pc:docMk/>
          <pc:sldMk cId="3052295165" sldId="571"/>
        </pc:sldMkLst>
        <pc:graphicFrameChg chg="mod modGraphic">
          <ac:chgData name="Vickie E Ramirez" userId="5829d9b8-e786-4ad8-a93f-c69aa6857d7a" providerId="ADAL" clId="{FBA842A2-5957-49D4-B56B-A65CD2B3FBD5}" dt="2026-09-15T00:17:35.627" v="1407" actId="1076"/>
          <ac:graphicFrameMkLst>
            <pc:docMk/>
            <pc:sldMk cId="3052295165" sldId="571"/>
            <ac:graphicFrameMk id="3" creationId="{427431E9-555B-6B06-3A28-B6DFC3B4E1F3}"/>
          </ac:graphicFrameMkLst>
        </pc:graphicFrameChg>
      </pc:sldChg>
      <pc:sldChg chg="modSp add del mod">
        <pc:chgData name="Vickie E Ramirez" userId="5829d9b8-e786-4ad8-a93f-c69aa6857d7a" providerId="ADAL" clId="{FBA842A2-5957-49D4-B56B-A65CD2B3FBD5}" dt="2026-09-15T23:48:40.256" v="7029" actId="20577"/>
        <pc:sldMkLst>
          <pc:docMk/>
          <pc:sldMk cId="3318844091" sldId="572"/>
        </pc:sldMkLst>
        <pc:spChg chg="mod">
          <ac:chgData name="Vickie E Ramirez" userId="5829d9b8-e786-4ad8-a93f-c69aa6857d7a" providerId="ADAL" clId="{FBA842A2-5957-49D4-B56B-A65CD2B3FBD5}" dt="2026-09-15T23:48:40.256" v="7029" actId="20577"/>
          <ac:spMkLst>
            <pc:docMk/>
            <pc:sldMk cId="3318844091" sldId="572"/>
            <ac:spMk id="2" creationId="{1ACC9CC2-18CD-3B17-B3E3-BEDEDEEF9D38}"/>
          </ac:spMkLst>
        </pc:spChg>
      </pc:sldChg>
      <pc:sldChg chg="add setBg modNotesTx">
        <pc:chgData name="Vickie E Ramirez" userId="5829d9b8-e786-4ad8-a93f-c69aa6857d7a" providerId="ADAL" clId="{FBA842A2-5957-49D4-B56B-A65CD2B3FBD5}" dt="2026-09-15T23:49:25.456" v="7030" actId="6549"/>
        <pc:sldMkLst>
          <pc:docMk/>
          <pc:sldMk cId="1209110260" sldId="573"/>
        </pc:sldMkLst>
      </pc:sldChg>
      <pc:sldChg chg="modSp add mod">
        <pc:chgData name="Vickie E Ramirez" userId="5829d9b8-e786-4ad8-a93f-c69aa6857d7a" providerId="ADAL" clId="{FBA842A2-5957-49D4-B56B-A65CD2B3FBD5}" dt="2026-09-15T00:20:24.400" v="1547" actId="14100"/>
        <pc:sldMkLst>
          <pc:docMk/>
          <pc:sldMk cId="297005795" sldId="574"/>
        </pc:sldMkLst>
        <pc:spChg chg="mod">
          <ac:chgData name="Vickie E Ramirez" userId="5829d9b8-e786-4ad8-a93f-c69aa6857d7a" providerId="ADAL" clId="{FBA842A2-5957-49D4-B56B-A65CD2B3FBD5}" dt="2026-09-15T00:20:24.400" v="1547" actId="14100"/>
          <ac:spMkLst>
            <pc:docMk/>
            <pc:sldMk cId="297005795" sldId="574"/>
            <ac:spMk id="3" creationId="{5E9574E0-952B-E60E-B9E8-07CB82E7B8D0}"/>
          </ac:spMkLst>
        </pc:spChg>
      </pc:sldChg>
      <pc:sldChg chg="addSp delSp modSp add mod modNotesTx">
        <pc:chgData name="Vickie E Ramirez" userId="5829d9b8-e786-4ad8-a93f-c69aa6857d7a" providerId="ADAL" clId="{FBA842A2-5957-49D4-B56B-A65CD2B3FBD5}" dt="2026-09-15T23:50:36.772" v="7031" actId="6549"/>
        <pc:sldMkLst>
          <pc:docMk/>
          <pc:sldMk cId="2072741145" sldId="575"/>
        </pc:sldMkLst>
        <pc:spChg chg="add mod">
          <ac:chgData name="Vickie E Ramirez" userId="5829d9b8-e786-4ad8-a93f-c69aa6857d7a" providerId="ADAL" clId="{FBA842A2-5957-49D4-B56B-A65CD2B3FBD5}" dt="2026-09-15T00:20:50.974" v="1551" actId="207"/>
          <ac:spMkLst>
            <pc:docMk/>
            <pc:sldMk cId="2072741145" sldId="575"/>
            <ac:spMk id="9" creationId="{0CD4F9DE-0463-454B-EAB6-B18DDCFC91C6}"/>
          </ac:spMkLst>
        </pc:spChg>
        <pc:graphicFrameChg chg="mod modGraphic">
          <ac:chgData name="Vickie E Ramirez" userId="5829d9b8-e786-4ad8-a93f-c69aa6857d7a" providerId="ADAL" clId="{FBA842A2-5957-49D4-B56B-A65CD2B3FBD5}" dt="2026-09-15T00:21:45.432" v="1556" actId="1076"/>
          <ac:graphicFrameMkLst>
            <pc:docMk/>
            <pc:sldMk cId="2072741145" sldId="575"/>
            <ac:graphicFrameMk id="4" creationId="{E48CBC52-2833-17C9-EDEC-8E478C25F395}"/>
          </ac:graphicFrameMkLst>
        </pc:graphicFrameChg>
      </pc:sldChg>
      <pc:sldChg chg="add">
        <pc:chgData name="Vickie E Ramirez" userId="5829d9b8-e786-4ad8-a93f-c69aa6857d7a" providerId="ADAL" clId="{FBA842A2-5957-49D4-B56B-A65CD2B3FBD5}" dt="2026-09-15T00:14:54.361" v="1394"/>
        <pc:sldMkLst>
          <pc:docMk/>
          <pc:sldMk cId="4195721136" sldId="576"/>
        </pc:sldMkLst>
      </pc:sldChg>
      <pc:sldChg chg="modSp add mod modNotesTx">
        <pc:chgData name="Vickie E Ramirez" userId="5829d9b8-e786-4ad8-a93f-c69aa6857d7a" providerId="ADAL" clId="{FBA842A2-5957-49D4-B56B-A65CD2B3FBD5}" dt="2026-09-15T23:51:58.467" v="7032" actId="6549"/>
        <pc:sldMkLst>
          <pc:docMk/>
          <pc:sldMk cId="208682553" sldId="577"/>
        </pc:sldMkLst>
        <pc:graphicFrameChg chg="mod modGraphic">
          <ac:chgData name="Vickie E Ramirez" userId="5829d9b8-e786-4ad8-a93f-c69aa6857d7a" providerId="ADAL" clId="{FBA842A2-5957-49D4-B56B-A65CD2B3FBD5}" dt="2026-09-15T00:22:15.609" v="1558" actId="255"/>
          <ac:graphicFrameMkLst>
            <pc:docMk/>
            <pc:sldMk cId="208682553" sldId="577"/>
            <ac:graphicFrameMk id="3" creationId="{82053098-5CD4-2333-BFB9-AFF71071CC46}"/>
          </ac:graphicFrameMkLst>
        </pc:graphicFrameChg>
      </pc:sldChg>
      <pc:sldChg chg="add">
        <pc:chgData name="Vickie E Ramirez" userId="5829d9b8-e786-4ad8-a93f-c69aa6857d7a" providerId="ADAL" clId="{FBA842A2-5957-49D4-B56B-A65CD2B3FBD5}" dt="2026-09-15T00:14:55.646" v="1396"/>
        <pc:sldMkLst>
          <pc:docMk/>
          <pc:sldMk cId="2380680361" sldId="578"/>
        </pc:sldMkLst>
      </pc:sldChg>
      <pc:sldChg chg="modSp add mod modNotesTx">
        <pc:chgData name="Vickie E Ramirez" userId="5829d9b8-e786-4ad8-a93f-c69aa6857d7a" providerId="ADAL" clId="{FBA842A2-5957-49D4-B56B-A65CD2B3FBD5}" dt="2026-09-15T23:53:04.754" v="7033" actId="6549"/>
        <pc:sldMkLst>
          <pc:docMk/>
          <pc:sldMk cId="3593793910" sldId="579"/>
        </pc:sldMkLst>
        <pc:graphicFrameChg chg="modGraphic">
          <ac:chgData name="Vickie E Ramirez" userId="5829d9b8-e786-4ad8-a93f-c69aa6857d7a" providerId="ADAL" clId="{FBA842A2-5957-49D4-B56B-A65CD2B3FBD5}" dt="2026-09-15T00:22:50.680" v="1559" actId="255"/>
          <ac:graphicFrameMkLst>
            <pc:docMk/>
            <pc:sldMk cId="3593793910" sldId="579"/>
            <ac:graphicFrameMk id="4" creationId="{F3E811E5-AC6B-EEC6-1AF6-3C3F0D629E05}"/>
          </ac:graphicFrameMkLst>
        </pc:graphicFrameChg>
      </pc:sldChg>
      <pc:sldChg chg="add ord modNotesTx">
        <pc:chgData name="Vickie E Ramirez" userId="5829d9b8-e786-4ad8-a93f-c69aa6857d7a" providerId="ADAL" clId="{FBA842A2-5957-49D4-B56B-A65CD2B3FBD5}" dt="2026-09-15T23:54:18.075" v="7040" actId="20577"/>
        <pc:sldMkLst>
          <pc:docMk/>
          <pc:sldMk cId="2058779963" sldId="580"/>
        </pc:sldMkLst>
      </pc:sldChg>
      <pc:sldChg chg="addSp modSp add mod modNotesTx">
        <pc:chgData name="Vickie E Ramirez" userId="5829d9b8-e786-4ad8-a93f-c69aa6857d7a" providerId="ADAL" clId="{FBA842A2-5957-49D4-B56B-A65CD2B3FBD5}" dt="2026-09-15T23:54:50.384" v="7041" actId="6549"/>
        <pc:sldMkLst>
          <pc:docMk/>
          <pc:sldMk cId="1038733419" sldId="583"/>
        </pc:sldMkLst>
        <pc:graphicFrameChg chg="add mod">
          <ac:chgData name="Vickie E Ramirez" userId="5829d9b8-e786-4ad8-a93f-c69aa6857d7a" providerId="ADAL" clId="{FBA842A2-5957-49D4-B56B-A65CD2B3FBD5}" dt="2026-09-15T00:24:33.062" v="1565" actId="1076"/>
          <ac:graphicFrameMkLst>
            <pc:docMk/>
            <pc:sldMk cId="1038733419" sldId="583"/>
            <ac:graphicFrameMk id="4" creationId="{32DFD0AF-20C4-FA19-0E5F-7380033EC8A4}"/>
          </ac:graphicFrameMkLst>
        </pc:graphicFrameChg>
      </pc:sldChg>
      <pc:sldChg chg="addSp delSp modSp add mod modNotesTx">
        <pc:chgData name="Vickie E Ramirez" userId="5829d9b8-e786-4ad8-a93f-c69aa6857d7a" providerId="ADAL" clId="{FBA842A2-5957-49D4-B56B-A65CD2B3FBD5}" dt="2026-09-15T16:18:17.586" v="4495" actId="6549"/>
        <pc:sldMkLst>
          <pc:docMk/>
          <pc:sldMk cId="1456310061" sldId="584"/>
        </pc:sldMkLst>
        <pc:spChg chg="mod">
          <ac:chgData name="Vickie E Ramirez" userId="5829d9b8-e786-4ad8-a93f-c69aa6857d7a" providerId="ADAL" clId="{FBA842A2-5957-49D4-B56B-A65CD2B3FBD5}" dt="2026-09-15T16:07:26.340" v="4110" actId="5793"/>
          <ac:spMkLst>
            <pc:docMk/>
            <pc:sldMk cId="1456310061" sldId="584"/>
            <ac:spMk id="2" creationId="{A5ACF2DF-636C-E8F5-32F8-9B4253660704}"/>
          </ac:spMkLst>
        </pc:spChg>
        <pc:spChg chg="add mod">
          <ac:chgData name="Vickie E Ramirez" userId="5829d9b8-e786-4ad8-a93f-c69aa6857d7a" providerId="ADAL" clId="{FBA842A2-5957-49D4-B56B-A65CD2B3FBD5}" dt="2026-09-15T16:12:06.724" v="4195" actId="20577"/>
          <ac:spMkLst>
            <pc:docMk/>
            <pc:sldMk cId="1456310061" sldId="584"/>
            <ac:spMk id="8" creationId="{FC97B2B3-22D1-B09A-1E7A-D13483D0268D}"/>
          </ac:spMkLst>
        </pc:spChg>
        <pc:spChg chg="add mod">
          <ac:chgData name="Vickie E Ramirez" userId="5829d9b8-e786-4ad8-a93f-c69aa6857d7a" providerId="ADAL" clId="{FBA842A2-5957-49D4-B56B-A65CD2B3FBD5}" dt="2026-09-15T16:14:50.196" v="4283" actId="1076"/>
          <ac:spMkLst>
            <pc:docMk/>
            <pc:sldMk cId="1456310061" sldId="584"/>
            <ac:spMk id="19" creationId="{D994308D-E32E-C326-A583-F2BA9733A276}"/>
          </ac:spMkLst>
        </pc:spChg>
        <pc:spChg chg="add mod">
          <ac:chgData name="Vickie E Ramirez" userId="5829d9b8-e786-4ad8-a93f-c69aa6857d7a" providerId="ADAL" clId="{FBA842A2-5957-49D4-B56B-A65CD2B3FBD5}" dt="2026-09-15T16:15:03.502" v="4286" actId="1076"/>
          <ac:spMkLst>
            <pc:docMk/>
            <pc:sldMk cId="1456310061" sldId="584"/>
            <ac:spMk id="25" creationId="{50B02393-1E9B-16C8-6EA8-8EDAEC545738}"/>
          </ac:spMkLst>
        </pc:spChg>
        <pc:spChg chg="add mod">
          <ac:chgData name="Vickie E Ramirez" userId="5829d9b8-e786-4ad8-a93f-c69aa6857d7a" providerId="ADAL" clId="{FBA842A2-5957-49D4-B56B-A65CD2B3FBD5}" dt="2026-09-15T16:16:41.027" v="4314" actId="1076"/>
          <ac:spMkLst>
            <pc:docMk/>
            <pc:sldMk cId="1456310061" sldId="584"/>
            <ac:spMk id="31" creationId="{F93B4644-ACC5-52AA-4F09-E5DE9E8DE5DB}"/>
          </ac:spMkLst>
        </pc:spChg>
        <pc:picChg chg="add mod">
          <ac:chgData name="Vickie E Ramirez" userId="5829d9b8-e786-4ad8-a93f-c69aa6857d7a" providerId="ADAL" clId="{FBA842A2-5957-49D4-B56B-A65CD2B3FBD5}" dt="2026-09-15T16:10:23.005" v="4137" actId="1076"/>
          <ac:picMkLst>
            <pc:docMk/>
            <pc:sldMk cId="1456310061" sldId="584"/>
            <ac:picMk id="11" creationId="{C5BC34E5-8FD0-5E8B-FD4C-91FDEEE4B61C}"/>
          </ac:picMkLst>
        </pc:picChg>
        <pc:picChg chg="add mod">
          <ac:chgData name="Vickie E Ramirez" userId="5829d9b8-e786-4ad8-a93f-c69aa6857d7a" providerId="ADAL" clId="{FBA842A2-5957-49D4-B56B-A65CD2B3FBD5}" dt="2026-09-15T16:10:33.649" v="4140" actId="1076"/>
          <ac:picMkLst>
            <pc:docMk/>
            <pc:sldMk cId="1456310061" sldId="584"/>
            <ac:picMk id="13" creationId="{AB0ACF72-625B-B899-B006-349EC75331D8}"/>
          </ac:picMkLst>
        </pc:picChg>
        <pc:picChg chg="add mod">
          <ac:chgData name="Vickie E Ramirez" userId="5829d9b8-e786-4ad8-a93f-c69aa6857d7a" providerId="ADAL" clId="{FBA842A2-5957-49D4-B56B-A65CD2B3FBD5}" dt="2026-09-15T16:14:46.039" v="4282" actId="1076"/>
          <ac:picMkLst>
            <pc:docMk/>
            <pc:sldMk cId="1456310061" sldId="584"/>
            <ac:picMk id="17" creationId="{AE567A2F-E9BE-7E28-64B0-022097A0B561}"/>
          </ac:picMkLst>
        </pc:picChg>
        <pc:picChg chg="add mod">
          <ac:chgData name="Vickie E Ramirez" userId="5829d9b8-e786-4ad8-a93f-c69aa6857d7a" providerId="ADAL" clId="{FBA842A2-5957-49D4-B56B-A65CD2B3FBD5}" dt="2026-09-15T16:15:07.128" v="4287" actId="1076"/>
          <ac:picMkLst>
            <pc:docMk/>
            <pc:sldMk cId="1456310061" sldId="584"/>
            <ac:picMk id="23" creationId="{5B9AEAA1-1BFB-AC10-8D61-4C9EAB1873D6}"/>
          </ac:picMkLst>
        </pc:picChg>
        <pc:picChg chg="add mod">
          <ac:chgData name="Vickie E Ramirez" userId="5829d9b8-e786-4ad8-a93f-c69aa6857d7a" providerId="ADAL" clId="{FBA842A2-5957-49D4-B56B-A65CD2B3FBD5}" dt="2026-09-15T16:16:17.102" v="4292" actId="1076"/>
          <ac:picMkLst>
            <pc:docMk/>
            <pc:sldMk cId="1456310061" sldId="584"/>
            <ac:picMk id="29" creationId="{2426DDBE-3392-9ADC-3DAD-CA174A22BAC1}"/>
          </ac:picMkLst>
        </pc:picChg>
      </pc:sldChg>
      <pc:sldChg chg="add ord">
        <pc:chgData name="Vickie E Ramirez" userId="5829d9b8-e786-4ad8-a93f-c69aa6857d7a" providerId="ADAL" clId="{FBA842A2-5957-49D4-B56B-A65CD2B3FBD5}" dt="2026-09-15T20:34:33.863" v="5356"/>
        <pc:sldMkLst>
          <pc:docMk/>
          <pc:sldMk cId="3175451277" sldId="585"/>
        </pc:sldMkLst>
      </pc:sldChg>
      <pc:sldChg chg="add">
        <pc:chgData name="Vickie E Ramirez" userId="5829d9b8-e786-4ad8-a93f-c69aa6857d7a" providerId="ADAL" clId="{FBA842A2-5957-49D4-B56B-A65CD2B3FBD5}" dt="2026-09-15T23:23:53.455" v="6525" actId="2890"/>
        <pc:sldMkLst>
          <pc:docMk/>
          <pc:sldMk cId="1451411063" sldId="586"/>
        </pc:sldMkLst>
      </pc:sldChg>
      <pc:sldChg chg="addSp delSp modSp add mod modNotesTx">
        <pc:chgData name="Vickie E Ramirez" userId="5829d9b8-e786-4ad8-a93f-c69aa6857d7a" providerId="ADAL" clId="{FBA842A2-5957-49D4-B56B-A65CD2B3FBD5}" dt="2026-09-16T00:05:57.484" v="7156" actId="6549"/>
        <pc:sldMkLst>
          <pc:docMk/>
          <pc:sldMk cId="3913610030" sldId="587"/>
        </pc:sldMkLst>
        <pc:graphicFrameChg chg="add mod">
          <ac:chgData name="Vickie E Ramirez" userId="5829d9b8-e786-4ad8-a93f-c69aa6857d7a" providerId="ADAL" clId="{FBA842A2-5957-49D4-B56B-A65CD2B3FBD5}" dt="2026-09-16T00:04:55.965" v="7155"/>
          <ac:graphicFrameMkLst>
            <pc:docMk/>
            <pc:sldMk cId="3913610030" sldId="587"/>
            <ac:graphicFrameMk id="8" creationId="{9241AF59-94CD-2D66-A121-58FA7FD46E28}"/>
          </ac:graphicFrameMkLst>
        </pc:graphicFrameChg>
      </pc:sldChg>
      <pc:sldChg chg="addSp modSp add mod">
        <pc:chgData name="Vickie E Ramirez" userId="5829d9b8-e786-4ad8-a93f-c69aa6857d7a" providerId="ADAL" clId="{FBA842A2-5957-49D4-B56B-A65CD2B3FBD5}" dt="2026-09-16T00:38:40.451" v="7189" actId="13926"/>
        <pc:sldMkLst>
          <pc:docMk/>
          <pc:sldMk cId="2935707699" sldId="588"/>
        </pc:sldMkLst>
        <pc:spChg chg="mod">
          <ac:chgData name="Vickie E Ramirez" userId="5829d9b8-e786-4ad8-a93f-c69aa6857d7a" providerId="ADAL" clId="{FBA842A2-5957-49D4-B56B-A65CD2B3FBD5}" dt="2026-09-16T00:38:40.451" v="7189" actId="13926"/>
          <ac:spMkLst>
            <pc:docMk/>
            <pc:sldMk cId="2935707699" sldId="588"/>
            <ac:spMk id="3" creationId="{1C2275CD-5E83-08D7-660F-A33698570B9E}"/>
          </ac:spMkLst>
        </pc:spChg>
        <pc:graphicFrameChg chg="add mod">
          <ac:chgData name="Vickie E Ramirez" userId="5829d9b8-e786-4ad8-a93f-c69aa6857d7a" providerId="ADAL" clId="{FBA842A2-5957-49D4-B56B-A65CD2B3FBD5}" dt="2026-09-16T00:38:36.598" v="7188" actId="1076"/>
          <ac:graphicFrameMkLst>
            <pc:docMk/>
            <pc:sldMk cId="2935707699" sldId="588"/>
            <ac:graphicFrameMk id="6" creationId="{2D804999-9C2D-A13B-B377-021B995092B1}"/>
          </ac:graphicFrameMkLst>
        </pc:graphicFrameChg>
      </pc:sldChg>
      <pc:sldChg chg="addSp modSp add mod">
        <pc:chgData name="Vickie E Ramirez" userId="5829d9b8-e786-4ad8-a93f-c69aa6857d7a" providerId="ADAL" clId="{FBA842A2-5957-49D4-B56B-A65CD2B3FBD5}" dt="2026-09-16T00:41:29.544" v="7238" actId="13926"/>
        <pc:sldMkLst>
          <pc:docMk/>
          <pc:sldMk cId="1990830414" sldId="589"/>
        </pc:sldMkLst>
        <pc:spChg chg="mod">
          <ac:chgData name="Vickie E Ramirez" userId="5829d9b8-e786-4ad8-a93f-c69aa6857d7a" providerId="ADAL" clId="{FBA842A2-5957-49D4-B56B-A65CD2B3FBD5}" dt="2026-09-16T00:41:29.544" v="7238" actId="13926"/>
          <ac:spMkLst>
            <pc:docMk/>
            <pc:sldMk cId="1990830414" sldId="589"/>
            <ac:spMk id="5" creationId="{64F32C64-777E-3526-62CC-4D60DDDD0670}"/>
          </ac:spMkLst>
        </pc:spChg>
        <pc:graphicFrameChg chg="add mod">
          <ac:chgData name="Vickie E Ramirez" userId="5829d9b8-e786-4ad8-a93f-c69aa6857d7a" providerId="ADAL" clId="{FBA842A2-5957-49D4-B56B-A65CD2B3FBD5}" dt="2026-09-16T00:41:26.051" v="7237" actId="1076"/>
          <ac:graphicFrameMkLst>
            <pc:docMk/>
            <pc:sldMk cId="1990830414" sldId="589"/>
            <ac:graphicFrameMk id="6" creationId="{E197907C-B7BA-9126-991F-860A0BEBE8C3}"/>
          </ac:graphicFrameMkLst>
        </pc:graphicFrameChg>
        <pc:picChg chg="mod">
          <ac:chgData name="Vickie E Ramirez" userId="5829d9b8-e786-4ad8-a93f-c69aa6857d7a" providerId="ADAL" clId="{FBA842A2-5957-49D4-B56B-A65CD2B3FBD5}" dt="2026-09-16T00:41:11.580" v="7235" actId="29295"/>
          <ac:picMkLst>
            <pc:docMk/>
            <pc:sldMk cId="1990830414" sldId="589"/>
            <ac:picMk id="9" creationId="{B576909F-F3B6-3DEE-090C-81E5E28610D6}"/>
          </ac:picMkLst>
        </pc:picChg>
      </pc:sldChg>
      <pc:sldChg chg="addSp delSp modSp add mod">
        <pc:chgData name="Vickie E Ramirez" userId="5829d9b8-e786-4ad8-a93f-c69aa6857d7a" providerId="ADAL" clId="{FBA842A2-5957-49D4-B56B-A65CD2B3FBD5}" dt="2026-09-16T14:46:47.407" v="7243" actId="13926"/>
        <pc:sldMkLst>
          <pc:docMk/>
          <pc:sldMk cId="2892119251" sldId="590"/>
        </pc:sldMkLst>
        <pc:spChg chg="mod">
          <ac:chgData name="Vickie E Ramirez" userId="5829d9b8-e786-4ad8-a93f-c69aa6857d7a" providerId="ADAL" clId="{FBA842A2-5957-49D4-B56B-A65CD2B3FBD5}" dt="2026-09-16T14:46:47.407" v="7243" actId="13926"/>
          <ac:spMkLst>
            <pc:docMk/>
            <pc:sldMk cId="2892119251" sldId="590"/>
            <ac:spMk id="8" creationId="{3C05FA7B-F799-99AA-67D1-02A01A8F0580}"/>
          </ac:spMkLst>
        </pc:spChg>
        <pc:picChg chg="add">
          <ac:chgData name="Vickie E Ramirez" userId="5829d9b8-e786-4ad8-a93f-c69aa6857d7a" providerId="ADAL" clId="{FBA842A2-5957-49D4-B56B-A65CD2B3FBD5}" dt="2026-09-16T14:45:45.145" v="7241" actId="22"/>
          <ac:picMkLst>
            <pc:docMk/>
            <pc:sldMk cId="2892119251" sldId="590"/>
            <ac:picMk id="6" creationId="{97CC2E96-CEAA-F60E-1E7F-182B11F7638B}"/>
          </ac:picMkLst>
        </pc:picChg>
      </pc:sldChg>
    </pc:docChg>
  </pc:docChgLst>
  <pc:docChgLst>
    <pc:chgData name="DENNISE O DRURY" userId="S::dodrury@uw.edu::e480f4f0-0874-4a52-86b1-8c6f59b67575" providerId="AD" clId="Web-{00000000-0000-0000-0000-000000000000}"/>
    <pc:docChg chg="addSld modSld sldOrd">
      <pc:chgData name="DENNISE O DRURY" userId="S::dodrury@uw.edu::e480f4f0-0874-4a52-86b1-8c6f59b67575" providerId="AD" clId="Web-{00000000-0000-0000-0000-000000000000}" dt="2026-09-25T22:05:23.771" v="149"/>
      <pc:docMkLst>
        <pc:docMk/>
      </pc:docMkLst>
      <pc:sldChg chg="delSp modSp">
        <pc:chgData name="DENNISE O DRURY" userId="S::dodrury@uw.edu::e480f4f0-0874-4a52-86b1-8c6f59b67575" providerId="AD" clId="Web-{00000000-0000-0000-0000-000000000000}" dt="2026-09-25T22:05:23.771" v="149"/>
        <pc:sldMkLst>
          <pc:docMk/>
          <pc:sldMk cId="1801219817" sldId="306"/>
        </pc:sldMkLst>
      </pc:sldChg>
      <pc:sldChg chg="delSp modSp">
        <pc:chgData name="DENNISE O DRURY" userId="S::dodrury@uw.edu::e480f4f0-0874-4a52-86b1-8c6f59b67575" providerId="AD" clId="Web-{00000000-0000-0000-0000-000000000000}" dt="2026-09-25T22:01:49.928" v="147"/>
        <pc:sldMkLst>
          <pc:docMk/>
          <pc:sldMk cId="2744758668" sldId="566"/>
        </pc:sldMkLst>
        <pc:picChg chg="mod">
          <ac:chgData name="DENNISE O DRURY" userId="S::dodrury@uw.edu::e480f4f0-0874-4a52-86b1-8c6f59b67575" providerId="AD" clId="Web-{00000000-0000-0000-0000-000000000000}" dt="2026-09-25T22:01:46.834" v="145" actId="1076"/>
          <ac:picMkLst>
            <pc:docMk/>
            <pc:sldMk cId="2744758668" sldId="566"/>
            <ac:picMk id="6" creationId="{7F1BB277-5EFB-A272-5F89-BD8062FF2D37}"/>
          </ac:picMkLst>
        </pc:picChg>
      </pc:sldChg>
      <pc:sldChg chg="addSp modSp modNotes">
        <pc:chgData name="DENNISE O DRURY" userId="S::dodrury@uw.edu::e480f4f0-0874-4a52-86b1-8c6f59b67575" providerId="AD" clId="Web-{00000000-0000-0000-0000-000000000000}" dt="2026-09-25T21:47:15.743" v="85"/>
        <pc:sldMkLst>
          <pc:docMk/>
          <pc:sldMk cId="2171523095" sldId="599"/>
        </pc:sldMkLst>
      </pc:sldChg>
      <pc:sldChg chg="addSp delSp modSp add ord replId modNotes">
        <pc:chgData name="DENNISE O DRURY" userId="S::dodrury@uw.edu::e480f4f0-0874-4a52-86b1-8c6f59b67575" providerId="AD" clId="Web-{00000000-0000-0000-0000-000000000000}" dt="2026-09-25T21:50:11.977" v="109"/>
        <pc:sldMkLst>
          <pc:docMk/>
          <pc:sldMk cId="3807045291" sldId="600"/>
        </pc:sldMkLst>
        <pc:picChg chg="add mod">
          <ac:chgData name="DENNISE O DRURY" userId="S::dodrury@uw.edu::e480f4f0-0874-4a52-86b1-8c6f59b67575" providerId="AD" clId="Web-{00000000-0000-0000-0000-000000000000}" dt="2026-09-25T21:49:49.023" v="102" actId="1076"/>
          <ac:picMkLst>
            <pc:docMk/>
            <pc:sldMk cId="3807045291" sldId="600"/>
            <ac:picMk id="4" creationId="{1B9126FC-9361-6473-98D7-D5B76D8C1A48}"/>
          </ac:picMkLst>
        </pc:picChg>
      </pc:sldChg>
      <pc:sldChg chg="addSp delSp modSp add replId modNotes">
        <pc:chgData name="DENNISE O DRURY" userId="S::dodrury@uw.edu::e480f4f0-0874-4a52-86b1-8c6f59b67575" providerId="AD" clId="Web-{00000000-0000-0000-0000-000000000000}" dt="2026-09-25T21:57:40.100" v="125" actId="1076"/>
        <pc:sldMkLst>
          <pc:docMk/>
          <pc:sldMk cId="1490881555" sldId="601"/>
        </pc:sldMkLst>
      </pc:sldChg>
      <pc:sldChg chg="addSp delSp modSp add ord replId modNotes">
        <pc:chgData name="DENNISE O DRURY" userId="S::dodrury@uw.edu::e480f4f0-0874-4a52-86b1-8c6f59b67575" providerId="AD" clId="Web-{00000000-0000-0000-0000-000000000000}" dt="2026-09-25T22:01:05.381" v="141"/>
        <pc:sldMkLst>
          <pc:docMk/>
          <pc:sldMk cId="1285363246" sldId="602"/>
        </pc:sldMkLst>
        <pc:picChg chg="add mod">
          <ac:chgData name="DENNISE O DRURY" userId="S::dodrury@uw.edu::e480f4f0-0874-4a52-86b1-8c6f59b67575" providerId="AD" clId="Web-{00000000-0000-0000-0000-000000000000}" dt="2026-09-25T22:01:02.600" v="140"/>
          <ac:picMkLst>
            <pc:docMk/>
            <pc:sldMk cId="1285363246" sldId="602"/>
            <ac:picMk id="7" creationId="{A5DA84E2-D03A-CB6C-E78D-625C41A3D8A4}"/>
          </ac:picMkLst>
        </pc:picChg>
      </pc:sldChg>
    </pc:docChg>
  </pc:docChgLst>
  <pc:docChgLst>
    <pc:chgData name="Vickie E Ramirez" userId="S::ramirezv@uw.edu::5829d9b8-e786-4ad8-a93f-c69aa6857d7a" providerId="AD" clId="Web-{47454BF2-50BF-3388-2255-F37614790169}"/>
    <pc:docChg chg="delSld modSld">
      <pc:chgData name="Vickie E Ramirez" userId="S::ramirezv@uw.edu::5829d9b8-e786-4ad8-a93f-c69aa6857d7a" providerId="AD" clId="Web-{47454BF2-50BF-3388-2255-F37614790169}" dt="2026-09-28T22:08:38.377" v="21"/>
      <pc:docMkLst>
        <pc:docMk/>
      </pc:docMkLst>
      <pc:sldChg chg="delSp modNotes">
        <pc:chgData name="Vickie E Ramirez" userId="S::ramirezv@uw.edu::5829d9b8-e786-4ad8-a93f-c69aa6857d7a" providerId="AD" clId="Web-{47454BF2-50BF-3388-2255-F37614790169}" dt="2026-09-28T18:33:35.909" v="6"/>
        <pc:sldMkLst>
          <pc:docMk/>
          <pc:sldMk cId="686609460" sldId="595"/>
        </pc:sldMkLst>
      </pc:sldChg>
      <pc:sldChg chg="delSp modSp">
        <pc:chgData name="Vickie E Ramirez" userId="S::ramirezv@uw.edu::5829d9b8-e786-4ad8-a93f-c69aa6857d7a" providerId="AD" clId="Web-{47454BF2-50BF-3388-2255-F37614790169}" dt="2026-09-28T18:32:25.330" v="2"/>
        <pc:sldMkLst>
          <pc:docMk/>
          <pc:sldMk cId="2050534402" sldId="596"/>
        </pc:sldMkLst>
      </pc:sldChg>
      <pc:sldChg chg="delSp">
        <pc:chgData name="Vickie E Ramirez" userId="S::ramirezv@uw.edu::5829d9b8-e786-4ad8-a93f-c69aa6857d7a" providerId="AD" clId="Web-{47454BF2-50BF-3388-2255-F37614790169}" dt="2026-09-28T18:34:30.112" v="8"/>
        <pc:sldMkLst>
          <pc:docMk/>
          <pc:sldMk cId="3417405822" sldId="597"/>
        </pc:sldMkLst>
      </pc:sldChg>
      <pc:sldChg chg="delSp">
        <pc:chgData name="Vickie E Ramirez" userId="S::ramirezv@uw.edu::5829d9b8-e786-4ad8-a93f-c69aa6857d7a" providerId="AD" clId="Web-{47454BF2-50BF-3388-2255-F37614790169}" dt="2026-09-28T18:35:20.800" v="10"/>
        <pc:sldMkLst>
          <pc:docMk/>
          <pc:sldMk cId="3825581073" sldId="598"/>
        </pc:sldMkLst>
      </pc:sldChg>
      <pc:sldChg chg="delSp modNotes">
        <pc:chgData name="Vickie E Ramirez" userId="S::ramirezv@uw.edu::5829d9b8-e786-4ad8-a93f-c69aa6857d7a" providerId="AD" clId="Web-{47454BF2-50BF-3388-2255-F37614790169}" dt="2026-09-28T18:36:40.191" v="13"/>
        <pc:sldMkLst>
          <pc:docMk/>
          <pc:sldMk cId="2171523095" sldId="599"/>
        </pc:sldMkLst>
      </pc:sldChg>
      <pc:sldChg chg="delSp modNotes">
        <pc:chgData name="Vickie E Ramirez" userId="S::ramirezv@uw.edu::5829d9b8-e786-4ad8-a93f-c69aa6857d7a" providerId="AD" clId="Web-{47454BF2-50BF-3388-2255-F37614790169}" dt="2026-09-28T18:39:00.457" v="16"/>
        <pc:sldMkLst>
          <pc:docMk/>
          <pc:sldMk cId="3807045291" sldId="600"/>
        </pc:sldMkLst>
      </pc:sldChg>
      <pc:sldChg chg="delSp">
        <pc:chgData name="Vickie E Ramirez" userId="S::ramirezv@uw.edu::5829d9b8-e786-4ad8-a93f-c69aa6857d7a" providerId="AD" clId="Web-{47454BF2-50BF-3388-2255-F37614790169}" dt="2026-09-28T22:04:33.578" v="17"/>
        <pc:sldMkLst>
          <pc:docMk/>
          <pc:sldMk cId="1490881555" sldId="601"/>
        </pc:sldMkLst>
      </pc:sldChg>
      <pc:sldChg chg="delSp modSp">
        <pc:chgData name="Vickie E Ramirez" userId="S::ramirezv@uw.edu::5829d9b8-e786-4ad8-a93f-c69aa6857d7a" providerId="AD" clId="Web-{47454BF2-50BF-3388-2255-F37614790169}" dt="2026-09-28T22:08:35.518" v="20"/>
        <pc:sldMkLst>
          <pc:docMk/>
          <pc:sldMk cId="1285363246" sldId="602"/>
        </pc:sldMkLst>
      </pc:sldChg>
    </pc:docChg>
  </pc:docChgLst>
  <pc:docChgLst>
    <pc:chgData name="Vickie E Ramirez" userId="S::ramirezv@uw.edu::5829d9b8-e786-4ad8-a93f-c69aa6857d7a" providerId="AD" clId="Web-{FB6E409E-F0BC-7122-8D12-B1136EB75F32}"/>
    <pc:docChg chg="addSld delSld modSld sldOrd">
      <pc:chgData name="Vickie E Ramirez" userId="S::ramirezv@uw.edu::5829d9b8-e786-4ad8-a93f-c69aa6857d7a" providerId="AD" clId="Web-{FB6E409E-F0BC-7122-8D12-B1136EB75F32}" dt="2026-09-17T21:44:58.768" v="683"/>
      <pc:docMkLst>
        <pc:docMk/>
      </pc:docMkLst>
      <pc:sldChg chg="modTransition delAnim">
        <pc:chgData name="Vickie E Ramirez" userId="S::ramirezv@uw.edu::5829d9b8-e786-4ad8-a93f-c69aa6857d7a" providerId="AD" clId="Web-{FB6E409E-F0BC-7122-8D12-B1136EB75F32}" dt="2026-09-17T21:44:54.456" v="682"/>
        <pc:sldMkLst>
          <pc:docMk/>
          <pc:sldMk cId="3711630160" sldId="278"/>
        </pc:sldMkLst>
      </pc:sldChg>
      <pc:sldChg chg="modSp">
        <pc:chgData name="Vickie E Ramirez" userId="S::ramirezv@uw.edu::5829d9b8-e786-4ad8-a93f-c69aa6857d7a" providerId="AD" clId="Web-{FB6E409E-F0BC-7122-8D12-B1136EB75F32}" dt="2026-09-17T20:41:40.947" v="33" actId="1076"/>
        <pc:sldMkLst>
          <pc:docMk/>
          <pc:sldMk cId="693553559" sldId="434"/>
        </pc:sldMkLst>
        <pc:graphicFrameChg chg="mod modGraphic">
          <ac:chgData name="Vickie E Ramirez" userId="S::ramirezv@uw.edu::5829d9b8-e786-4ad8-a93f-c69aa6857d7a" providerId="AD" clId="Web-{FB6E409E-F0BC-7122-8D12-B1136EB75F32}" dt="2026-09-17T20:41:29.744" v="32"/>
          <ac:graphicFrameMkLst>
            <pc:docMk/>
            <pc:sldMk cId="693553559" sldId="434"/>
            <ac:graphicFrameMk id="4" creationId="{5230A5B6-BF28-1EF3-E462-C4FE56211B84}"/>
          </ac:graphicFrameMkLst>
        </pc:graphicFrameChg>
        <pc:picChg chg="mod">
          <ac:chgData name="Vickie E Ramirez" userId="S::ramirezv@uw.edu::5829d9b8-e786-4ad8-a93f-c69aa6857d7a" providerId="AD" clId="Web-{FB6E409E-F0BC-7122-8D12-B1136EB75F32}" dt="2026-09-17T20:41:40.947" v="33" actId="1076"/>
          <ac:picMkLst>
            <pc:docMk/>
            <pc:sldMk cId="693553559" sldId="434"/>
            <ac:picMk id="6" creationId="{9A371230-4190-AC72-CC6B-586A64E49D49}"/>
          </ac:picMkLst>
        </pc:picChg>
      </pc:sldChg>
      <pc:sldChg chg="delSp">
        <pc:chgData name="Vickie E Ramirez" userId="S::ramirezv@uw.edu::5829d9b8-e786-4ad8-a93f-c69aa6857d7a" providerId="AD" clId="Web-{FB6E409E-F0BC-7122-8D12-B1136EB75F32}" dt="2026-09-17T20:36:16.984" v="1"/>
        <pc:sldMkLst>
          <pc:docMk/>
          <pc:sldMk cId="846703290" sldId="446"/>
        </pc:sldMkLst>
      </pc:sldChg>
      <pc:sldChg chg="delSp">
        <pc:chgData name="Vickie E Ramirez" userId="S::ramirezv@uw.edu::5829d9b8-e786-4ad8-a93f-c69aa6857d7a" providerId="AD" clId="Web-{FB6E409E-F0BC-7122-8D12-B1136EB75F32}" dt="2026-09-17T20:36:09.750" v="0"/>
        <pc:sldMkLst>
          <pc:docMk/>
          <pc:sldMk cId="2988258556" sldId="484"/>
        </pc:sldMkLst>
      </pc:sldChg>
      <pc:sldChg chg="delSp modSp">
        <pc:chgData name="Vickie E Ramirez" userId="S::ramirezv@uw.edu::5829d9b8-e786-4ad8-a93f-c69aa6857d7a" providerId="AD" clId="Web-{FB6E409E-F0BC-7122-8D12-B1136EB75F32}" dt="2026-09-17T20:54:41.222" v="63" actId="1076"/>
        <pc:sldMkLst>
          <pc:docMk/>
          <pc:sldMk cId="528040338" sldId="488"/>
        </pc:sldMkLst>
        <pc:spChg chg="mod">
          <ac:chgData name="Vickie E Ramirez" userId="S::ramirezv@uw.edu::5829d9b8-e786-4ad8-a93f-c69aa6857d7a" providerId="AD" clId="Web-{FB6E409E-F0BC-7122-8D12-B1136EB75F32}" dt="2026-09-17T20:54:41.222" v="63" actId="1076"/>
          <ac:spMkLst>
            <pc:docMk/>
            <pc:sldMk cId="528040338" sldId="488"/>
            <ac:spMk id="21" creationId="{ECD74EF2-D9AF-38EB-B890-3F292AD5089F}"/>
          </ac:spMkLst>
        </pc:spChg>
      </pc:sldChg>
      <pc:sldChg chg="modSp">
        <pc:chgData name="Vickie E Ramirez" userId="S::ramirezv@uw.edu::5829d9b8-e786-4ad8-a93f-c69aa6857d7a" providerId="AD" clId="Web-{FB6E409E-F0BC-7122-8D12-B1136EB75F32}" dt="2026-09-17T20:41:59.839" v="39"/>
        <pc:sldMkLst>
          <pc:docMk/>
          <pc:sldMk cId="1552433314" sldId="498"/>
        </pc:sldMkLst>
        <pc:graphicFrameChg chg="mod modGraphic">
          <ac:chgData name="Vickie E Ramirez" userId="S::ramirezv@uw.edu::5829d9b8-e786-4ad8-a93f-c69aa6857d7a" providerId="AD" clId="Web-{FB6E409E-F0BC-7122-8D12-B1136EB75F32}" dt="2026-09-17T20:41:59.839" v="39"/>
          <ac:graphicFrameMkLst>
            <pc:docMk/>
            <pc:sldMk cId="1552433314" sldId="498"/>
            <ac:graphicFrameMk id="8" creationId="{ABBA1BB8-11BB-84B2-3852-5E0F5F1EA368}"/>
          </ac:graphicFrameMkLst>
        </pc:graphicFrameChg>
      </pc:sldChg>
      <pc:sldChg chg="modSp">
        <pc:chgData name="Vickie E Ramirez" userId="S::ramirezv@uw.edu::5829d9b8-e786-4ad8-a93f-c69aa6857d7a" providerId="AD" clId="Web-{FB6E409E-F0BC-7122-8D12-B1136EB75F32}" dt="2026-09-17T20:47:27.427" v="57"/>
        <pc:sldMkLst>
          <pc:docMk/>
          <pc:sldMk cId="3521864383" sldId="504"/>
        </pc:sldMkLst>
        <pc:graphicFrameChg chg="mod modGraphic">
          <ac:chgData name="Vickie E Ramirez" userId="S::ramirezv@uw.edu::5829d9b8-e786-4ad8-a93f-c69aa6857d7a" providerId="AD" clId="Web-{FB6E409E-F0BC-7122-8D12-B1136EB75F32}" dt="2026-09-17T20:47:27.427" v="57"/>
          <ac:graphicFrameMkLst>
            <pc:docMk/>
            <pc:sldMk cId="3521864383" sldId="504"/>
            <ac:graphicFrameMk id="4" creationId="{04EBA07D-002D-9DCA-9F14-A0FB1407A106}"/>
          </ac:graphicFrameMkLst>
        </pc:graphicFrameChg>
      </pc:sldChg>
      <pc:sldChg chg="modSp">
        <pc:chgData name="Vickie E Ramirez" userId="S::ramirezv@uw.edu::5829d9b8-e786-4ad8-a93f-c69aa6857d7a" providerId="AD" clId="Web-{FB6E409E-F0BC-7122-8D12-B1136EB75F32}" dt="2026-09-17T21:01:24.859" v="65"/>
        <pc:sldMkLst>
          <pc:docMk/>
          <pc:sldMk cId="332368010" sldId="507"/>
        </pc:sldMkLst>
        <pc:graphicFrameChg chg="mod modGraphic">
          <ac:chgData name="Vickie E Ramirez" userId="S::ramirezv@uw.edu::5829d9b8-e786-4ad8-a93f-c69aa6857d7a" providerId="AD" clId="Web-{FB6E409E-F0BC-7122-8D12-B1136EB75F32}" dt="2026-09-17T21:01:24.859" v="65"/>
          <ac:graphicFrameMkLst>
            <pc:docMk/>
            <pc:sldMk cId="332368010" sldId="507"/>
            <ac:graphicFrameMk id="6" creationId="{F61AA139-6A26-29DD-BD01-31CC7111458A}"/>
          </ac:graphicFrameMkLst>
        </pc:graphicFrameChg>
      </pc:sldChg>
      <pc:sldChg chg="modSp">
        <pc:chgData name="Vickie E Ramirez" userId="S::ramirezv@uw.edu::5829d9b8-e786-4ad8-a93f-c69aa6857d7a" providerId="AD" clId="Web-{FB6E409E-F0BC-7122-8D12-B1136EB75F32}" dt="2026-09-17T21:08:06.450" v="178"/>
        <pc:sldMkLst>
          <pc:docMk/>
          <pc:sldMk cId="4070244495" sldId="522"/>
        </pc:sldMkLst>
        <pc:graphicFrameChg chg="mod modGraphic">
          <ac:chgData name="Vickie E Ramirez" userId="S::ramirezv@uw.edu::5829d9b8-e786-4ad8-a93f-c69aa6857d7a" providerId="AD" clId="Web-{FB6E409E-F0BC-7122-8D12-B1136EB75F32}" dt="2026-09-17T21:08:06.450" v="178"/>
          <ac:graphicFrameMkLst>
            <pc:docMk/>
            <pc:sldMk cId="4070244495" sldId="522"/>
            <ac:graphicFrameMk id="5" creationId="{65F65B5D-5B90-0EAA-5A0B-09D357ED4CE1}"/>
          </ac:graphicFrameMkLst>
        </pc:graphicFrameChg>
      </pc:sldChg>
      <pc:sldChg chg="modSp">
        <pc:chgData name="Vickie E Ramirez" userId="S::ramirezv@uw.edu::5829d9b8-e786-4ad8-a93f-c69aa6857d7a" providerId="AD" clId="Web-{FB6E409E-F0BC-7122-8D12-B1136EB75F32}" dt="2026-09-17T21:10:33.876" v="183" actId="20577"/>
        <pc:sldMkLst>
          <pc:docMk/>
          <pc:sldMk cId="1789739420" sldId="524"/>
        </pc:sldMkLst>
        <pc:spChg chg="mod">
          <ac:chgData name="Vickie E Ramirez" userId="S::ramirezv@uw.edu::5829d9b8-e786-4ad8-a93f-c69aa6857d7a" providerId="AD" clId="Web-{FB6E409E-F0BC-7122-8D12-B1136EB75F32}" dt="2026-09-17T21:10:33.876" v="183" actId="20577"/>
          <ac:spMkLst>
            <pc:docMk/>
            <pc:sldMk cId="1789739420" sldId="524"/>
            <ac:spMk id="3" creationId="{BBB30D55-DFA3-E9C3-4601-29F520647886}"/>
          </ac:spMkLst>
        </pc:spChg>
      </pc:sldChg>
      <pc:sldChg chg="addSp delSp modSp ord">
        <pc:chgData name="Vickie E Ramirez" userId="S::ramirezv@uw.edu::5829d9b8-e786-4ad8-a93f-c69aa6857d7a" providerId="AD" clId="Web-{FB6E409E-F0BC-7122-8D12-B1136EB75F32}" dt="2026-09-17T21:20:51.114" v="514" actId="1076"/>
        <pc:sldMkLst>
          <pc:docMk/>
          <pc:sldMk cId="3399948186" sldId="529"/>
        </pc:sldMkLst>
        <pc:spChg chg="mod">
          <ac:chgData name="Vickie E Ramirez" userId="S::ramirezv@uw.edu::5829d9b8-e786-4ad8-a93f-c69aa6857d7a" providerId="AD" clId="Web-{FB6E409E-F0BC-7122-8D12-B1136EB75F32}" dt="2026-09-17T21:20:51.114" v="514" actId="1076"/>
          <ac:spMkLst>
            <pc:docMk/>
            <pc:sldMk cId="3399948186" sldId="529"/>
            <ac:spMk id="2" creationId="{4350AAF7-148B-90DD-5115-D1021C4A52F2}"/>
          </ac:spMkLst>
        </pc:spChg>
        <pc:picChg chg="add mod">
          <ac:chgData name="Vickie E Ramirez" userId="S::ramirezv@uw.edu::5829d9b8-e786-4ad8-a93f-c69aa6857d7a" providerId="AD" clId="Web-{FB6E409E-F0BC-7122-8D12-B1136EB75F32}" dt="2026-09-17T21:17:57.843" v="472" actId="1076"/>
          <ac:picMkLst>
            <pc:docMk/>
            <pc:sldMk cId="3399948186" sldId="529"/>
            <ac:picMk id="5" creationId="{528CC60E-A998-AD5F-14C9-1AF394649C52}"/>
          </ac:picMkLst>
        </pc:picChg>
      </pc:sldChg>
      <pc:sldChg chg="ord">
        <pc:chgData name="Vickie E Ramirez" userId="S::ramirezv@uw.edu::5829d9b8-e786-4ad8-a93f-c69aa6857d7a" providerId="AD" clId="Web-{FB6E409E-F0BC-7122-8D12-B1136EB75F32}" dt="2026-09-17T21:27:20.970" v="535"/>
        <pc:sldMkLst>
          <pc:docMk/>
          <pc:sldMk cId="2831785980" sldId="530"/>
        </pc:sldMkLst>
      </pc:sldChg>
      <pc:sldChg chg="modSp">
        <pc:chgData name="Vickie E Ramirez" userId="S::ramirezv@uw.edu::5829d9b8-e786-4ad8-a93f-c69aa6857d7a" providerId="AD" clId="Web-{FB6E409E-F0BC-7122-8D12-B1136EB75F32}" dt="2026-09-17T21:23:44.619" v="532"/>
        <pc:sldMkLst>
          <pc:docMk/>
          <pc:sldMk cId="3083626566" sldId="532"/>
        </pc:sldMkLst>
        <pc:graphicFrameChg chg="mod modGraphic">
          <ac:chgData name="Vickie E Ramirez" userId="S::ramirezv@uw.edu::5829d9b8-e786-4ad8-a93f-c69aa6857d7a" providerId="AD" clId="Web-{FB6E409E-F0BC-7122-8D12-B1136EB75F32}" dt="2026-09-17T21:23:44.619" v="532"/>
          <ac:graphicFrameMkLst>
            <pc:docMk/>
            <pc:sldMk cId="3083626566" sldId="532"/>
            <ac:graphicFrameMk id="5" creationId="{21A71023-0D6E-96C3-75CD-E89B68F1293C}"/>
          </ac:graphicFrameMkLst>
        </pc:graphicFrameChg>
      </pc:sldChg>
      <pc:sldChg chg="delSp">
        <pc:chgData name="Vickie E Ramirez" userId="S::ramirezv@uw.edu::5829d9b8-e786-4ad8-a93f-c69aa6857d7a" providerId="AD" clId="Web-{FB6E409E-F0BC-7122-8D12-B1136EB75F32}" dt="2026-09-17T21:24:02.917" v="533"/>
        <pc:sldMkLst>
          <pc:docMk/>
          <pc:sldMk cId="2004266220" sldId="542"/>
        </pc:sldMkLst>
      </pc:sldChg>
      <pc:sldChg chg="delSp modSp">
        <pc:chgData name="Vickie E Ramirez" userId="S::ramirezv@uw.edu::5829d9b8-e786-4ad8-a93f-c69aa6857d7a" providerId="AD" clId="Web-{FB6E409E-F0BC-7122-8D12-B1136EB75F32}" dt="2026-09-17T21:32:37.995" v="582"/>
        <pc:sldMkLst>
          <pc:docMk/>
          <pc:sldMk cId="1787313112" sldId="543"/>
        </pc:sldMkLst>
        <pc:graphicFrameChg chg="mod modGraphic">
          <ac:chgData name="Vickie E Ramirez" userId="S::ramirezv@uw.edu::5829d9b8-e786-4ad8-a93f-c69aa6857d7a" providerId="AD" clId="Web-{FB6E409E-F0BC-7122-8D12-B1136EB75F32}" dt="2026-09-17T21:32:37.995" v="582"/>
          <ac:graphicFrameMkLst>
            <pc:docMk/>
            <pc:sldMk cId="1787313112" sldId="543"/>
            <ac:graphicFrameMk id="5" creationId="{AD399FFE-1A17-85B8-CB49-9CCEC486EEAB}"/>
          </ac:graphicFrameMkLst>
        </pc:graphicFrameChg>
      </pc:sldChg>
      <pc:sldChg chg="ord">
        <pc:chgData name="Vickie E Ramirez" userId="S::ramirezv@uw.edu::5829d9b8-e786-4ad8-a93f-c69aa6857d7a" providerId="AD" clId="Web-{FB6E409E-F0BC-7122-8D12-B1136EB75F32}" dt="2026-09-17T21:33:50.576" v="585"/>
        <pc:sldMkLst>
          <pc:docMk/>
          <pc:sldMk cId="3998238627" sldId="546"/>
        </pc:sldMkLst>
      </pc:sldChg>
      <pc:sldChg chg="modSp">
        <pc:chgData name="Vickie E Ramirez" userId="S::ramirezv@uw.edu::5829d9b8-e786-4ad8-a93f-c69aa6857d7a" providerId="AD" clId="Web-{FB6E409E-F0BC-7122-8D12-B1136EB75F32}" dt="2026-09-17T21:36:17.252" v="606" actId="20577"/>
        <pc:sldMkLst>
          <pc:docMk/>
          <pc:sldMk cId="3299687589" sldId="548"/>
        </pc:sldMkLst>
        <pc:spChg chg="mod">
          <ac:chgData name="Vickie E Ramirez" userId="S::ramirezv@uw.edu::5829d9b8-e786-4ad8-a93f-c69aa6857d7a" providerId="AD" clId="Web-{FB6E409E-F0BC-7122-8D12-B1136EB75F32}" dt="2026-09-17T21:36:17.252" v="606" actId="20577"/>
          <ac:spMkLst>
            <pc:docMk/>
            <pc:sldMk cId="3299687589" sldId="548"/>
            <ac:spMk id="2" creationId="{FDF1985E-0AB8-99FE-6BAB-CA8ABD668A72}"/>
          </ac:spMkLst>
        </pc:spChg>
      </pc:sldChg>
      <pc:sldChg chg="delSp">
        <pc:chgData name="Vickie E Ramirez" userId="S::ramirezv@uw.edu::5829d9b8-e786-4ad8-a93f-c69aa6857d7a" providerId="AD" clId="Web-{FB6E409E-F0BC-7122-8D12-B1136EB75F32}" dt="2026-09-17T21:42:30.795" v="654"/>
        <pc:sldMkLst>
          <pc:docMk/>
          <pc:sldMk cId="1177724171" sldId="553"/>
        </pc:sldMkLst>
      </pc:sldChg>
      <pc:sldChg chg="modSp">
        <pc:chgData name="Vickie E Ramirez" userId="S::ramirezv@uw.edu::5829d9b8-e786-4ad8-a93f-c69aa6857d7a" providerId="AD" clId="Web-{FB6E409E-F0BC-7122-8D12-B1136EB75F32}" dt="2026-09-17T21:43:11.953" v="680"/>
        <pc:sldMkLst>
          <pc:docMk/>
          <pc:sldMk cId="698452351" sldId="554"/>
        </pc:sldMkLst>
        <pc:graphicFrameChg chg="mod modGraphic">
          <ac:chgData name="Vickie E Ramirez" userId="S::ramirezv@uw.edu::5829d9b8-e786-4ad8-a93f-c69aa6857d7a" providerId="AD" clId="Web-{FB6E409E-F0BC-7122-8D12-B1136EB75F32}" dt="2026-09-17T21:43:11.953" v="680"/>
          <ac:graphicFrameMkLst>
            <pc:docMk/>
            <pc:sldMk cId="698452351" sldId="554"/>
            <ac:graphicFrameMk id="3" creationId="{F21155B2-7593-224A-652A-736AA0B604E0}"/>
          </ac:graphicFrameMkLst>
        </pc:graphicFrameChg>
      </pc:sldChg>
      <pc:sldChg chg="modSp">
        <pc:chgData name="Vickie E Ramirez" userId="S::ramirezv@uw.edu::5829d9b8-e786-4ad8-a93f-c69aa6857d7a" providerId="AD" clId="Web-{FB6E409E-F0BC-7122-8D12-B1136EB75F32}" dt="2026-09-17T21:43:32.547" v="681" actId="20577"/>
        <pc:sldMkLst>
          <pc:docMk/>
          <pc:sldMk cId="1914598283" sldId="555"/>
        </pc:sldMkLst>
        <pc:spChg chg="mod">
          <ac:chgData name="Vickie E Ramirez" userId="S::ramirezv@uw.edu::5829d9b8-e786-4ad8-a93f-c69aa6857d7a" providerId="AD" clId="Web-{FB6E409E-F0BC-7122-8D12-B1136EB75F32}" dt="2026-09-17T21:43:32.547" v="681" actId="20577"/>
          <ac:spMkLst>
            <pc:docMk/>
            <pc:sldMk cId="1914598283" sldId="555"/>
            <ac:spMk id="2" creationId="{E9DC2373-34CD-A6AF-1B96-3BBD37841A75}"/>
          </ac:spMkLst>
        </pc:spChg>
      </pc:sldChg>
      <pc:sldChg chg="addSp delSp modSp">
        <pc:chgData name="Vickie E Ramirez" userId="S::ramirezv@uw.edu::5829d9b8-e786-4ad8-a93f-c69aa6857d7a" providerId="AD" clId="Web-{FB6E409E-F0BC-7122-8D12-B1136EB75F32}" dt="2026-09-17T20:50:42.339" v="60"/>
        <pc:sldMkLst>
          <pc:docMk/>
          <pc:sldMk cId="3065444476" sldId="556"/>
        </pc:sldMkLst>
        <pc:spChg chg="mod">
          <ac:chgData name="Vickie E Ramirez" userId="S::ramirezv@uw.edu::5829d9b8-e786-4ad8-a93f-c69aa6857d7a" providerId="AD" clId="Web-{FB6E409E-F0BC-7122-8D12-B1136EB75F32}" dt="2026-09-17T20:50:42.339" v="60"/>
          <ac:spMkLst>
            <pc:docMk/>
            <pc:sldMk cId="3065444476" sldId="556"/>
            <ac:spMk id="2" creationId="{29C777E7-6B90-1A83-8E68-A98409B94BD0}"/>
          </ac:spMkLst>
        </pc:spChg>
        <pc:graphicFrameChg chg="add">
          <ac:chgData name="Vickie E Ramirez" userId="S::ramirezv@uw.edu::5829d9b8-e786-4ad8-a93f-c69aa6857d7a" providerId="AD" clId="Web-{FB6E409E-F0BC-7122-8D12-B1136EB75F32}" dt="2026-09-17T20:50:42.339" v="60"/>
          <ac:graphicFrameMkLst>
            <pc:docMk/>
            <pc:sldMk cId="3065444476" sldId="556"/>
            <ac:graphicFrameMk id="5" creationId="{1F50E2A5-5666-6A5F-74DC-175B4E70436E}"/>
          </ac:graphicFrameMkLst>
        </pc:graphicFrameChg>
      </pc:sldChg>
      <pc:sldChg chg="addSp delSp modSp">
        <pc:chgData name="Vickie E Ramirez" userId="S::ramirezv@uw.edu::5829d9b8-e786-4ad8-a93f-c69aa6857d7a" providerId="AD" clId="Web-{FB6E409E-F0BC-7122-8D12-B1136EB75F32}" dt="2026-09-17T20:39:52.944" v="22"/>
        <pc:sldMkLst>
          <pc:docMk/>
          <pc:sldMk cId="849802671" sldId="561"/>
        </pc:sldMkLst>
        <pc:spChg chg="mod">
          <ac:chgData name="Vickie E Ramirez" userId="S::ramirezv@uw.edu::5829d9b8-e786-4ad8-a93f-c69aa6857d7a" providerId="AD" clId="Web-{FB6E409E-F0BC-7122-8D12-B1136EB75F32}" dt="2026-09-17T20:39:52.944" v="22"/>
          <ac:spMkLst>
            <pc:docMk/>
            <pc:sldMk cId="849802671" sldId="561"/>
            <ac:spMk id="2" creationId="{C87DC5AF-5A91-CD0C-3AC4-228585E7D995}"/>
          </ac:spMkLst>
        </pc:spChg>
        <pc:spChg chg="add del">
          <ac:chgData name="Vickie E Ramirez" userId="S::ramirezv@uw.edu::5829d9b8-e786-4ad8-a93f-c69aa6857d7a" providerId="AD" clId="Web-{FB6E409E-F0BC-7122-8D12-B1136EB75F32}" dt="2026-09-17T20:39:52.944" v="22"/>
          <ac:spMkLst>
            <pc:docMk/>
            <pc:sldMk cId="849802671" sldId="561"/>
            <ac:spMk id="14" creationId="{67A5186C-3438-4D83-A03D-BD8A5E2D488D}"/>
          </ac:spMkLst>
        </pc:spChg>
        <pc:spChg chg="add del">
          <ac:chgData name="Vickie E Ramirez" userId="S::ramirezv@uw.edu::5829d9b8-e786-4ad8-a93f-c69aa6857d7a" providerId="AD" clId="Web-{FB6E409E-F0BC-7122-8D12-B1136EB75F32}" dt="2026-09-17T20:39:52.944" v="22"/>
          <ac:spMkLst>
            <pc:docMk/>
            <pc:sldMk cId="849802671" sldId="561"/>
            <ac:spMk id="16" creationId="{1540DFB4-867C-E2BB-EE93-8ED16E2711C9}"/>
          </ac:spMkLst>
        </pc:spChg>
        <pc:picChg chg="add mod ord">
          <ac:chgData name="Vickie E Ramirez" userId="S::ramirezv@uw.edu::5829d9b8-e786-4ad8-a93f-c69aa6857d7a" providerId="AD" clId="Web-{FB6E409E-F0BC-7122-8D12-B1136EB75F32}" dt="2026-09-17T20:39:52.944" v="22"/>
          <ac:picMkLst>
            <pc:docMk/>
            <pc:sldMk cId="849802671" sldId="561"/>
            <ac:picMk id="3" creationId="{29D7D57A-F541-9F0E-BF5D-EEF6D9CEBC9E}"/>
          </ac:picMkLst>
        </pc:picChg>
        <pc:picChg chg="add mod ord">
          <ac:chgData name="Vickie E Ramirez" userId="S::ramirezv@uw.edu::5829d9b8-e786-4ad8-a93f-c69aa6857d7a" providerId="AD" clId="Web-{FB6E409E-F0BC-7122-8D12-B1136EB75F32}" dt="2026-09-17T20:39:52.944" v="22"/>
          <ac:picMkLst>
            <pc:docMk/>
            <pc:sldMk cId="849802671" sldId="561"/>
            <ac:picMk id="4" creationId="{D7B24F39-A795-5348-5681-6F2560AB188F}"/>
          </ac:picMkLst>
        </pc:picChg>
        <pc:picChg chg="add mod ord">
          <ac:chgData name="Vickie E Ramirez" userId="S::ramirezv@uw.edu::5829d9b8-e786-4ad8-a93f-c69aa6857d7a" providerId="AD" clId="Web-{FB6E409E-F0BC-7122-8D12-B1136EB75F32}" dt="2026-09-17T20:39:52.944" v="22"/>
          <ac:picMkLst>
            <pc:docMk/>
            <pc:sldMk cId="849802671" sldId="561"/>
            <ac:picMk id="10" creationId="{DD8BC445-30A5-A29C-53E4-32B01A7335A8}"/>
          </ac:picMkLst>
        </pc:picChg>
      </pc:sldChg>
      <pc:sldChg chg="addSp delSp modSp">
        <pc:chgData name="Vickie E Ramirez" userId="S::ramirezv@uw.edu::5829d9b8-e786-4ad8-a93f-c69aa6857d7a" providerId="AD" clId="Web-{FB6E409E-F0BC-7122-8D12-B1136EB75F32}" dt="2026-09-17T20:43:15.263" v="53" actId="1076"/>
        <pc:sldMkLst>
          <pc:docMk/>
          <pc:sldMk cId="4212039572" sldId="563"/>
        </pc:sldMkLst>
        <pc:spChg chg="add del mod">
          <ac:chgData name="Vickie E Ramirez" userId="S::ramirezv@uw.edu::5829d9b8-e786-4ad8-a93f-c69aa6857d7a" providerId="AD" clId="Web-{FB6E409E-F0BC-7122-8D12-B1136EB75F32}" dt="2026-09-17T20:43:08.669" v="52" actId="20577"/>
          <ac:spMkLst>
            <pc:docMk/>
            <pc:sldMk cId="4212039572" sldId="563"/>
            <ac:spMk id="15" creationId="{5ED7223C-D6E9-9180-C22A-86357B335920}"/>
          </ac:spMkLst>
        </pc:spChg>
        <pc:picChg chg="mod">
          <ac:chgData name="Vickie E Ramirez" userId="S::ramirezv@uw.edu::5829d9b8-e786-4ad8-a93f-c69aa6857d7a" providerId="AD" clId="Web-{FB6E409E-F0BC-7122-8D12-B1136EB75F32}" dt="2026-09-17T20:43:15.263" v="53" actId="1076"/>
          <ac:picMkLst>
            <pc:docMk/>
            <pc:sldMk cId="4212039572" sldId="563"/>
            <ac:picMk id="6" creationId="{114AE176-F202-2653-29BF-2F1B260B3841}"/>
          </ac:picMkLst>
        </pc:picChg>
      </pc:sldChg>
      <pc:sldChg chg="modSp">
        <pc:chgData name="Vickie E Ramirez" userId="S::ramirezv@uw.edu::5829d9b8-e786-4ad8-a93f-c69aa6857d7a" providerId="AD" clId="Web-{FB6E409E-F0BC-7122-8D12-B1136EB75F32}" dt="2026-09-17T20:42:27.683" v="45"/>
        <pc:sldMkLst>
          <pc:docMk/>
          <pc:sldMk cId="1793368836" sldId="564"/>
        </pc:sldMkLst>
        <pc:graphicFrameChg chg="mod modGraphic">
          <ac:chgData name="Vickie E Ramirez" userId="S::ramirezv@uw.edu::5829d9b8-e786-4ad8-a93f-c69aa6857d7a" providerId="AD" clId="Web-{FB6E409E-F0BC-7122-8D12-B1136EB75F32}" dt="2026-09-17T20:42:27.683" v="45"/>
          <ac:graphicFrameMkLst>
            <pc:docMk/>
            <pc:sldMk cId="1793368836" sldId="564"/>
            <ac:graphicFrameMk id="7" creationId="{F99E080C-17D0-3EBF-4A1D-1D2B747F7405}"/>
          </ac:graphicFrameMkLst>
        </pc:graphicFrameChg>
      </pc:sldChg>
      <pc:sldChg chg="modSp">
        <pc:chgData name="Vickie E Ramirez" userId="S::ramirezv@uw.edu::5829d9b8-e786-4ad8-a93f-c69aa6857d7a" providerId="AD" clId="Web-{FB6E409E-F0BC-7122-8D12-B1136EB75F32}" dt="2026-09-17T21:01:35.547" v="67"/>
        <pc:sldMkLst>
          <pc:docMk/>
          <pc:sldMk cId="1957500174" sldId="565"/>
        </pc:sldMkLst>
        <pc:graphicFrameChg chg="mod modGraphic">
          <ac:chgData name="Vickie E Ramirez" userId="S::ramirezv@uw.edu::5829d9b8-e786-4ad8-a93f-c69aa6857d7a" providerId="AD" clId="Web-{FB6E409E-F0BC-7122-8D12-B1136EB75F32}" dt="2026-09-17T21:01:35.547" v="67"/>
          <ac:graphicFrameMkLst>
            <pc:docMk/>
            <pc:sldMk cId="1957500174" sldId="565"/>
            <ac:graphicFrameMk id="13" creationId="{C42DCE20-664F-8BD5-0455-3E7DDC58DCEF}"/>
          </ac:graphicFrameMkLst>
        </pc:graphicFrameChg>
      </pc:sldChg>
      <pc:sldChg chg="modSp">
        <pc:chgData name="Vickie E Ramirez" userId="S::ramirezv@uw.edu::5829d9b8-e786-4ad8-a93f-c69aa6857d7a" providerId="AD" clId="Web-{FB6E409E-F0BC-7122-8D12-B1136EB75F32}" dt="2026-09-17T21:02:12.345" v="71"/>
        <pc:sldMkLst>
          <pc:docMk/>
          <pc:sldMk cId="3052295165" sldId="571"/>
        </pc:sldMkLst>
        <pc:graphicFrameChg chg="mod modGraphic">
          <ac:chgData name="Vickie E Ramirez" userId="S::ramirezv@uw.edu::5829d9b8-e786-4ad8-a93f-c69aa6857d7a" providerId="AD" clId="Web-{FB6E409E-F0BC-7122-8D12-B1136EB75F32}" dt="2026-09-17T21:02:12.345" v="71"/>
          <ac:graphicFrameMkLst>
            <pc:docMk/>
            <pc:sldMk cId="3052295165" sldId="571"/>
            <ac:graphicFrameMk id="3" creationId="{427431E9-555B-6B06-3A28-B6DFC3B4E1F3}"/>
          </ac:graphicFrameMkLst>
        </pc:graphicFrameChg>
      </pc:sldChg>
      <pc:sldChg chg="modSp">
        <pc:chgData name="Vickie E Ramirez" userId="S::ramirezv@uw.edu::5829d9b8-e786-4ad8-a93f-c69aa6857d7a" providerId="AD" clId="Web-{FB6E409E-F0BC-7122-8D12-B1136EB75F32}" dt="2026-09-17T21:02:53.878" v="119"/>
        <pc:sldMkLst>
          <pc:docMk/>
          <pc:sldMk cId="1209110260" sldId="573"/>
        </pc:sldMkLst>
        <pc:graphicFrameChg chg="mod modGraphic">
          <ac:chgData name="Vickie E Ramirez" userId="S::ramirezv@uw.edu::5829d9b8-e786-4ad8-a93f-c69aa6857d7a" providerId="AD" clId="Web-{FB6E409E-F0BC-7122-8D12-B1136EB75F32}" dt="2026-09-17T21:02:53.878" v="119"/>
          <ac:graphicFrameMkLst>
            <pc:docMk/>
            <pc:sldMk cId="1209110260" sldId="573"/>
            <ac:graphicFrameMk id="3" creationId="{17A20BCC-7E1D-3F72-40AD-DE1A9610FC25}"/>
          </ac:graphicFrameMkLst>
        </pc:graphicFrameChg>
      </pc:sldChg>
      <pc:sldChg chg="modSp">
        <pc:chgData name="Vickie E Ramirez" userId="S::ramirezv@uw.edu::5829d9b8-e786-4ad8-a93f-c69aa6857d7a" providerId="AD" clId="Web-{FB6E409E-F0BC-7122-8D12-B1136EB75F32}" dt="2026-09-17T21:03:25.425" v="161"/>
        <pc:sldMkLst>
          <pc:docMk/>
          <pc:sldMk cId="2072741145" sldId="575"/>
        </pc:sldMkLst>
        <pc:graphicFrameChg chg="mod modGraphic">
          <ac:chgData name="Vickie E Ramirez" userId="S::ramirezv@uw.edu::5829d9b8-e786-4ad8-a93f-c69aa6857d7a" providerId="AD" clId="Web-{FB6E409E-F0BC-7122-8D12-B1136EB75F32}" dt="2026-09-17T21:03:25.425" v="161"/>
          <ac:graphicFrameMkLst>
            <pc:docMk/>
            <pc:sldMk cId="2072741145" sldId="575"/>
            <ac:graphicFrameMk id="4" creationId="{E48CBC52-2833-17C9-EDEC-8E478C25F395}"/>
          </ac:graphicFrameMkLst>
        </pc:graphicFrameChg>
      </pc:sldChg>
      <pc:sldChg chg="modSp">
        <pc:chgData name="Vickie E Ramirez" userId="S::ramirezv@uw.edu::5829d9b8-e786-4ad8-a93f-c69aa6857d7a" providerId="AD" clId="Web-{FB6E409E-F0BC-7122-8D12-B1136EB75F32}" dt="2026-09-17T21:03:32.426" v="163"/>
        <pc:sldMkLst>
          <pc:docMk/>
          <pc:sldMk cId="208682553" sldId="577"/>
        </pc:sldMkLst>
        <pc:graphicFrameChg chg="mod modGraphic">
          <ac:chgData name="Vickie E Ramirez" userId="S::ramirezv@uw.edu::5829d9b8-e786-4ad8-a93f-c69aa6857d7a" providerId="AD" clId="Web-{FB6E409E-F0BC-7122-8D12-B1136EB75F32}" dt="2026-09-17T21:03:32.426" v="163"/>
          <ac:graphicFrameMkLst>
            <pc:docMk/>
            <pc:sldMk cId="208682553" sldId="577"/>
            <ac:graphicFrameMk id="3" creationId="{82053098-5CD4-2333-BFB9-AFF71071CC46}"/>
          </ac:graphicFrameMkLst>
        </pc:graphicFrameChg>
      </pc:sldChg>
      <pc:sldChg chg="modSp">
        <pc:chgData name="Vickie E Ramirez" userId="S::ramirezv@uw.edu::5829d9b8-e786-4ad8-a93f-c69aa6857d7a" providerId="AD" clId="Web-{FB6E409E-F0BC-7122-8D12-B1136EB75F32}" dt="2026-09-17T21:06:14.259" v="165"/>
        <pc:sldMkLst>
          <pc:docMk/>
          <pc:sldMk cId="3593793910" sldId="579"/>
        </pc:sldMkLst>
        <pc:graphicFrameChg chg="mod modGraphic">
          <ac:chgData name="Vickie E Ramirez" userId="S::ramirezv@uw.edu::5829d9b8-e786-4ad8-a93f-c69aa6857d7a" providerId="AD" clId="Web-{FB6E409E-F0BC-7122-8D12-B1136EB75F32}" dt="2026-09-17T21:06:14.259" v="165"/>
          <ac:graphicFrameMkLst>
            <pc:docMk/>
            <pc:sldMk cId="3593793910" sldId="579"/>
            <ac:graphicFrameMk id="4" creationId="{F3E811E5-AC6B-EEC6-1AF6-3C3F0D629E05}"/>
          </ac:graphicFrameMkLst>
        </pc:graphicFrameChg>
      </pc:sldChg>
      <pc:sldChg chg="modSp delAnim">
        <pc:chgData name="Vickie E Ramirez" userId="S::ramirezv@uw.edu::5829d9b8-e786-4ad8-a93f-c69aa6857d7a" providerId="AD" clId="Web-{FB6E409E-F0BC-7122-8D12-B1136EB75F32}" dt="2026-09-17T21:44:58.768" v="683"/>
        <pc:sldMkLst>
          <pc:docMk/>
          <pc:sldMk cId="1038733419" sldId="583"/>
        </pc:sldMkLst>
        <pc:graphicFrameChg chg="mod modGraphic">
          <ac:chgData name="Vickie E Ramirez" userId="S::ramirezv@uw.edu::5829d9b8-e786-4ad8-a93f-c69aa6857d7a" providerId="AD" clId="Web-{FB6E409E-F0BC-7122-8D12-B1136EB75F32}" dt="2026-09-17T21:06:23.540" v="167"/>
          <ac:graphicFrameMkLst>
            <pc:docMk/>
            <pc:sldMk cId="1038733419" sldId="583"/>
            <ac:graphicFrameMk id="4" creationId="{32DFD0AF-20C4-FA19-0E5F-7380033EC8A4}"/>
          </ac:graphicFrameMkLst>
        </pc:graphicFrameChg>
      </pc:sldChg>
      <pc:sldChg chg="modSp">
        <pc:chgData name="Vickie E Ramirez" userId="S::ramirezv@uw.edu::5829d9b8-e786-4ad8-a93f-c69aa6857d7a" providerId="AD" clId="Web-{FB6E409E-F0BC-7122-8D12-B1136EB75F32}" dt="2026-09-17T21:07:41.949" v="174"/>
        <pc:sldMkLst>
          <pc:docMk/>
          <pc:sldMk cId="3913610030" sldId="587"/>
        </pc:sldMkLst>
        <pc:graphicFrameChg chg="mod modGraphic">
          <ac:chgData name="Vickie E Ramirez" userId="S::ramirezv@uw.edu::5829d9b8-e786-4ad8-a93f-c69aa6857d7a" providerId="AD" clId="Web-{FB6E409E-F0BC-7122-8D12-B1136EB75F32}" dt="2026-09-17T21:07:41.949" v="174"/>
          <ac:graphicFrameMkLst>
            <pc:docMk/>
            <pc:sldMk cId="3913610030" sldId="587"/>
            <ac:graphicFrameMk id="8" creationId="{9241AF59-94CD-2D66-A121-58FA7FD46E28}"/>
          </ac:graphicFrameMkLst>
        </pc:graphicFrameChg>
      </pc:sldChg>
      <pc:sldChg chg="modSp">
        <pc:chgData name="Vickie E Ramirez" userId="S::ramirezv@uw.edu::5829d9b8-e786-4ad8-a93f-c69aa6857d7a" providerId="AD" clId="Web-{FB6E409E-F0BC-7122-8D12-B1136EB75F32}" dt="2026-09-17T21:14:15.086" v="389" actId="1076"/>
        <pc:sldMkLst>
          <pc:docMk/>
          <pc:sldMk cId="2935707699" sldId="588"/>
        </pc:sldMkLst>
        <pc:spChg chg="mod">
          <ac:chgData name="Vickie E Ramirez" userId="S::ramirezv@uw.edu::5829d9b8-e786-4ad8-a93f-c69aa6857d7a" providerId="AD" clId="Web-{FB6E409E-F0BC-7122-8D12-B1136EB75F32}" dt="2026-09-17T21:11:05.127" v="206" actId="20577"/>
          <ac:spMkLst>
            <pc:docMk/>
            <pc:sldMk cId="2935707699" sldId="588"/>
            <ac:spMk id="3" creationId="{1C2275CD-5E83-08D7-660F-A33698570B9E}"/>
          </ac:spMkLst>
        </pc:spChg>
        <pc:graphicFrameChg chg="mod modGraphic">
          <ac:chgData name="Vickie E Ramirez" userId="S::ramirezv@uw.edu::5829d9b8-e786-4ad8-a93f-c69aa6857d7a" providerId="AD" clId="Web-{FB6E409E-F0BC-7122-8D12-B1136EB75F32}" dt="2026-09-17T21:14:15.086" v="389" actId="1076"/>
          <ac:graphicFrameMkLst>
            <pc:docMk/>
            <pc:sldMk cId="2935707699" sldId="588"/>
            <ac:graphicFrameMk id="6" creationId="{2D804999-9C2D-A13B-B377-021B995092B1}"/>
          </ac:graphicFrameMkLst>
        </pc:graphicFrameChg>
      </pc:sldChg>
      <pc:sldChg chg="modSp">
        <pc:chgData name="Vickie E Ramirez" userId="S::ramirezv@uw.edu::5829d9b8-e786-4ad8-a93f-c69aa6857d7a" providerId="AD" clId="Web-{FB6E409E-F0BC-7122-8D12-B1136EB75F32}" dt="2026-09-17T21:15:03.775" v="461" actId="20577"/>
        <pc:sldMkLst>
          <pc:docMk/>
          <pc:sldMk cId="1990830414" sldId="589"/>
        </pc:sldMkLst>
        <pc:spChg chg="mod">
          <ac:chgData name="Vickie E Ramirez" userId="S::ramirezv@uw.edu::5829d9b8-e786-4ad8-a93f-c69aa6857d7a" providerId="AD" clId="Web-{FB6E409E-F0BC-7122-8D12-B1136EB75F32}" dt="2026-09-17T21:15:03.775" v="461" actId="20577"/>
          <ac:spMkLst>
            <pc:docMk/>
            <pc:sldMk cId="1990830414" sldId="589"/>
            <ac:spMk id="5" creationId="{64F32C64-777E-3526-62CC-4D60DDDD0670}"/>
          </ac:spMkLst>
        </pc:spChg>
        <pc:graphicFrameChg chg="mod modGraphic">
          <ac:chgData name="Vickie E Ramirez" userId="S::ramirezv@uw.edu::5829d9b8-e786-4ad8-a93f-c69aa6857d7a" providerId="AD" clId="Web-{FB6E409E-F0BC-7122-8D12-B1136EB75F32}" dt="2026-09-17T21:14:52.369" v="460"/>
          <ac:graphicFrameMkLst>
            <pc:docMk/>
            <pc:sldMk cId="1990830414" sldId="589"/>
            <ac:graphicFrameMk id="6" creationId="{E197907C-B7BA-9126-991F-860A0BEBE8C3}"/>
          </ac:graphicFrameMkLst>
        </pc:graphicFrameChg>
      </pc:sldChg>
      <pc:sldChg chg="modSp ord">
        <pc:chgData name="Vickie E Ramirez" userId="S::ramirezv@uw.edu::5829d9b8-e786-4ad8-a93f-c69aa6857d7a" providerId="AD" clId="Web-{FB6E409E-F0BC-7122-8D12-B1136EB75F32}" dt="2026-09-17T21:20:10.050" v="504" actId="1076"/>
        <pc:sldMkLst>
          <pc:docMk/>
          <pc:sldMk cId="2892119251" sldId="590"/>
        </pc:sldMkLst>
        <pc:spChg chg="mod">
          <ac:chgData name="Vickie E Ramirez" userId="S::ramirezv@uw.edu::5829d9b8-e786-4ad8-a93f-c69aa6857d7a" providerId="AD" clId="Web-{FB6E409E-F0BC-7122-8D12-B1136EB75F32}" dt="2026-09-17T21:20:10.050" v="504" actId="1076"/>
          <ac:spMkLst>
            <pc:docMk/>
            <pc:sldMk cId="2892119251" sldId="590"/>
            <ac:spMk id="2" creationId="{44727F6B-E3D3-FF8B-AE60-C978C1D652D7}"/>
          </ac:spMkLst>
        </pc:spChg>
        <pc:spChg chg="mod">
          <ac:chgData name="Vickie E Ramirez" userId="S::ramirezv@uw.edu::5829d9b8-e786-4ad8-a93f-c69aa6857d7a" providerId="AD" clId="Web-{FB6E409E-F0BC-7122-8D12-B1136EB75F32}" dt="2026-09-17T21:19:49.565" v="484" actId="1076"/>
          <ac:spMkLst>
            <pc:docMk/>
            <pc:sldMk cId="2892119251" sldId="590"/>
            <ac:spMk id="8" creationId="{3C05FA7B-F799-99AA-67D1-02A01A8F0580}"/>
          </ac:spMkLst>
        </pc:spChg>
      </pc:sldChg>
      <pc:sldChg chg="addSp modSp add replId">
        <pc:chgData name="Vickie E Ramirez" userId="S::ramirezv@uw.edu::5829d9b8-e786-4ad8-a93f-c69aa6857d7a" providerId="AD" clId="Web-{FB6E409E-F0BC-7122-8D12-B1136EB75F32}" dt="2026-09-17T21:28:47.738" v="580"/>
        <pc:sldMkLst>
          <pc:docMk/>
          <pc:sldMk cId="2601291380" sldId="591"/>
        </pc:sldMkLst>
        <pc:graphicFrameChg chg="add mod modGraphic">
          <ac:chgData name="Vickie E Ramirez" userId="S::ramirezv@uw.edu::5829d9b8-e786-4ad8-a93f-c69aa6857d7a" providerId="AD" clId="Web-{FB6E409E-F0BC-7122-8D12-B1136EB75F32}" dt="2026-09-17T21:28:47.738" v="580"/>
          <ac:graphicFrameMkLst>
            <pc:docMk/>
            <pc:sldMk cId="2601291380" sldId="591"/>
            <ac:graphicFrameMk id="5" creationId="{A6FDF6F3-E3A9-BC24-C30C-0EDD88877349}"/>
          </ac:graphicFrameMkLst>
        </pc:graphicFrameChg>
      </pc:sldChg>
      <pc:sldChg chg="addSp modSp add ord replId">
        <pc:chgData name="Vickie E Ramirez" userId="S::ramirezv@uw.edu::5829d9b8-e786-4ad8-a93f-c69aa6857d7a" providerId="AD" clId="Web-{FB6E409E-F0BC-7122-8D12-B1136EB75F32}" dt="2026-09-17T21:34:54.046" v="590" actId="1076"/>
        <pc:sldMkLst>
          <pc:docMk/>
          <pc:sldMk cId="2671467583" sldId="592"/>
        </pc:sldMkLst>
        <pc:graphicFrameChg chg="add mod">
          <ac:chgData name="Vickie E Ramirez" userId="S::ramirezv@uw.edu::5829d9b8-e786-4ad8-a93f-c69aa6857d7a" providerId="AD" clId="Web-{FB6E409E-F0BC-7122-8D12-B1136EB75F32}" dt="2026-09-17T21:34:54.046" v="590" actId="1076"/>
          <ac:graphicFrameMkLst>
            <pc:docMk/>
            <pc:sldMk cId="2671467583" sldId="592"/>
            <ac:graphicFrameMk id="5" creationId="{59F7302B-FEE4-DA6C-22FE-4E506B29626A}"/>
          </ac:graphicFrameMkLst>
        </pc:graphicFrameChg>
        <pc:picChg chg="mod">
          <ac:chgData name="Vickie E Ramirez" userId="S::ramirezv@uw.edu::5829d9b8-e786-4ad8-a93f-c69aa6857d7a" providerId="AD" clId="Web-{FB6E409E-F0BC-7122-8D12-B1136EB75F32}" dt="2026-09-17T21:34:37.733" v="588"/>
          <ac:picMkLst>
            <pc:docMk/>
            <pc:sldMk cId="2671467583" sldId="592"/>
            <ac:picMk id="14" creationId="{90257700-4878-750C-3032-45B3B4F06B0B}"/>
          </ac:picMkLst>
        </pc:picChg>
      </pc:sldChg>
      <pc:sldChg chg="addSp delSp modSp add replId">
        <pc:chgData name="Vickie E Ramirez" userId="S::ramirezv@uw.edu::5829d9b8-e786-4ad8-a93f-c69aa6857d7a" providerId="AD" clId="Web-{FB6E409E-F0BC-7122-8D12-B1136EB75F32}" dt="2026-09-17T21:42:19.951" v="653"/>
        <pc:sldMkLst>
          <pc:docMk/>
          <pc:sldMk cId="964401521" sldId="594"/>
        </pc:sldMkLst>
        <pc:graphicFrameChg chg="mod modGraphic">
          <ac:chgData name="Vickie E Ramirez" userId="S::ramirezv@uw.edu::5829d9b8-e786-4ad8-a93f-c69aa6857d7a" providerId="AD" clId="Web-{FB6E409E-F0BC-7122-8D12-B1136EB75F32}" dt="2026-09-17T21:41:28.293" v="647"/>
          <ac:graphicFrameMkLst>
            <pc:docMk/>
            <pc:sldMk cId="964401521" sldId="594"/>
            <ac:graphicFrameMk id="3" creationId="{FAF86A39-39B2-118E-9A80-4DEF632FBCBE}"/>
          </ac:graphicFrameMkLst>
        </pc:graphicFrameChg>
        <pc:picChg chg="add mod ord">
          <ac:chgData name="Vickie E Ramirez" userId="S::ramirezv@uw.edu::5829d9b8-e786-4ad8-a93f-c69aa6857d7a" providerId="AD" clId="Web-{FB6E409E-F0BC-7122-8D12-B1136EB75F32}" dt="2026-09-17T21:42:04.732" v="651"/>
          <ac:picMkLst>
            <pc:docMk/>
            <pc:sldMk cId="964401521" sldId="594"/>
            <ac:picMk id="5" creationId="{9A185663-60CA-BC0F-13B0-375020BDEFE4}"/>
          </ac:picMkLst>
        </pc:picChg>
        <pc:picChg chg="add mod ord modCrop">
          <ac:chgData name="Vickie E Ramirez" userId="S::ramirezv@uw.edu::5829d9b8-e786-4ad8-a93f-c69aa6857d7a" providerId="AD" clId="Web-{FB6E409E-F0BC-7122-8D12-B1136EB75F32}" dt="2026-09-17T21:41:51.450" v="650"/>
          <ac:picMkLst>
            <pc:docMk/>
            <pc:sldMk cId="964401521" sldId="594"/>
            <ac:picMk id="7" creationId="{AF749BEA-9115-176F-4B8B-C3C9F64078A8}"/>
          </ac:picMkLst>
        </pc:picChg>
        <pc:picChg chg="add mod ord modCrop">
          <ac:chgData name="Vickie E Ramirez" userId="S::ramirezv@uw.edu::5829d9b8-e786-4ad8-a93f-c69aa6857d7a" providerId="AD" clId="Web-{FB6E409E-F0BC-7122-8D12-B1136EB75F32}" dt="2026-09-17T21:42:16.529" v="652"/>
          <ac:picMkLst>
            <pc:docMk/>
            <pc:sldMk cId="964401521" sldId="594"/>
            <ac:picMk id="8" creationId="{6682BD9E-2178-5C51-0954-0679B6D6CD7D}"/>
          </ac:picMkLst>
        </pc:picChg>
        <pc:picChg chg="add mod ord modCrop">
          <ac:chgData name="Vickie E Ramirez" userId="S::ramirezv@uw.edu::5829d9b8-e786-4ad8-a93f-c69aa6857d7a" providerId="AD" clId="Web-{FB6E409E-F0BC-7122-8D12-B1136EB75F32}" dt="2026-09-17T21:42:19.951" v="653"/>
          <ac:picMkLst>
            <pc:docMk/>
            <pc:sldMk cId="964401521" sldId="594"/>
            <ac:picMk id="9" creationId="{4924E01D-B7D7-330B-6F48-52FDED6B2212}"/>
          </ac:picMkLst>
        </pc:pic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image" Target="../media/image5.svg"/></Relationships>
</file>

<file path=ppt/diagrams/_rels/data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ata4.xml.rels><?xml version="1.0" encoding="UTF-8" standalone="yes"?>
<Relationships xmlns="http://schemas.openxmlformats.org/package/2006/relationships"><Relationship Id="rId2" Type="http://schemas.openxmlformats.org/officeDocument/2006/relationships/image" Target="../media/image92.svg"/><Relationship Id="rId1" Type="http://schemas.openxmlformats.org/officeDocument/2006/relationships/image" Target="../media/image91.svg"/></Relationships>
</file>

<file path=ppt/diagrams/_rels/data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9.svg"/><Relationship Id="rId1" Type="http://schemas.openxmlformats.org/officeDocument/2006/relationships/image" Target="../media/image118.svg"/></Relationships>
</file>

<file path=ppt/diagrams/_rels/data6.xml.rels><?xml version="1.0" encoding="UTF-8" standalone="yes"?>
<Relationships xmlns="http://schemas.openxmlformats.org/package/2006/relationships"><Relationship Id="rId3" Type="http://schemas.openxmlformats.org/officeDocument/2006/relationships/image" Target="../media/image161.svg"/><Relationship Id="rId2" Type="http://schemas.openxmlformats.org/officeDocument/2006/relationships/image" Target="../media/image160.svg"/><Relationship Id="rId1" Type="http://schemas.openxmlformats.org/officeDocument/2006/relationships/image" Target="../media/image159.svg"/><Relationship Id="rId5" Type="http://schemas.openxmlformats.org/officeDocument/2006/relationships/image" Target="../media/image163.svg"/><Relationship Id="rId4" Type="http://schemas.openxmlformats.org/officeDocument/2006/relationships/image" Target="../media/image162.svg"/></Relationships>
</file>

<file path=ppt/diagrams/_rels/drawing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image" Target="../media/image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4.xml.rels><?xml version="1.0" encoding="UTF-8" standalone="yes"?>
<Relationships xmlns="http://schemas.openxmlformats.org/package/2006/relationships"><Relationship Id="rId2" Type="http://schemas.openxmlformats.org/officeDocument/2006/relationships/image" Target="../media/image92.svg"/><Relationship Id="rId1" Type="http://schemas.openxmlformats.org/officeDocument/2006/relationships/image" Target="../media/image91.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9.svg"/><Relationship Id="rId1" Type="http://schemas.openxmlformats.org/officeDocument/2006/relationships/image" Target="../media/image118.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61.svg"/><Relationship Id="rId2" Type="http://schemas.openxmlformats.org/officeDocument/2006/relationships/image" Target="../media/image160.svg"/><Relationship Id="rId1" Type="http://schemas.openxmlformats.org/officeDocument/2006/relationships/image" Target="../media/image159.svg"/><Relationship Id="rId5" Type="http://schemas.openxmlformats.org/officeDocument/2006/relationships/image" Target="../media/image163.svg"/><Relationship Id="rId4" Type="http://schemas.openxmlformats.org/officeDocument/2006/relationships/image" Target="../media/image162.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974040-EFD6-40F3-B2D8-14445FABB64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2753C81-032A-47B9-A027-179B25FCCEC5}">
      <dgm:prSet/>
      <dgm:spPr/>
      <dgm:t>
        <a:bodyPr/>
        <a:lstStyle/>
        <a:p>
          <a:r>
            <a:rPr lang="en-US" b="1"/>
            <a:t>Recognize the importance of infection prevention and control on the farm.</a:t>
          </a:r>
          <a:endParaRPr lang="en-US"/>
        </a:p>
      </dgm:t>
    </dgm:pt>
    <dgm:pt modelId="{3226ACD5-E561-4B15-9DC3-D67B558DC92B}" type="parTrans" cxnId="{8941502A-4111-4AA4-B487-74FBBB149A05}">
      <dgm:prSet/>
      <dgm:spPr/>
      <dgm:t>
        <a:bodyPr/>
        <a:lstStyle/>
        <a:p>
          <a:endParaRPr lang="en-US"/>
        </a:p>
      </dgm:t>
    </dgm:pt>
    <dgm:pt modelId="{D0839616-1B93-4AAD-9500-29C9303E2ABB}" type="sibTrans" cxnId="{8941502A-4111-4AA4-B487-74FBBB149A05}">
      <dgm:prSet/>
      <dgm:spPr/>
      <dgm:t>
        <a:bodyPr/>
        <a:lstStyle/>
        <a:p>
          <a:endParaRPr lang="en-US"/>
        </a:p>
      </dgm:t>
    </dgm:pt>
    <dgm:pt modelId="{A99E71FC-54AC-4948-8BE5-431A75E75A92}">
      <dgm:prSet/>
      <dgm:spPr/>
      <dgm:t>
        <a:bodyPr/>
        <a:lstStyle/>
        <a:p>
          <a:r>
            <a:rPr lang="en-US" b="1"/>
            <a:t>Have a completed IPC Plan for the dairy </a:t>
          </a:r>
          <a:endParaRPr lang="en-US"/>
        </a:p>
      </dgm:t>
    </dgm:pt>
    <dgm:pt modelId="{838F5849-5ED5-4D67-AB37-729E0112CE73}" type="parTrans" cxnId="{D2762811-DA15-40DC-9AA4-C8732F67E701}">
      <dgm:prSet/>
      <dgm:spPr/>
      <dgm:t>
        <a:bodyPr/>
        <a:lstStyle/>
        <a:p>
          <a:endParaRPr lang="en-US"/>
        </a:p>
      </dgm:t>
    </dgm:pt>
    <dgm:pt modelId="{718CEC17-1451-4291-8186-9D9E549E1DCE}" type="sibTrans" cxnId="{D2762811-DA15-40DC-9AA4-C8732F67E701}">
      <dgm:prSet/>
      <dgm:spPr/>
      <dgm:t>
        <a:bodyPr/>
        <a:lstStyle/>
        <a:p>
          <a:endParaRPr lang="en-US"/>
        </a:p>
      </dgm:t>
    </dgm:pt>
    <dgm:pt modelId="{99756212-5EB0-47C0-9018-A3436FB9A304}" type="pres">
      <dgm:prSet presAssocID="{6E974040-EFD6-40F3-B2D8-14445FABB645}" presName="root" presStyleCnt="0">
        <dgm:presLayoutVars>
          <dgm:dir/>
          <dgm:resizeHandles val="exact"/>
        </dgm:presLayoutVars>
      </dgm:prSet>
      <dgm:spPr/>
    </dgm:pt>
    <dgm:pt modelId="{F732D67E-B288-422F-8466-574CAA2913CD}" type="pres">
      <dgm:prSet presAssocID="{42753C81-032A-47B9-A027-179B25FCCEC5}" presName="compNode" presStyleCnt="0"/>
      <dgm:spPr/>
    </dgm:pt>
    <dgm:pt modelId="{FB481268-CD27-40E6-A942-876223AB5EFC}" type="pres">
      <dgm:prSet presAssocID="{42753C81-032A-47B9-A027-179B25FCCEC5}" presName="bgRect" presStyleLbl="bgShp" presStyleIdx="0" presStyleCnt="2"/>
      <dgm:spPr/>
    </dgm:pt>
    <dgm:pt modelId="{6AA95FAD-2D08-4D40-A182-2F0D6B3AA707}" type="pres">
      <dgm:prSet presAssocID="{42753C81-032A-47B9-A027-179B25FCCEC5}"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First Aid Kit"/>
        </a:ext>
      </dgm:extLst>
    </dgm:pt>
    <dgm:pt modelId="{50F182DF-E043-4697-BB55-5F27B3667D55}" type="pres">
      <dgm:prSet presAssocID="{42753C81-032A-47B9-A027-179B25FCCEC5}" presName="spaceRect" presStyleCnt="0"/>
      <dgm:spPr/>
    </dgm:pt>
    <dgm:pt modelId="{4347E11D-66CA-4B21-AC2B-C998549372A9}" type="pres">
      <dgm:prSet presAssocID="{42753C81-032A-47B9-A027-179B25FCCEC5}" presName="parTx" presStyleLbl="revTx" presStyleIdx="0" presStyleCnt="2">
        <dgm:presLayoutVars>
          <dgm:chMax val="0"/>
          <dgm:chPref val="0"/>
        </dgm:presLayoutVars>
      </dgm:prSet>
      <dgm:spPr/>
    </dgm:pt>
    <dgm:pt modelId="{870BBC0E-0393-4B27-8D23-2CD300E3254B}" type="pres">
      <dgm:prSet presAssocID="{D0839616-1B93-4AAD-9500-29C9303E2ABB}" presName="sibTrans" presStyleCnt="0"/>
      <dgm:spPr/>
    </dgm:pt>
    <dgm:pt modelId="{06DAEE69-4267-4267-81A9-DCE7A8393168}" type="pres">
      <dgm:prSet presAssocID="{A99E71FC-54AC-4948-8BE5-431A75E75A92}" presName="compNode" presStyleCnt="0"/>
      <dgm:spPr/>
    </dgm:pt>
    <dgm:pt modelId="{97078C61-0A35-43EE-B7F3-C62453513594}" type="pres">
      <dgm:prSet presAssocID="{A99E71FC-54AC-4948-8BE5-431A75E75A92}" presName="bgRect" presStyleLbl="bgShp" presStyleIdx="1" presStyleCnt="2"/>
      <dgm:spPr/>
    </dgm:pt>
    <dgm:pt modelId="{C3FAB958-A403-496A-8B72-023B8D7587D5}" type="pres">
      <dgm:prSet presAssocID="{A99E71FC-54AC-4948-8BE5-431A75E75A9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w"/>
        </a:ext>
      </dgm:extLst>
    </dgm:pt>
    <dgm:pt modelId="{5A1CCEEE-9CD2-4367-B4AD-516B6241E1E3}" type="pres">
      <dgm:prSet presAssocID="{A99E71FC-54AC-4948-8BE5-431A75E75A92}" presName="spaceRect" presStyleCnt="0"/>
      <dgm:spPr/>
    </dgm:pt>
    <dgm:pt modelId="{209A6640-0DF7-42FE-B477-2CEBD68C2027}" type="pres">
      <dgm:prSet presAssocID="{A99E71FC-54AC-4948-8BE5-431A75E75A92}" presName="parTx" presStyleLbl="revTx" presStyleIdx="1" presStyleCnt="2">
        <dgm:presLayoutVars>
          <dgm:chMax val="0"/>
          <dgm:chPref val="0"/>
        </dgm:presLayoutVars>
      </dgm:prSet>
      <dgm:spPr/>
    </dgm:pt>
  </dgm:ptLst>
  <dgm:cxnLst>
    <dgm:cxn modelId="{D2762811-DA15-40DC-9AA4-C8732F67E701}" srcId="{6E974040-EFD6-40F3-B2D8-14445FABB645}" destId="{A99E71FC-54AC-4948-8BE5-431A75E75A92}" srcOrd="1" destOrd="0" parTransId="{838F5849-5ED5-4D67-AB37-729E0112CE73}" sibTransId="{718CEC17-1451-4291-8186-9D9E549E1DCE}"/>
    <dgm:cxn modelId="{8941502A-4111-4AA4-B487-74FBBB149A05}" srcId="{6E974040-EFD6-40F3-B2D8-14445FABB645}" destId="{42753C81-032A-47B9-A027-179B25FCCEC5}" srcOrd="0" destOrd="0" parTransId="{3226ACD5-E561-4B15-9DC3-D67B558DC92B}" sibTransId="{D0839616-1B93-4AAD-9500-29C9303E2ABB}"/>
    <dgm:cxn modelId="{A3868430-96D6-4D2C-B122-667CD154FAE7}" type="presOf" srcId="{6E974040-EFD6-40F3-B2D8-14445FABB645}" destId="{99756212-5EB0-47C0-9018-A3436FB9A304}" srcOrd="0" destOrd="0" presId="urn:microsoft.com/office/officeart/2018/2/layout/IconVerticalSolidList"/>
    <dgm:cxn modelId="{947E0037-23C6-4EB9-97E9-3DED725F7DE3}" type="presOf" srcId="{A99E71FC-54AC-4948-8BE5-431A75E75A92}" destId="{209A6640-0DF7-42FE-B477-2CEBD68C2027}" srcOrd="0" destOrd="0" presId="urn:microsoft.com/office/officeart/2018/2/layout/IconVerticalSolidList"/>
    <dgm:cxn modelId="{B059CD79-A653-4DE8-803A-36FAF0C55F72}" type="presOf" srcId="{42753C81-032A-47B9-A027-179B25FCCEC5}" destId="{4347E11D-66CA-4B21-AC2B-C998549372A9}" srcOrd="0" destOrd="0" presId="urn:microsoft.com/office/officeart/2018/2/layout/IconVerticalSolidList"/>
    <dgm:cxn modelId="{6011427D-19DD-43F8-B2B9-2B9F6CDB0B02}" type="presParOf" srcId="{99756212-5EB0-47C0-9018-A3436FB9A304}" destId="{F732D67E-B288-422F-8466-574CAA2913CD}" srcOrd="0" destOrd="0" presId="urn:microsoft.com/office/officeart/2018/2/layout/IconVerticalSolidList"/>
    <dgm:cxn modelId="{6A32B8DC-CD6D-49DC-8D0E-0D367011ED95}" type="presParOf" srcId="{F732D67E-B288-422F-8466-574CAA2913CD}" destId="{FB481268-CD27-40E6-A942-876223AB5EFC}" srcOrd="0" destOrd="0" presId="urn:microsoft.com/office/officeart/2018/2/layout/IconVerticalSolidList"/>
    <dgm:cxn modelId="{B5BA4B9E-ADD6-463C-BA3E-11E0A619EB77}" type="presParOf" srcId="{F732D67E-B288-422F-8466-574CAA2913CD}" destId="{6AA95FAD-2D08-4D40-A182-2F0D6B3AA707}" srcOrd="1" destOrd="0" presId="urn:microsoft.com/office/officeart/2018/2/layout/IconVerticalSolidList"/>
    <dgm:cxn modelId="{60017300-29E6-438E-A130-F8416482DA11}" type="presParOf" srcId="{F732D67E-B288-422F-8466-574CAA2913CD}" destId="{50F182DF-E043-4697-BB55-5F27B3667D55}" srcOrd="2" destOrd="0" presId="urn:microsoft.com/office/officeart/2018/2/layout/IconVerticalSolidList"/>
    <dgm:cxn modelId="{0C4E28FD-1076-4E8A-978D-B556A556FA84}" type="presParOf" srcId="{F732D67E-B288-422F-8466-574CAA2913CD}" destId="{4347E11D-66CA-4B21-AC2B-C998549372A9}" srcOrd="3" destOrd="0" presId="urn:microsoft.com/office/officeart/2018/2/layout/IconVerticalSolidList"/>
    <dgm:cxn modelId="{F6453327-3E50-4F2E-B988-2B5F8DB30EBD}" type="presParOf" srcId="{99756212-5EB0-47C0-9018-A3436FB9A304}" destId="{870BBC0E-0393-4B27-8D23-2CD300E3254B}" srcOrd="1" destOrd="0" presId="urn:microsoft.com/office/officeart/2018/2/layout/IconVerticalSolidList"/>
    <dgm:cxn modelId="{E59A7A67-D3EC-4448-8FA3-0BEACD465BF9}" type="presParOf" srcId="{99756212-5EB0-47C0-9018-A3436FB9A304}" destId="{06DAEE69-4267-4267-81A9-DCE7A8393168}" srcOrd="2" destOrd="0" presId="urn:microsoft.com/office/officeart/2018/2/layout/IconVerticalSolidList"/>
    <dgm:cxn modelId="{4FBED883-2978-4CBF-89D8-7E980AFCCBA7}" type="presParOf" srcId="{06DAEE69-4267-4267-81A9-DCE7A8393168}" destId="{97078C61-0A35-43EE-B7F3-C62453513594}" srcOrd="0" destOrd="0" presId="urn:microsoft.com/office/officeart/2018/2/layout/IconVerticalSolidList"/>
    <dgm:cxn modelId="{FF01978C-E059-478D-9F0E-F4E7AB6F4936}" type="presParOf" srcId="{06DAEE69-4267-4267-81A9-DCE7A8393168}" destId="{C3FAB958-A403-496A-8B72-023B8D7587D5}" srcOrd="1" destOrd="0" presId="urn:microsoft.com/office/officeart/2018/2/layout/IconVerticalSolidList"/>
    <dgm:cxn modelId="{BABC73B8-2B7F-4609-8EB9-0B58255B0FB4}" type="presParOf" srcId="{06DAEE69-4267-4267-81A9-DCE7A8393168}" destId="{5A1CCEEE-9CD2-4367-B4AD-516B6241E1E3}" srcOrd="2" destOrd="0" presId="urn:microsoft.com/office/officeart/2018/2/layout/IconVerticalSolidList"/>
    <dgm:cxn modelId="{3BD402A8-EC0A-47E4-9386-0483DB1E9C12}" type="presParOf" srcId="{06DAEE69-4267-4267-81A9-DCE7A8393168}" destId="{209A6640-0DF7-42FE-B477-2CEBD68C202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CA0C9D-E1F8-4582-8BDD-BC8FB4AC581D}" type="doc">
      <dgm:prSet loTypeId="urn:microsoft.com/office/officeart/2009/3/layout/IncreasingArrowsProcess" loCatId="process" qsTypeId="urn:microsoft.com/office/officeart/2005/8/quickstyle/simple1#1" qsCatId="simple" csTypeId="urn:microsoft.com/office/officeart/2005/8/colors/accent1_2#1" csCatId="accent1" phldr="1"/>
      <dgm:spPr/>
      <dgm:t>
        <a:bodyPr/>
        <a:lstStyle/>
        <a:p>
          <a:endParaRPr lang="en-US"/>
        </a:p>
      </dgm:t>
    </dgm:pt>
    <dgm:pt modelId="{CC6B59D3-28EA-44E9-B209-D2AB8254A270}">
      <dgm:prSet phldrT="[Text]" custT="1"/>
      <dgm:spPr/>
      <dgm:t>
        <a:bodyPr/>
        <a:lstStyle/>
        <a:p>
          <a:r>
            <a:rPr lang="en-US" sz="1800"/>
            <a:t>2016-2022 Healthy Dairy Worker Study (PNASH)</a:t>
          </a:r>
        </a:p>
      </dgm:t>
    </dgm:pt>
    <dgm:pt modelId="{0D5C5732-B196-4B13-ACE5-742B289B5EB7}" type="parTrans" cxnId="{64C94BF0-10E5-44B1-AF23-43EDE228CE47}">
      <dgm:prSet/>
      <dgm:spPr/>
      <dgm:t>
        <a:bodyPr/>
        <a:lstStyle/>
        <a:p>
          <a:pPr algn="l"/>
          <a:endParaRPr lang="en-US"/>
        </a:p>
      </dgm:t>
    </dgm:pt>
    <dgm:pt modelId="{A6D3FA2A-8899-4300-80D5-E554E8181803}" type="sibTrans" cxnId="{64C94BF0-10E5-44B1-AF23-43EDE228CE47}">
      <dgm:prSet/>
      <dgm:spPr/>
      <dgm:t>
        <a:bodyPr/>
        <a:lstStyle/>
        <a:p>
          <a:endParaRPr lang="en-US"/>
        </a:p>
      </dgm:t>
    </dgm:pt>
    <dgm:pt modelId="{A4E0113D-CDC2-4AD6-AC5A-4CF655EAC1C1}">
      <dgm:prSet phldrT="[Text]" custT="1"/>
      <dgm:spPr/>
      <dgm:t>
        <a:bodyPr/>
        <a:lstStyle/>
        <a:p>
          <a:r>
            <a:rPr lang="en-US" sz="1800"/>
            <a:t>2024-present IPC (L&amp;I SHIP)</a:t>
          </a:r>
        </a:p>
      </dgm:t>
    </dgm:pt>
    <dgm:pt modelId="{7CAB9092-6409-4857-8F8C-AA9FD0BC7A70}" type="parTrans" cxnId="{E6F0EAFF-D90B-4705-A9F7-8218DA0B2AEB}">
      <dgm:prSet/>
      <dgm:spPr/>
      <dgm:t>
        <a:bodyPr/>
        <a:lstStyle/>
        <a:p>
          <a:pPr algn="l"/>
          <a:endParaRPr lang="en-US"/>
        </a:p>
      </dgm:t>
    </dgm:pt>
    <dgm:pt modelId="{997A539C-3976-4835-8806-1DB288953769}" type="sibTrans" cxnId="{E6F0EAFF-D90B-4705-A9F7-8218DA0B2AEB}">
      <dgm:prSet/>
      <dgm:spPr/>
      <dgm:t>
        <a:bodyPr/>
        <a:lstStyle/>
        <a:p>
          <a:endParaRPr lang="en-US"/>
        </a:p>
      </dgm:t>
    </dgm:pt>
    <dgm:pt modelId="{3B11E2EF-E2C9-44C6-AAB0-C6D6BC0E3290}">
      <dgm:prSet phldrT="[Text]" custT="1"/>
      <dgm:spPr/>
      <dgm:t>
        <a:bodyPr/>
        <a:lstStyle/>
        <a:p>
          <a:r>
            <a:rPr lang="en-US" sz="1600"/>
            <a:t>Collaboration with Northwest Dairy Association/Darigold</a:t>
          </a:r>
        </a:p>
      </dgm:t>
    </dgm:pt>
    <dgm:pt modelId="{271429D0-21EC-4B28-91BA-0F380A022E6D}" type="parTrans" cxnId="{32E1CA69-DB03-4F08-B4FF-5587633CBBD2}">
      <dgm:prSet/>
      <dgm:spPr/>
      <dgm:t>
        <a:bodyPr/>
        <a:lstStyle/>
        <a:p>
          <a:pPr algn="l"/>
          <a:endParaRPr lang="en-US"/>
        </a:p>
      </dgm:t>
    </dgm:pt>
    <dgm:pt modelId="{02CDEECA-584D-44DA-8226-C7EAD1ECECD3}" type="sibTrans" cxnId="{32E1CA69-DB03-4F08-B4FF-5587633CBBD2}">
      <dgm:prSet/>
      <dgm:spPr/>
      <dgm:t>
        <a:bodyPr/>
        <a:lstStyle/>
        <a:p>
          <a:endParaRPr lang="en-US"/>
        </a:p>
      </dgm:t>
    </dgm:pt>
    <dgm:pt modelId="{3702198A-0DFA-4A4B-BF67-A3D9375C84F5}">
      <dgm:prSet phldrT="[Text]" custT="1"/>
      <dgm:spPr/>
      <dgm:t>
        <a:bodyPr/>
        <a:lstStyle/>
        <a:p>
          <a:r>
            <a:rPr lang="en-US" sz="1600"/>
            <a:t>IPC plan &amp; Training</a:t>
          </a:r>
        </a:p>
      </dgm:t>
    </dgm:pt>
    <dgm:pt modelId="{1A5A789F-C678-4A6C-AFA1-A3CAE824F175}" type="parTrans" cxnId="{588668A0-1307-489F-AEF9-98C2E3A4EE2C}">
      <dgm:prSet/>
      <dgm:spPr/>
      <dgm:t>
        <a:bodyPr/>
        <a:lstStyle/>
        <a:p>
          <a:pPr algn="l"/>
          <a:endParaRPr lang="en-US"/>
        </a:p>
      </dgm:t>
    </dgm:pt>
    <dgm:pt modelId="{066DE994-C21C-4254-898A-57DCCFBDD6C2}" type="sibTrans" cxnId="{588668A0-1307-489F-AEF9-98C2E3A4EE2C}">
      <dgm:prSet/>
      <dgm:spPr/>
      <dgm:t>
        <a:bodyPr/>
        <a:lstStyle/>
        <a:p>
          <a:endParaRPr lang="en-US"/>
        </a:p>
      </dgm:t>
    </dgm:pt>
    <dgm:pt modelId="{E46F74F3-15FC-4C19-B44F-52A7030878FF}">
      <dgm:prSet phldrT="[Text]" custT="1"/>
      <dgm:spPr/>
      <dgm:t>
        <a:bodyPr/>
        <a:lstStyle/>
        <a:p>
          <a:r>
            <a:rPr lang="en-US" sz="1600"/>
            <a:t>Dairy Worker Health</a:t>
          </a:r>
        </a:p>
      </dgm:t>
    </dgm:pt>
    <dgm:pt modelId="{043349ED-E811-4FA9-B6C4-661726F42FED}" type="parTrans" cxnId="{3C17F094-2622-4B8A-BD56-75A56DCA3FFF}">
      <dgm:prSet/>
      <dgm:spPr/>
      <dgm:t>
        <a:bodyPr/>
        <a:lstStyle/>
        <a:p>
          <a:pPr algn="l"/>
          <a:endParaRPr lang="en-US"/>
        </a:p>
      </dgm:t>
    </dgm:pt>
    <dgm:pt modelId="{DA8C3145-600B-4E98-82C3-7E5A4FCD160F}" type="sibTrans" cxnId="{3C17F094-2622-4B8A-BD56-75A56DCA3FFF}">
      <dgm:prSet/>
      <dgm:spPr/>
      <dgm:t>
        <a:bodyPr/>
        <a:lstStyle/>
        <a:p>
          <a:endParaRPr lang="en-US"/>
        </a:p>
      </dgm:t>
    </dgm:pt>
    <dgm:pt modelId="{E05F9E27-6830-4F24-839C-A97A0D496C36}">
      <dgm:prSet phldrT="[Text]" custT="1"/>
      <dgm:spPr/>
      <dgm:t>
        <a:bodyPr/>
        <a:lstStyle/>
        <a:p>
          <a:r>
            <a:rPr lang="en-US" sz="1600"/>
            <a:t>Microbiome</a:t>
          </a:r>
        </a:p>
      </dgm:t>
    </dgm:pt>
    <dgm:pt modelId="{56E82177-70DE-484B-B1C0-F2CA2DAD2AB8}" type="parTrans" cxnId="{6EF91B12-B2FA-4A21-BFBA-CED3150E40E2}">
      <dgm:prSet/>
      <dgm:spPr/>
      <dgm:t>
        <a:bodyPr/>
        <a:lstStyle/>
        <a:p>
          <a:pPr algn="l"/>
          <a:endParaRPr lang="en-US"/>
        </a:p>
      </dgm:t>
    </dgm:pt>
    <dgm:pt modelId="{D64C987A-1295-476A-B64F-FB7324A3DED6}" type="sibTrans" cxnId="{6EF91B12-B2FA-4A21-BFBA-CED3150E40E2}">
      <dgm:prSet/>
      <dgm:spPr/>
      <dgm:t>
        <a:bodyPr/>
        <a:lstStyle/>
        <a:p>
          <a:endParaRPr lang="en-US"/>
        </a:p>
      </dgm:t>
    </dgm:pt>
    <dgm:pt modelId="{0D6D75DC-1524-4189-B177-9A33D3C43198}">
      <dgm:prSet phldrT="[Text]" custT="1"/>
      <dgm:spPr/>
      <dgm:t>
        <a:bodyPr/>
        <a:lstStyle/>
        <a:p>
          <a:r>
            <a:rPr lang="en-US" sz="1800"/>
            <a:t>2019-2021 IPC Online Training (UW CE)</a:t>
          </a:r>
        </a:p>
      </dgm:t>
    </dgm:pt>
    <dgm:pt modelId="{F6AECAD8-6A8B-4C47-96E8-BB45A2E2DA08}" type="sibTrans" cxnId="{B54AFC7E-01DE-4BBE-81A2-F3E01611C84B}">
      <dgm:prSet/>
      <dgm:spPr/>
      <dgm:t>
        <a:bodyPr/>
        <a:lstStyle/>
        <a:p>
          <a:endParaRPr lang="en-US"/>
        </a:p>
      </dgm:t>
    </dgm:pt>
    <dgm:pt modelId="{425D7247-FC67-49F8-A1B9-54780A359FF0}" type="parTrans" cxnId="{B54AFC7E-01DE-4BBE-81A2-F3E01611C84B}">
      <dgm:prSet/>
      <dgm:spPr/>
      <dgm:t>
        <a:bodyPr/>
        <a:lstStyle/>
        <a:p>
          <a:pPr algn="l"/>
          <a:endParaRPr lang="en-US"/>
        </a:p>
      </dgm:t>
    </dgm:pt>
    <dgm:pt modelId="{8F8F4C7F-DA7B-4596-AD6D-0DAB709E6293}">
      <dgm:prSet phldrT="[Text]" custT="1"/>
      <dgm:spPr/>
      <dgm:t>
        <a:bodyPr/>
        <a:lstStyle/>
        <a:p>
          <a:r>
            <a:rPr lang="en-US" sz="1600"/>
            <a:t>Transitioned mid-activity to COVID-preparedness</a:t>
          </a:r>
        </a:p>
      </dgm:t>
    </dgm:pt>
    <dgm:pt modelId="{929853B4-CE0A-4F22-A5C1-72CFB851938F}" type="parTrans" cxnId="{53066FEA-162B-4406-8091-23214814CB60}">
      <dgm:prSet/>
      <dgm:spPr/>
      <dgm:t>
        <a:bodyPr/>
        <a:lstStyle/>
        <a:p>
          <a:pPr algn="l"/>
          <a:endParaRPr lang="en-US"/>
        </a:p>
      </dgm:t>
    </dgm:pt>
    <dgm:pt modelId="{31E553E3-589A-4D64-8738-80391B19850F}" type="sibTrans" cxnId="{53066FEA-162B-4406-8091-23214814CB60}">
      <dgm:prSet/>
      <dgm:spPr/>
      <dgm:t>
        <a:bodyPr/>
        <a:lstStyle/>
        <a:p>
          <a:endParaRPr lang="en-US"/>
        </a:p>
      </dgm:t>
    </dgm:pt>
    <dgm:pt modelId="{2B9DEA1B-7F8C-44FD-92C7-88343106802E}">
      <dgm:prSet phldrT="[Text]" custT="1"/>
      <dgm:spPr/>
      <dgm:t>
        <a:bodyPr/>
        <a:lstStyle/>
        <a:p>
          <a:r>
            <a:rPr lang="en-US" sz="1800"/>
            <a:t>2023 IPC with Producers</a:t>
          </a:r>
        </a:p>
      </dgm:t>
    </dgm:pt>
    <dgm:pt modelId="{3DF72F59-E308-4025-999E-E08D7306FC66}" type="parTrans" cxnId="{33DEC191-640E-4192-BB29-0BFA2B5F978F}">
      <dgm:prSet/>
      <dgm:spPr/>
      <dgm:t>
        <a:bodyPr/>
        <a:lstStyle/>
        <a:p>
          <a:pPr algn="l"/>
          <a:endParaRPr lang="en-US"/>
        </a:p>
      </dgm:t>
    </dgm:pt>
    <dgm:pt modelId="{149422FD-FAF3-4748-A1E5-B3B52B1E98A6}" type="sibTrans" cxnId="{33DEC191-640E-4192-BB29-0BFA2B5F978F}">
      <dgm:prSet/>
      <dgm:spPr/>
      <dgm:t>
        <a:bodyPr/>
        <a:lstStyle/>
        <a:p>
          <a:endParaRPr lang="en-US"/>
        </a:p>
      </dgm:t>
    </dgm:pt>
    <dgm:pt modelId="{96A09903-130A-4F22-832D-D91C4DCB486E}">
      <dgm:prSet phldrT="[Text]" custT="1"/>
      <dgm:spPr/>
      <dgm:t>
        <a:bodyPr/>
        <a:lstStyle/>
        <a:p>
          <a:r>
            <a:rPr lang="en-US" sz="1600"/>
            <a:t>Surveys at DOSH Ag Safety Day</a:t>
          </a:r>
        </a:p>
      </dgm:t>
    </dgm:pt>
    <dgm:pt modelId="{31F1351F-E676-4401-83B6-6B3D55BF85BA}" type="parTrans" cxnId="{C8AA0163-84D1-4F97-AF45-0BB0015F9F64}">
      <dgm:prSet/>
      <dgm:spPr/>
      <dgm:t>
        <a:bodyPr/>
        <a:lstStyle/>
        <a:p>
          <a:pPr algn="l"/>
          <a:endParaRPr lang="en-US"/>
        </a:p>
      </dgm:t>
    </dgm:pt>
    <dgm:pt modelId="{AB9C3C7A-13B8-43BC-99A9-A21789C96D49}" type="sibTrans" cxnId="{C8AA0163-84D1-4F97-AF45-0BB0015F9F64}">
      <dgm:prSet/>
      <dgm:spPr/>
      <dgm:t>
        <a:bodyPr/>
        <a:lstStyle/>
        <a:p>
          <a:endParaRPr lang="en-US"/>
        </a:p>
      </dgm:t>
    </dgm:pt>
    <dgm:pt modelId="{C05D048D-5C3C-40DF-A006-C1AA6188B192}">
      <dgm:prSet phldrT="[Text]" custT="1"/>
      <dgm:spPr/>
      <dgm:t>
        <a:bodyPr/>
        <a:lstStyle/>
        <a:p>
          <a:r>
            <a:rPr lang="en-US" sz="1800"/>
            <a:t>2013-2015 One Health Dairy Conversations</a:t>
          </a:r>
        </a:p>
      </dgm:t>
    </dgm:pt>
    <dgm:pt modelId="{9D97077B-74CC-4298-81E3-0F4E69E3CFBF}" type="parTrans" cxnId="{F8758971-2D3B-4F6E-BC0F-EBD198C9F093}">
      <dgm:prSet/>
      <dgm:spPr/>
      <dgm:t>
        <a:bodyPr/>
        <a:lstStyle/>
        <a:p>
          <a:pPr algn="l"/>
          <a:endParaRPr lang="en-US"/>
        </a:p>
      </dgm:t>
    </dgm:pt>
    <dgm:pt modelId="{6D5155DF-F971-4A6F-8CA1-D96F27E59A0E}" type="sibTrans" cxnId="{F8758971-2D3B-4F6E-BC0F-EBD198C9F093}">
      <dgm:prSet/>
      <dgm:spPr/>
      <dgm:t>
        <a:bodyPr/>
        <a:lstStyle/>
        <a:p>
          <a:endParaRPr lang="en-US"/>
        </a:p>
      </dgm:t>
    </dgm:pt>
    <dgm:pt modelId="{50294324-544F-4FC4-BD09-F1EBBD7AA79A}">
      <dgm:prSet phldrT="[Text]" custT="1"/>
      <dgm:spPr/>
      <dgm:t>
        <a:bodyPr/>
        <a:lstStyle/>
        <a:p>
          <a:r>
            <a:rPr lang="en-US" sz="1600"/>
            <a:t>Discussions with producers about One Health approaches to Dairy</a:t>
          </a:r>
        </a:p>
      </dgm:t>
    </dgm:pt>
    <dgm:pt modelId="{74BF77AB-A51A-4EA5-936E-43486540BC1B}" type="parTrans" cxnId="{67B11160-3FA8-4983-8151-17A70039C98C}">
      <dgm:prSet/>
      <dgm:spPr/>
      <dgm:t>
        <a:bodyPr/>
        <a:lstStyle/>
        <a:p>
          <a:pPr algn="l"/>
          <a:endParaRPr lang="en-US"/>
        </a:p>
      </dgm:t>
    </dgm:pt>
    <dgm:pt modelId="{5C58BA87-2D95-4666-882C-AD352E07A29C}" type="sibTrans" cxnId="{67B11160-3FA8-4983-8151-17A70039C98C}">
      <dgm:prSet/>
      <dgm:spPr/>
      <dgm:t>
        <a:bodyPr/>
        <a:lstStyle/>
        <a:p>
          <a:endParaRPr lang="en-US"/>
        </a:p>
      </dgm:t>
    </dgm:pt>
    <dgm:pt modelId="{F344F165-A052-4D29-93D1-59EDC1A45F40}">
      <dgm:prSet phldrT="[Text]" custT="1"/>
      <dgm:spPr/>
      <dgm:t>
        <a:bodyPr/>
        <a:lstStyle/>
        <a:p>
          <a:r>
            <a:rPr lang="en-US" sz="1600"/>
            <a:t>IPC Best Practices</a:t>
          </a:r>
        </a:p>
      </dgm:t>
    </dgm:pt>
    <dgm:pt modelId="{D0E47447-E6D0-4513-A3F4-C4B60115A109}" type="parTrans" cxnId="{B8826CE2-AB29-467C-8A1A-401E99462487}">
      <dgm:prSet/>
      <dgm:spPr/>
      <dgm:t>
        <a:bodyPr/>
        <a:lstStyle/>
        <a:p>
          <a:pPr algn="l"/>
          <a:endParaRPr lang="en-US"/>
        </a:p>
      </dgm:t>
    </dgm:pt>
    <dgm:pt modelId="{CDC27D75-D46B-4097-8A54-C847F584ABA3}" type="sibTrans" cxnId="{B8826CE2-AB29-467C-8A1A-401E99462487}">
      <dgm:prSet/>
      <dgm:spPr/>
      <dgm:t>
        <a:bodyPr/>
        <a:lstStyle/>
        <a:p>
          <a:endParaRPr lang="en-US"/>
        </a:p>
      </dgm:t>
    </dgm:pt>
    <dgm:pt modelId="{ED6C78DA-ABFE-4008-94CC-5BF0B7BFEC2B}" type="pres">
      <dgm:prSet presAssocID="{FBCA0C9D-E1F8-4582-8BDD-BC8FB4AC581D}" presName="Name0" presStyleCnt="0">
        <dgm:presLayoutVars>
          <dgm:chMax val="5"/>
          <dgm:chPref val="5"/>
          <dgm:dir/>
          <dgm:animLvl val="lvl"/>
        </dgm:presLayoutVars>
      </dgm:prSet>
      <dgm:spPr/>
    </dgm:pt>
    <dgm:pt modelId="{B6B833E6-36CF-422E-8C74-7DD0F50AE30A}" type="pres">
      <dgm:prSet presAssocID="{C05D048D-5C3C-40DF-A006-C1AA6188B192}" presName="parentText1" presStyleLbl="node1" presStyleIdx="0" presStyleCnt="5">
        <dgm:presLayoutVars>
          <dgm:chMax/>
          <dgm:chPref val="3"/>
          <dgm:bulletEnabled val="1"/>
        </dgm:presLayoutVars>
      </dgm:prSet>
      <dgm:spPr/>
    </dgm:pt>
    <dgm:pt modelId="{409901A0-10F1-4513-A66A-0C28533BF5E5}" type="pres">
      <dgm:prSet presAssocID="{C05D048D-5C3C-40DF-A006-C1AA6188B192}" presName="childText1" presStyleLbl="solidAlignAcc1" presStyleIdx="0" presStyleCnt="5">
        <dgm:presLayoutVars>
          <dgm:chMax val="0"/>
          <dgm:chPref val="0"/>
          <dgm:bulletEnabled val="1"/>
        </dgm:presLayoutVars>
      </dgm:prSet>
      <dgm:spPr/>
    </dgm:pt>
    <dgm:pt modelId="{FB2D4241-E9DB-4D1F-90D0-71DD8766DA92}" type="pres">
      <dgm:prSet presAssocID="{CC6B59D3-28EA-44E9-B209-D2AB8254A270}" presName="parentText2" presStyleLbl="node1" presStyleIdx="1" presStyleCnt="5">
        <dgm:presLayoutVars>
          <dgm:chMax/>
          <dgm:chPref val="3"/>
          <dgm:bulletEnabled val="1"/>
        </dgm:presLayoutVars>
      </dgm:prSet>
      <dgm:spPr/>
    </dgm:pt>
    <dgm:pt modelId="{127CE45C-682E-47ED-9A3D-EBD15CAB6D5F}" type="pres">
      <dgm:prSet presAssocID="{CC6B59D3-28EA-44E9-B209-D2AB8254A270}" presName="childText2" presStyleLbl="solidAlignAcc1" presStyleIdx="1" presStyleCnt="5">
        <dgm:presLayoutVars>
          <dgm:chMax val="0"/>
          <dgm:chPref val="0"/>
          <dgm:bulletEnabled val="1"/>
        </dgm:presLayoutVars>
      </dgm:prSet>
      <dgm:spPr/>
    </dgm:pt>
    <dgm:pt modelId="{FCBAD256-703E-46B1-B7F0-D0F6DD27F2BC}" type="pres">
      <dgm:prSet presAssocID="{0D6D75DC-1524-4189-B177-9A33D3C43198}" presName="parentText3" presStyleLbl="node1" presStyleIdx="2" presStyleCnt="5" custLinFactNeighborY="-1996">
        <dgm:presLayoutVars>
          <dgm:chMax/>
          <dgm:chPref val="3"/>
          <dgm:bulletEnabled val="1"/>
        </dgm:presLayoutVars>
      </dgm:prSet>
      <dgm:spPr/>
    </dgm:pt>
    <dgm:pt modelId="{D14F266C-5B05-4D80-B733-FCE4FC526D33}" type="pres">
      <dgm:prSet presAssocID="{0D6D75DC-1524-4189-B177-9A33D3C43198}" presName="childText3" presStyleLbl="solidAlignAcc1" presStyleIdx="2" presStyleCnt="5">
        <dgm:presLayoutVars>
          <dgm:chMax val="0"/>
          <dgm:chPref val="0"/>
          <dgm:bulletEnabled val="1"/>
        </dgm:presLayoutVars>
      </dgm:prSet>
      <dgm:spPr/>
    </dgm:pt>
    <dgm:pt modelId="{FDA43211-1368-452B-AC5D-6B52E72F3D1D}" type="pres">
      <dgm:prSet presAssocID="{2B9DEA1B-7F8C-44FD-92C7-88343106802E}" presName="parentText4" presStyleLbl="node1" presStyleIdx="3" presStyleCnt="5">
        <dgm:presLayoutVars>
          <dgm:chMax/>
          <dgm:chPref val="3"/>
          <dgm:bulletEnabled val="1"/>
        </dgm:presLayoutVars>
      </dgm:prSet>
      <dgm:spPr/>
    </dgm:pt>
    <dgm:pt modelId="{32416FD2-1EDD-4A80-9FAF-06E3B1E43459}" type="pres">
      <dgm:prSet presAssocID="{2B9DEA1B-7F8C-44FD-92C7-88343106802E}" presName="childText4" presStyleLbl="solidAlignAcc1" presStyleIdx="3" presStyleCnt="5">
        <dgm:presLayoutVars>
          <dgm:chMax val="0"/>
          <dgm:chPref val="0"/>
          <dgm:bulletEnabled val="1"/>
        </dgm:presLayoutVars>
      </dgm:prSet>
      <dgm:spPr/>
    </dgm:pt>
    <dgm:pt modelId="{D2A4210A-4E6D-4566-8626-765EA20B704A}" type="pres">
      <dgm:prSet presAssocID="{A4E0113D-CDC2-4AD6-AC5A-4CF655EAC1C1}" presName="parentText5" presStyleLbl="node1" presStyleIdx="4" presStyleCnt="5">
        <dgm:presLayoutVars>
          <dgm:chMax/>
          <dgm:chPref val="3"/>
          <dgm:bulletEnabled val="1"/>
        </dgm:presLayoutVars>
      </dgm:prSet>
      <dgm:spPr/>
    </dgm:pt>
    <dgm:pt modelId="{68BC9E8F-E378-4537-A8D4-502133844D0C}" type="pres">
      <dgm:prSet presAssocID="{A4E0113D-CDC2-4AD6-AC5A-4CF655EAC1C1}" presName="childText5" presStyleLbl="solidAlignAcc1" presStyleIdx="4" presStyleCnt="5">
        <dgm:presLayoutVars>
          <dgm:chMax val="0"/>
          <dgm:chPref val="0"/>
          <dgm:bulletEnabled val="1"/>
        </dgm:presLayoutVars>
      </dgm:prSet>
      <dgm:spPr/>
    </dgm:pt>
  </dgm:ptLst>
  <dgm:cxnLst>
    <dgm:cxn modelId="{6EF91B12-B2FA-4A21-BFBA-CED3150E40E2}" srcId="{CC6B59D3-28EA-44E9-B209-D2AB8254A270}" destId="{E05F9E27-6830-4F24-839C-A97A0D496C36}" srcOrd="1" destOrd="0" parTransId="{56E82177-70DE-484B-B1C0-F2CA2DAD2AB8}" sibTransId="{D64C987A-1295-476A-B64F-FB7324A3DED6}"/>
    <dgm:cxn modelId="{C99D1029-3FAD-4997-B1B1-B1CE8CFD022D}" type="presOf" srcId="{E05F9E27-6830-4F24-839C-A97A0D496C36}" destId="{127CE45C-682E-47ED-9A3D-EBD15CAB6D5F}" srcOrd="0" destOrd="1" presId="urn:microsoft.com/office/officeart/2009/3/layout/IncreasingArrowsProcess"/>
    <dgm:cxn modelId="{E05C902F-55AF-4B9B-B3C9-2A4CBE21AB9A}" type="presOf" srcId="{A4E0113D-CDC2-4AD6-AC5A-4CF655EAC1C1}" destId="{D2A4210A-4E6D-4566-8626-765EA20B704A}" srcOrd="0" destOrd="0" presId="urn:microsoft.com/office/officeart/2009/3/layout/IncreasingArrowsProcess"/>
    <dgm:cxn modelId="{70581F32-F33F-46C2-BBE3-5575C672B4AF}" type="presOf" srcId="{3702198A-0DFA-4A4B-BF67-A3D9375C84F5}" destId="{68BC9E8F-E378-4537-A8D4-502133844D0C}" srcOrd="0" destOrd="1" presId="urn:microsoft.com/office/officeart/2009/3/layout/IncreasingArrowsProcess"/>
    <dgm:cxn modelId="{0DF24032-00E0-4DC3-B78F-368D0405E645}" type="presOf" srcId="{8F8F4C7F-DA7B-4596-AD6D-0DAB709E6293}" destId="{D14F266C-5B05-4D80-B733-FCE4FC526D33}" srcOrd="0" destOrd="1" presId="urn:microsoft.com/office/officeart/2009/3/layout/IncreasingArrowsProcess"/>
    <dgm:cxn modelId="{F485E734-E880-4716-A962-4DFB70C26F2D}" type="presOf" srcId="{3B11E2EF-E2C9-44C6-AAB0-C6D6BC0E3290}" destId="{68BC9E8F-E378-4537-A8D4-502133844D0C}" srcOrd="0" destOrd="0" presId="urn:microsoft.com/office/officeart/2009/3/layout/IncreasingArrowsProcess"/>
    <dgm:cxn modelId="{365AF85B-832E-4451-A1D2-18CCE10B60C3}" type="presOf" srcId="{CC6B59D3-28EA-44E9-B209-D2AB8254A270}" destId="{FB2D4241-E9DB-4D1F-90D0-71DD8766DA92}" srcOrd="0" destOrd="0" presId="urn:microsoft.com/office/officeart/2009/3/layout/IncreasingArrowsProcess"/>
    <dgm:cxn modelId="{67B11160-3FA8-4983-8151-17A70039C98C}" srcId="{C05D048D-5C3C-40DF-A006-C1AA6188B192}" destId="{50294324-544F-4FC4-BD09-F1EBBD7AA79A}" srcOrd="0" destOrd="0" parTransId="{74BF77AB-A51A-4EA5-936E-43486540BC1B}" sibTransId="{5C58BA87-2D95-4666-882C-AD352E07A29C}"/>
    <dgm:cxn modelId="{C8AA0163-84D1-4F97-AF45-0BB0015F9F64}" srcId="{2B9DEA1B-7F8C-44FD-92C7-88343106802E}" destId="{96A09903-130A-4F22-832D-D91C4DCB486E}" srcOrd="0" destOrd="0" parTransId="{31F1351F-E676-4401-83B6-6B3D55BF85BA}" sibTransId="{AB9C3C7A-13B8-43BC-99A9-A21789C96D49}"/>
    <dgm:cxn modelId="{F16D8B44-62CF-495E-894A-C6DEAC6C5098}" type="presOf" srcId="{50294324-544F-4FC4-BD09-F1EBBD7AA79A}" destId="{409901A0-10F1-4513-A66A-0C28533BF5E5}" srcOrd="0" destOrd="0" presId="urn:microsoft.com/office/officeart/2009/3/layout/IncreasingArrowsProcess"/>
    <dgm:cxn modelId="{32E1CA69-DB03-4F08-B4FF-5587633CBBD2}" srcId="{A4E0113D-CDC2-4AD6-AC5A-4CF655EAC1C1}" destId="{3B11E2EF-E2C9-44C6-AAB0-C6D6BC0E3290}" srcOrd="0" destOrd="0" parTransId="{271429D0-21EC-4B28-91BA-0F380A022E6D}" sibTransId="{02CDEECA-584D-44DA-8226-C7EAD1ECECD3}"/>
    <dgm:cxn modelId="{A7CBA270-FAA1-405E-A2BD-2D110E6D2DF4}" type="presOf" srcId="{FBCA0C9D-E1F8-4582-8BDD-BC8FB4AC581D}" destId="{ED6C78DA-ABFE-4008-94CC-5BF0B7BFEC2B}" srcOrd="0" destOrd="0" presId="urn:microsoft.com/office/officeart/2009/3/layout/IncreasingArrowsProcess"/>
    <dgm:cxn modelId="{F8758971-2D3B-4F6E-BC0F-EBD198C9F093}" srcId="{FBCA0C9D-E1F8-4582-8BDD-BC8FB4AC581D}" destId="{C05D048D-5C3C-40DF-A006-C1AA6188B192}" srcOrd="0" destOrd="0" parTransId="{9D97077B-74CC-4298-81E3-0F4E69E3CFBF}" sibTransId="{6D5155DF-F971-4A6F-8CA1-D96F27E59A0E}"/>
    <dgm:cxn modelId="{745AF77A-F601-4D43-B726-C73760FD8C3B}" type="presOf" srcId="{C05D048D-5C3C-40DF-A006-C1AA6188B192}" destId="{B6B833E6-36CF-422E-8C74-7DD0F50AE30A}" srcOrd="0" destOrd="0" presId="urn:microsoft.com/office/officeart/2009/3/layout/IncreasingArrowsProcess"/>
    <dgm:cxn modelId="{B54AFC7E-01DE-4BBE-81A2-F3E01611C84B}" srcId="{FBCA0C9D-E1F8-4582-8BDD-BC8FB4AC581D}" destId="{0D6D75DC-1524-4189-B177-9A33D3C43198}" srcOrd="2" destOrd="0" parTransId="{425D7247-FC67-49F8-A1B9-54780A359FF0}" sibTransId="{F6AECAD8-6A8B-4C47-96E8-BB45A2E2DA08}"/>
    <dgm:cxn modelId="{17CBBC8F-63A9-4281-A2F9-0538BC94988F}" type="presOf" srcId="{96A09903-130A-4F22-832D-D91C4DCB486E}" destId="{32416FD2-1EDD-4A80-9FAF-06E3B1E43459}" srcOrd="0" destOrd="0" presId="urn:microsoft.com/office/officeart/2009/3/layout/IncreasingArrowsProcess"/>
    <dgm:cxn modelId="{33DEC191-640E-4192-BB29-0BFA2B5F978F}" srcId="{FBCA0C9D-E1F8-4582-8BDD-BC8FB4AC581D}" destId="{2B9DEA1B-7F8C-44FD-92C7-88343106802E}" srcOrd="3" destOrd="0" parTransId="{3DF72F59-E308-4025-999E-E08D7306FC66}" sibTransId="{149422FD-FAF3-4748-A1E5-B3B52B1E98A6}"/>
    <dgm:cxn modelId="{3C17F094-2622-4B8A-BD56-75A56DCA3FFF}" srcId="{CC6B59D3-28EA-44E9-B209-D2AB8254A270}" destId="{E46F74F3-15FC-4C19-B44F-52A7030878FF}" srcOrd="0" destOrd="0" parTransId="{043349ED-E811-4FA9-B6C4-661726F42FED}" sibTransId="{DA8C3145-600B-4E98-82C3-7E5A4FCD160F}"/>
    <dgm:cxn modelId="{588668A0-1307-489F-AEF9-98C2E3A4EE2C}" srcId="{A4E0113D-CDC2-4AD6-AC5A-4CF655EAC1C1}" destId="{3702198A-0DFA-4A4B-BF67-A3D9375C84F5}" srcOrd="1" destOrd="0" parTransId="{1A5A789F-C678-4A6C-AFA1-A3CAE824F175}" sibTransId="{066DE994-C21C-4254-898A-57DCCFBDD6C2}"/>
    <dgm:cxn modelId="{698F35AC-37E4-4A85-8EDC-6010FD0AE921}" type="presOf" srcId="{0D6D75DC-1524-4189-B177-9A33D3C43198}" destId="{FCBAD256-703E-46B1-B7F0-D0F6DD27F2BC}" srcOrd="0" destOrd="0" presId="urn:microsoft.com/office/officeart/2009/3/layout/IncreasingArrowsProcess"/>
    <dgm:cxn modelId="{4B39ECD4-4DF6-417D-B80A-CA10E5AB72CE}" type="presOf" srcId="{E46F74F3-15FC-4C19-B44F-52A7030878FF}" destId="{127CE45C-682E-47ED-9A3D-EBD15CAB6D5F}" srcOrd="0" destOrd="0" presId="urn:microsoft.com/office/officeart/2009/3/layout/IncreasingArrowsProcess"/>
    <dgm:cxn modelId="{B8826CE2-AB29-467C-8A1A-401E99462487}" srcId="{0D6D75DC-1524-4189-B177-9A33D3C43198}" destId="{F344F165-A052-4D29-93D1-59EDC1A45F40}" srcOrd="0" destOrd="0" parTransId="{D0E47447-E6D0-4513-A3F4-C4B60115A109}" sibTransId="{CDC27D75-D46B-4097-8A54-C847F584ABA3}"/>
    <dgm:cxn modelId="{53066FEA-162B-4406-8091-23214814CB60}" srcId="{0D6D75DC-1524-4189-B177-9A33D3C43198}" destId="{8F8F4C7F-DA7B-4596-AD6D-0DAB709E6293}" srcOrd="1" destOrd="0" parTransId="{929853B4-CE0A-4F22-A5C1-72CFB851938F}" sibTransId="{31E553E3-589A-4D64-8738-80391B19850F}"/>
    <dgm:cxn modelId="{64C94BF0-10E5-44B1-AF23-43EDE228CE47}" srcId="{FBCA0C9D-E1F8-4582-8BDD-BC8FB4AC581D}" destId="{CC6B59D3-28EA-44E9-B209-D2AB8254A270}" srcOrd="1" destOrd="0" parTransId="{0D5C5732-B196-4B13-ACE5-742B289B5EB7}" sibTransId="{A6D3FA2A-8899-4300-80D5-E554E8181803}"/>
    <dgm:cxn modelId="{4423F8F4-E32E-4A1B-B424-9C790ED88822}" type="presOf" srcId="{F344F165-A052-4D29-93D1-59EDC1A45F40}" destId="{D14F266C-5B05-4D80-B733-FCE4FC526D33}" srcOrd="0" destOrd="0" presId="urn:microsoft.com/office/officeart/2009/3/layout/IncreasingArrowsProcess"/>
    <dgm:cxn modelId="{6242E2FC-6D53-4DF2-9491-0FB7155A43C1}" type="presOf" srcId="{2B9DEA1B-7F8C-44FD-92C7-88343106802E}" destId="{FDA43211-1368-452B-AC5D-6B52E72F3D1D}" srcOrd="0" destOrd="0" presId="urn:microsoft.com/office/officeart/2009/3/layout/IncreasingArrowsProcess"/>
    <dgm:cxn modelId="{E6F0EAFF-D90B-4705-A9F7-8218DA0B2AEB}" srcId="{FBCA0C9D-E1F8-4582-8BDD-BC8FB4AC581D}" destId="{A4E0113D-CDC2-4AD6-AC5A-4CF655EAC1C1}" srcOrd="4" destOrd="0" parTransId="{7CAB9092-6409-4857-8F8C-AA9FD0BC7A70}" sibTransId="{997A539C-3976-4835-8806-1DB288953769}"/>
    <dgm:cxn modelId="{D21103B6-F98C-44EF-AFAA-55BF366CB00B}" type="presParOf" srcId="{ED6C78DA-ABFE-4008-94CC-5BF0B7BFEC2B}" destId="{B6B833E6-36CF-422E-8C74-7DD0F50AE30A}" srcOrd="0" destOrd="0" presId="urn:microsoft.com/office/officeart/2009/3/layout/IncreasingArrowsProcess"/>
    <dgm:cxn modelId="{459BA2EB-57ED-4E9F-AB65-82CDE11715DC}" type="presParOf" srcId="{ED6C78DA-ABFE-4008-94CC-5BF0B7BFEC2B}" destId="{409901A0-10F1-4513-A66A-0C28533BF5E5}" srcOrd="1" destOrd="0" presId="urn:microsoft.com/office/officeart/2009/3/layout/IncreasingArrowsProcess"/>
    <dgm:cxn modelId="{13EB7C4A-5012-4ED2-935A-3EDFFBE51BB4}" type="presParOf" srcId="{ED6C78DA-ABFE-4008-94CC-5BF0B7BFEC2B}" destId="{FB2D4241-E9DB-4D1F-90D0-71DD8766DA92}" srcOrd="2" destOrd="0" presId="urn:microsoft.com/office/officeart/2009/3/layout/IncreasingArrowsProcess"/>
    <dgm:cxn modelId="{751338A3-E565-4933-A13F-8B58BBE6046E}" type="presParOf" srcId="{ED6C78DA-ABFE-4008-94CC-5BF0B7BFEC2B}" destId="{127CE45C-682E-47ED-9A3D-EBD15CAB6D5F}" srcOrd="3" destOrd="0" presId="urn:microsoft.com/office/officeart/2009/3/layout/IncreasingArrowsProcess"/>
    <dgm:cxn modelId="{6C9B486B-8814-4F7B-B481-83D28AE95272}" type="presParOf" srcId="{ED6C78DA-ABFE-4008-94CC-5BF0B7BFEC2B}" destId="{FCBAD256-703E-46B1-B7F0-D0F6DD27F2BC}" srcOrd="4" destOrd="0" presId="urn:microsoft.com/office/officeart/2009/3/layout/IncreasingArrowsProcess"/>
    <dgm:cxn modelId="{32511852-9B2E-4684-A523-2C9174A490BA}" type="presParOf" srcId="{ED6C78DA-ABFE-4008-94CC-5BF0B7BFEC2B}" destId="{D14F266C-5B05-4D80-B733-FCE4FC526D33}" srcOrd="5" destOrd="0" presId="urn:microsoft.com/office/officeart/2009/3/layout/IncreasingArrowsProcess"/>
    <dgm:cxn modelId="{4CAF09ED-FA09-4D49-AEAB-58C56F095C1E}" type="presParOf" srcId="{ED6C78DA-ABFE-4008-94CC-5BF0B7BFEC2B}" destId="{FDA43211-1368-452B-AC5D-6B52E72F3D1D}" srcOrd="6" destOrd="0" presId="urn:microsoft.com/office/officeart/2009/3/layout/IncreasingArrowsProcess"/>
    <dgm:cxn modelId="{CF46CDC2-7291-4C00-9E00-72A8965F5E93}" type="presParOf" srcId="{ED6C78DA-ABFE-4008-94CC-5BF0B7BFEC2B}" destId="{32416FD2-1EDD-4A80-9FAF-06E3B1E43459}" srcOrd="7" destOrd="0" presId="urn:microsoft.com/office/officeart/2009/3/layout/IncreasingArrowsProcess"/>
    <dgm:cxn modelId="{ED62E2CF-148E-4C15-9D73-4ED1261C19E9}" type="presParOf" srcId="{ED6C78DA-ABFE-4008-94CC-5BF0B7BFEC2B}" destId="{D2A4210A-4E6D-4566-8626-765EA20B704A}" srcOrd="8" destOrd="0" presId="urn:microsoft.com/office/officeart/2009/3/layout/IncreasingArrowsProcess"/>
    <dgm:cxn modelId="{DC4A70B5-07C5-4ABB-B179-24B7E975945E}" type="presParOf" srcId="{ED6C78DA-ABFE-4008-94CC-5BF0B7BFEC2B}" destId="{68BC9E8F-E378-4537-A8D4-502133844D0C}" srcOrd="9" destOrd="0" presId="urn:microsoft.com/office/officeart/2009/3/layout/IncreasingArrows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2730A6A-2F25-4334-8966-2BFFF072830A}" type="doc">
      <dgm:prSet loTypeId="urn:microsoft.com/office/officeart/2018/2/layout/IconVerticalSolidList" loCatId="icon" qsTypeId="urn:microsoft.com/office/officeart/2005/8/quickstyle/simple1#2" qsCatId="simple" csTypeId="urn:microsoft.com/office/officeart/2005/8/colors/accent2_2#1" csCatId="accent2" phldr="1"/>
      <dgm:spPr/>
      <dgm:t>
        <a:bodyPr/>
        <a:lstStyle/>
        <a:p>
          <a:endParaRPr lang="en-US"/>
        </a:p>
      </dgm:t>
    </dgm:pt>
    <dgm:pt modelId="{0B3A8DE3-CA59-4961-BA06-612039E97CF0}">
      <dgm:prSet/>
      <dgm:spPr/>
      <dgm:t>
        <a:bodyPr/>
        <a:lstStyle/>
        <a:p>
          <a:pPr>
            <a:lnSpc>
              <a:spcPct val="100000"/>
            </a:lnSpc>
          </a:pPr>
          <a:endParaRPr lang="en-US"/>
        </a:p>
      </dgm:t>
    </dgm:pt>
    <dgm:pt modelId="{70688F95-EE40-41FA-99AA-F0980735C283}" type="parTrans" cxnId="{35F6999A-8C10-495A-A65B-63AFFA2B62A2}">
      <dgm:prSet/>
      <dgm:spPr/>
      <dgm:t>
        <a:bodyPr/>
        <a:lstStyle/>
        <a:p>
          <a:endParaRPr lang="en-US"/>
        </a:p>
      </dgm:t>
    </dgm:pt>
    <dgm:pt modelId="{4F506948-881A-4A3A-A2B5-CC18C977D364}" type="sibTrans" cxnId="{35F6999A-8C10-495A-A65B-63AFFA2B62A2}">
      <dgm:prSet/>
      <dgm:spPr/>
      <dgm:t>
        <a:bodyPr/>
        <a:lstStyle/>
        <a:p>
          <a:endParaRPr lang="en-US"/>
        </a:p>
      </dgm:t>
    </dgm:pt>
    <dgm:pt modelId="{8D28BDA5-50B3-4B8E-86BC-EF7C0887F187}">
      <dgm:prSet/>
      <dgm:spPr/>
      <dgm:t>
        <a:bodyPr/>
        <a:lstStyle/>
        <a:p>
          <a:pPr>
            <a:lnSpc>
              <a:spcPct val="100000"/>
            </a:lnSpc>
          </a:pPr>
          <a:endParaRPr lang="en-US"/>
        </a:p>
      </dgm:t>
    </dgm:pt>
    <dgm:pt modelId="{A0C27875-7E3E-42E4-9E9B-769C6910C2CB}" type="parTrans" cxnId="{E7795462-ACD4-4931-9C54-2A2F41BD30EA}">
      <dgm:prSet/>
      <dgm:spPr/>
      <dgm:t>
        <a:bodyPr/>
        <a:lstStyle/>
        <a:p>
          <a:endParaRPr lang="en-US"/>
        </a:p>
      </dgm:t>
    </dgm:pt>
    <dgm:pt modelId="{A545FF0B-AD3B-45F9-A265-27DEE8C014B1}" type="sibTrans" cxnId="{E7795462-ACD4-4931-9C54-2A2F41BD30EA}">
      <dgm:prSet/>
      <dgm:spPr/>
      <dgm:t>
        <a:bodyPr/>
        <a:lstStyle/>
        <a:p>
          <a:endParaRPr lang="en-US"/>
        </a:p>
      </dgm:t>
    </dgm:pt>
    <dgm:pt modelId="{4B3F0DF5-ECB0-41F4-886A-8A8E7829EBE3}">
      <dgm:prSet/>
      <dgm:spPr/>
      <dgm:t>
        <a:bodyPr/>
        <a:lstStyle/>
        <a:p>
          <a:pPr>
            <a:lnSpc>
              <a:spcPct val="100000"/>
            </a:lnSpc>
          </a:pPr>
          <a:endParaRPr lang="en-US"/>
        </a:p>
      </dgm:t>
    </dgm:pt>
    <dgm:pt modelId="{1658A29A-91BA-45D6-B237-6F07B504935A}" type="parTrans" cxnId="{AB814D82-762E-4632-8ACB-1190F9B73950}">
      <dgm:prSet/>
      <dgm:spPr/>
      <dgm:t>
        <a:bodyPr/>
        <a:lstStyle/>
        <a:p>
          <a:endParaRPr lang="en-US"/>
        </a:p>
      </dgm:t>
    </dgm:pt>
    <dgm:pt modelId="{560449FF-0591-47BA-B10B-AEEAA3D5E021}" type="sibTrans" cxnId="{AB814D82-762E-4632-8ACB-1190F9B73950}">
      <dgm:prSet/>
      <dgm:spPr/>
      <dgm:t>
        <a:bodyPr/>
        <a:lstStyle/>
        <a:p>
          <a:endParaRPr lang="en-US"/>
        </a:p>
      </dgm:t>
    </dgm:pt>
    <dgm:pt modelId="{403E2BEE-A159-4489-9F20-8E5FFC521496}" type="pres">
      <dgm:prSet presAssocID="{22730A6A-2F25-4334-8966-2BFFF072830A}" presName="root" presStyleCnt="0">
        <dgm:presLayoutVars>
          <dgm:dir/>
          <dgm:resizeHandles val="exact"/>
        </dgm:presLayoutVars>
      </dgm:prSet>
      <dgm:spPr/>
    </dgm:pt>
    <dgm:pt modelId="{5C278F8A-C76C-4397-81BB-7DD59BDEF231}" type="pres">
      <dgm:prSet presAssocID="{0B3A8DE3-CA59-4961-BA06-612039E97CF0}" presName="compNode" presStyleCnt="0"/>
      <dgm:spPr/>
    </dgm:pt>
    <dgm:pt modelId="{C8D7B2FA-EC2B-4D4D-A998-7CE7E8DB0AFE}" type="pres">
      <dgm:prSet presAssocID="{0B3A8DE3-CA59-4961-BA06-612039E97CF0}" presName="bgRect" presStyleLbl="bgShp" presStyleIdx="0" presStyleCnt="3"/>
      <dgm:spPr/>
    </dgm:pt>
    <dgm:pt modelId="{A1E0FFFA-7F7A-410F-A479-650AFCB8A104}" type="pres">
      <dgm:prSet presAssocID="{0B3A8DE3-CA59-4961-BA06-612039E97CF0}"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Head with gears with solid fill"/>
        </a:ext>
      </dgm:extLst>
    </dgm:pt>
    <dgm:pt modelId="{07307790-5F6A-4885-B6FE-D4092D671E86}" type="pres">
      <dgm:prSet presAssocID="{0B3A8DE3-CA59-4961-BA06-612039E97CF0}" presName="spaceRect" presStyleCnt="0"/>
      <dgm:spPr/>
    </dgm:pt>
    <dgm:pt modelId="{A5034511-D54B-4991-AFCC-A2927859321C}" type="pres">
      <dgm:prSet presAssocID="{0B3A8DE3-CA59-4961-BA06-612039E97CF0}" presName="parTx" presStyleLbl="revTx" presStyleIdx="0" presStyleCnt="3">
        <dgm:presLayoutVars>
          <dgm:chMax val="0"/>
          <dgm:chPref val="0"/>
        </dgm:presLayoutVars>
      </dgm:prSet>
      <dgm:spPr/>
    </dgm:pt>
    <dgm:pt modelId="{5F961B21-E245-43DA-AB68-E08825EAA63A}" type="pres">
      <dgm:prSet presAssocID="{4F506948-881A-4A3A-A2B5-CC18C977D364}" presName="sibTrans" presStyleCnt="0"/>
      <dgm:spPr/>
    </dgm:pt>
    <dgm:pt modelId="{F946F8A4-D80C-4D93-AE16-3DEDC34BDA0C}" type="pres">
      <dgm:prSet presAssocID="{8D28BDA5-50B3-4B8E-86BC-EF7C0887F187}" presName="compNode" presStyleCnt="0"/>
      <dgm:spPr/>
    </dgm:pt>
    <dgm:pt modelId="{0C279BC4-3A3A-418F-894E-45357CF5B491}" type="pres">
      <dgm:prSet presAssocID="{8D28BDA5-50B3-4B8E-86BC-EF7C0887F187}" presName="bgRect" presStyleLbl="bgShp" presStyleIdx="1" presStyleCnt="3"/>
      <dgm:spPr/>
    </dgm:pt>
    <dgm:pt modelId="{22463B3A-C921-4DC2-9E67-4051B04FF4BC}" type="pres">
      <dgm:prSet presAssocID="{8D28BDA5-50B3-4B8E-86BC-EF7C0887F187}"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Germ with solid fill"/>
        </a:ext>
      </dgm:extLst>
    </dgm:pt>
    <dgm:pt modelId="{484405E5-BF8D-4227-8582-D2CFE2DB8DDF}" type="pres">
      <dgm:prSet presAssocID="{8D28BDA5-50B3-4B8E-86BC-EF7C0887F187}" presName="spaceRect" presStyleCnt="0"/>
      <dgm:spPr/>
    </dgm:pt>
    <dgm:pt modelId="{262F4FF8-1C7F-4540-BEE1-105313DE092A}" type="pres">
      <dgm:prSet presAssocID="{8D28BDA5-50B3-4B8E-86BC-EF7C0887F187}" presName="parTx" presStyleLbl="revTx" presStyleIdx="1" presStyleCnt="3">
        <dgm:presLayoutVars>
          <dgm:chMax val="0"/>
          <dgm:chPref val="0"/>
        </dgm:presLayoutVars>
      </dgm:prSet>
      <dgm:spPr/>
    </dgm:pt>
    <dgm:pt modelId="{A5938F3C-4E1D-4DFA-A57A-5A8C017958FA}" type="pres">
      <dgm:prSet presAssocID="{A545FF0B-AD3B-45F9-A265-27DEE8C014B1}" presName="sibTrans" presStyleCnt="0"/>
      <dgm:spPr/>
    </dgm:pt>
    <dgm:pt modelId="{78BB9A38-1BFA-40A6-BDF7-251B7496BC81}" type="pres">
      <dgm:prSet presAssocID="{4B3F0DF5-ECB0-41F4-886A-8A8E7829EBE3}" presName="compNode" presStyleCnt="0"/>
      <dgm:spPr/>
    </dgm:pt>
    <dgm:pt modelId="{E8366D89-6B25-4EB8-90FF-86F3C2779E23}" type="pres">
      <dgm:prSet presAssocID="{4B3F0DF5-ECB0-41F4-886A-8A8E7829EBE3}" presName="bgRect" presStyleLbl="bgShp" presStyleIdx="2" presStyleCnt="3"/>
      <dgm:spPr/>
    </dgm:pt>
    <dgm:pt modelId="{0129BE26-DD8D-4564-9861-AD4499D6AC5A}" type="pres">
      <dgm:prSet presAssocID="{4B3F0DF5-ECB0-41F4-886A-8A8E7829EBE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Farm scene"/>
        </a:ext>
      </dgm:extLst>
    </dgm:pt>
    <dgm:pt modelId="{ABB15A53-C09F-44D9-BD5C-1DBF17E16E26}" type="pres">
      <dgm:prSet presAssocID="{4B3F0DF5-ECB0-41F4-886A-8A8E7829EBE3}" presName="spaceRect" presStyleCnt="0"/>
      <dgm:spPr/>
    </dgm:pt>
    <dgm:pt modelId="{9C3FD9DB-7AAB-422D-B2F4-1620E39D921D}" type="pres">
      <dgm:prSet presAssocID="{4B3F0DF5-ECB0-41F4-886A-8A8E7829EBE3}" presName="parTx" presStyleLbl="revTx" presStyleIdx="2" presStyleCnt="3">
        <dgm:presLayoutVars>
          <dgm:chMax val="0"/>
          <dgm:chPref val="0"/>
        </dgm:presLayoutVars>
      </dgm:prSet>
      <dgm:spPr/>
    </dgm:pt>
  </dgm:ptLst>
  <dgm:cxnLst>
    <dgm:cxn modelId="{13378C00-EF20-4EEA-9783-B1A417A0C91F}" type="presOf" srcId="{22730A6A-2F25-4334-8966-2BFFF072830A}" destId="{403E2BEE-A159-4489-9F20-8E5FFC521496}" srcOrd="0" destOrd="0" presId="urn:microsoft.com/office/officeart/2018/2/layout/IconVerticalSolidList"/>
    <dgm:cxn modelId="{46D25D32-5A59-4779-A684-4CB522EE7BFC}" type="presOf" srcId="{4B3F0DF5-ECB0-41F4-886A-8A8E7829EBE3}" destId="{9C3FD9DB-7AAB-422D-B2F4-1620E39D921D}" srcOrd="0" destOrd="0" presId="urn:microsoft.com/office/officeart/2018/2/layout/IconVerticalSolidList"/>
    <dgm:cxn modelId="{E7795462-ACD4-4931-9C54-2A2F41BD30EA}" srcId="{22730A6A-2F25-4334-8966-2BFFF072830A}" destId="{8D28BDA5-50B3-4B8E-86BC-EF7C0887F187}" srcOrd="1" destOrd="0" parTransId="{A0C27875-7E3E-42E4-9E9B-769C6910C2CB}" sibTransId="{A545FF0B-AD3B-45F9-A265-27DEE8C014B1}"/>
    <dgm:cxn modelId="{AB814D82-762E-4632-8ACB-1190F9B73950}" srcId="{22730A6A-2F25-4334-8966-2BFFF072830A}" destId="{4B3F0DF5-ECB0-41F4-886A-8A8E7829EBE3}" srcOrd="2" destOrd="0" parTransId="{1658A29A-91BA-45D6-B237-6F07B504935A}" sibTransId="{560449FF-0591-47BA-B10B-AEEAA3D5E021}"/>
    <dgm:cxn modelId="{1EA16084-70D3-44F2-AD19-804786DB5683}" type="presOf" srcId="{0B3A8DE3-CA59-4961-BA06-612039E97CF0}" destId="{A5034511-D54B-4991-AFCC-A2927859321C}" srcOrd="0" destOrd="0" presId="urn:microsoft.com/office/officeart/2018/2/layout/IconVerticalSolidList"/>
    <dgm:cxn modelId="{35F6999A-8C10-495A-A65B-63AFFA2B62A2}" srcId="{22730A6A-2F25-4334-8966-2BFFF072830A}" destId="{0B3A8DE3-CA59-4961-BA06-612039E97CF0}" srcOrd="0" destOrd="0" parTransId="{70688F95-EE40-41FA-99AA-F0980735C283}" sibTransId="{4F506948-881A-4A3A-A2B5-CC18C977D364}"/>
    <dgm:cxn modelId="{987CEBC4-879C-48C2-B35D-69F36C26883D}" type="presOf" srcId="{8D28BDA5-50B3-4B8E-86BC-EF7C0887F187}" destId="{262F4FF8-1C7F-4540-BEE1-105313DE092A}" srcOrd="0" destOrd="0" presId="urn:microsoft.com/office/officeart/2018/2/layout/IconVerticalSolidList"/>
    <dgm:cxn modelId="{F29307E9-1993-42F4-9ADE-BAAD248E4E40}" type="presParOf" srcId="{403E2BEE-A159-4489-9F20-8E5FFC521496}" destId="{5C278F8A-C76C-4397-81BB-7DD59BDEF231}" srcOrd="0" destOrd="0" presId="urn:microsoft.com/office/officeart/2018/2/layout/IconVerticalSolidList"/>
    <dgm:cxn modelId="{05B5BCA4-8106-4093-B459-352121BA2619}" type="presParOf" srcId="{5C278F8A-C76C-4397-81BB-7DD59BDEF231}" destId="{C8D7B2FA-EC2B-4D4D-A998-7CE7E8DB0AFE}" srcOrd="0" destOrd="0" presId="urn:microsoft.com/office/officeart/2018/2/layout/IconVerticalSolidList"/>
    <dgm:cxn modelId="{41B26718-7BD7-40C8-BC01-EDC43477DCA1}" type="presParOf" srcId="{5C278F8A-C76C-4397-81BB-7DD59BDEF231}" destId="{A1E0FFFA-7F7A-410F-A479-650AFCB8A104}" srcOrd="1" destOrd="0" presId="urn:microsoft.com/office/officeart/2018/2/layout/IconVerticalSolidList"/>
    <dgm:cxn modelId="{5E66C973-101F-4273-8D89-8CBD373A10C0}" type="presParOf" srcId="{5C278F8A-C76C-4397-81BB-7DD59BDEF231}" destId="{07307790-5F6A-4885-B6FE-D4092D671E86}" srcOrd="2" destOrd="0" presId="urn:microsoft.com/office/officeart/2018/2/layout/IconVerticalSolidList"/>
    <dgm:cxn modelId="{7B2D7588-E7B8-4E97-860E-E5BEA1653AD7}" type="presParOf" srcId="{5C278F8A-C76C-4397-81BB-7DD59BDEF231}" destId="{A5034511-D54B-4991-AFCC-A2927859321C}" srcOrd="3" destOrd="0" presId="urn:microsoft.com/office/officeart/2018/2/layout/IconVerticalSolidList"/>
    <dgm:cxn modelId="{4C5FA951-FF42-4C70-89E9-F6200FCA0F8E}" type="presParOf" srcId="{403E2BEE-A159-4489-9F20-8E5FFC521496}" destId="{5F961B21-E245-43DA-AB68-E08825EAA63A}" srcOrd="1" destOrd="0" presId="urn:microsoft.com/office/officeart/2018/2/layout/IconVerticalSolidList"/>
    <dgm:cxn modelId="{1FFE4559-1041-4497-9096-7865E797F3ED}" type="presParOf" srcId="{403E2BEE-A159-4489-9F20-8E5FFC521496}" destId="{F946F8A4-D80C-4D93-AE16-3DEDC34BDA0C}" srcOrd="2" destOrd="0" presId="urn:microsoft.com/office/officeart/2018/2/layout/IconVerticalSolidList"/>
    <dgm:cxn modelId="{AE892E25-E254-4953-A336-0F2528301281}" type="presParOf" srcId="{F946F8A4-D80C-4D93-AE16-3DEDC34BDA0C}" destId="{0C279BC4-3A3A-418F-894E-45357CF5B491}" srcOrd="0" destOrd="0" presId="urn:microsoft.com/office/officeart/2018/2/layout/IconVerticalSolidList"/>
    <dgm:cxn modelId="{1CB6C4BA-1CED-4689-9082-C0C6641ACC36}" type="presParOf" srcId="{F946F8A4-D80C-4D93-AE16-3DEDC34BDA0C}" destId="{22463B3A-C921-4DC2-9E67-4051B04FF4BC}" srcOrd="1" destOrd="0" presId="urn:microsoft.com/office/officeart/2018/2/layout/IconVerticalSolidList"/>
    <dgm:cxn modelId="{EBFD2209-F659-4CA1-A249-4D422E34D8CD}" type="presParOf" srcId="{F946F8A4-D80C-4D93-AE16-3DEDC34BDA0C}" destId="{484405E5-BF8D-4227-8582-D2CFE2DB8DDF}" srcOrd="2" destOrd="0" presId="urn:microsoft.com/office/officeart/2018/2/layout/IconVerticalSolidList"/>
    <dgm:cxn modelId="{A51C5AD3-5B33-470D-9EBF-43E3BE35FE63}" type="presParOf" srcId="{F946F8A4-D80C-4D93-AE16-3DEDC34BDA0C}" destId="{262F4FF8-1C7F-4540-BEE1-105313DE092A}" srcOrd="3" destOrd="0" presId="urn:microsoft.com/office/officeart/2018/2/layout/IconVerticalSolidList"/>
    <dgm:cxn modelId="{3D052989-4DB3-49D8-8DB1-887404117650}" type="presParOf" srcId="{403E2BEE-A159-4489-9F20-8E5FFC521496}" destId="{A5938F3C-4E1D-4DFA-A57A-5A8C017958FA}" srcOrd="3" destOrd="0" presId="urn:microsoft.com/office/officeart/2018/2/layout/IconVerticalSolidList"/>
    <dgm:cxn modelId="{AA99C0BF-85B1-46F5-BDBA-0ABE0231F4FC}" type="presParOf" srcId="{403E2BEE-A159-4489-9F20-8E5FFC521496}" destId="{78BB9A38-1BFA-40A6-BDF7-251B7496BC81}" srcOrd="4" destOrd="0" presId="urn:microsoft.com/office/officeart/2018/2/layout/IconVerticalSolidList"/>
    <dgm:cxn modelId="{021566EF-0DAA-44BA-BAE3-09F4FE416E70}" type="presParOf" srcId="{78BB9A38-1BFA-40A6-BDF7-251B7496BC81}" destId="{E8366D89-6B25-4EB8-90FF-86F3C2779E23}" srcOrd="0" destOrd="0" presId="urn:microsoft.com/office/officeart/2018/2/layout/IconVerticalSolidList"/>
    <dgm:cxn modelId="{5AFA961A-28DA-4826-97D1-19A8545F3D5F}" type="presParOf" srcId="{78BB9A38-1BFA-40A6-BDF7-251B7496BC81}" destId="{0129BE26-DD8D-4564-9861-AD4499D6AC5A}" srcOrd="1" destOrd="0" presId="urn:microsoft.com/office/officeart/2018/2/layout/IconVerticalSolidList"/>
    <dgm:cxn modelId="{3C9E00E0-AF0A-42FA-90A2-4E9FFB14786D}" type="presParOf" srcId="{78BB9A38-1BFA-40A6-BDF7-251B7496BC81}" destId="{ABB15A53-C09F-44D9-BD5C-1DBF17E16E26}" srcOrd="2" destOrd="0" presId="urn:microsoft.com/office/officeart/2018/2/layout/IconVerticalSolidList"/>
    <dgm:cxn modelId="{8191482B-370F-4897-82A2-46280FA05EAE}" type="presParOf" srcId="{78BB9A38-1BFA-40A6-BDF7-251B7496BC81}" destId="{9C3FD9DB-7AAB-422D-B2F4-1620E39D921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97A5D0-BE4D-42B3-9D2F-D00A8A4A2868}" type="doc">
      <dgm:prSet loTypeId="urn:microsoft.com/office/officeart/2018/2/layout/IconVerticalSolidList" loCatId="icon" qsTypeId="urn:microsoft.com/office/officeart/2005/8/quickstyle/simple1#1" qsCatId="simple" csTypeId="urn:microsoft.com/office/officeart/2005/8/colors/accent2_2#1" csCatId="accent2" phldr="1"/>
      <dgm:spPr/>
      <dgm:t>
        <a:bodyPr/>
        <a:lstStyle/>
        <a:p>
          <a:endParaRPr lang="en-US"/>
        </a:p>
      </dgm:t>
    </dgm:pt>
    <dgm:pt modelId="{30B4AD70-3F32-4447-9956-598B2325381C}">
      <dgm:prSet custT="1"/>
      <dgm:spPr/>
      <dgm:t>
        <a:bodyPr/>
        <a:lstStyle/>
        <a:p>
          <a:pPr>
            <a:lnSpc>
              <a:spcPct val="100000"/>
            </a:lnSpc>
          </a:pPr>
          <a:r>
            <a:rPr lang="en-US" sz="2000" b="1"/>
            <a:t>Standard precautions</a:t>
          </a:r>
          <a:r>
            <a:rPr lang="en-US" sz="2000"/>
            <a:t> are the basic work practices used to prevent the spread of infections in the workplace. These precautions are the minimum safety steps that should always be followed—regardless of whether an infectious disease has been identified. </a:t>
          </a:r>
        </a:p>
      </dgm:t>
    </dgm:pt>
    <dgm:pt modelId="{4FDB169C-4206-4F33-9E50-0FA18B7D78B3}" type="parTrans" cxnId="{9E3A185A-FA5F-48A3-A800-AAB1BF2F9851}">
      <dgm:prSet/>
      <dgm:spPr/>
      <dgm:t>
        <a:bodyPr/>
        <a:lstStyle/>
        <a:p>
          <a:endParaRPr lang="en-US"/>
        </a:p>
      </dgm:t>
    </dgm:pt>
    <dgm:pt modelId="{89C85FCF-AC51-4016-A6E8-607AE42F652B}" type="sibTrans" cxnId="{9E3A185A-FA5F-48A3-A800-AAB1BF2F9851}">
      <dgm:prSet/>
      <dgm:spPr/>
      <dgm:t>
        <a:bodyPr/>
        <a:lstStyle/>
        <a:p>
          <a:endParaRPr lang="en-US"/>
        </a:p>
      </dgm:t>
    </dgm:pt>
    <dgm:pt modelId="{8D51A7C2-A468-422A-AF83-0A0C6ACE152D}">
      <dgm:prSet/>
      <dgm:spPr/>
      <dgm:t>
        <a:bodyPr/>
        <a:lstStyle/>
        <a:p>
          <a:pPr>
            <a:lnSpc>
              <a:spcPct val="100000"/>
            </a:lnSpc>
          </a:pPr>
          <a:r>
            <a:rPr lang="en-US"/>
            <a:t>Even if a cow looks healthy, fluids, needles, dust, and contaminated surfaces can still carry germs that spread disease to both people and animals. That’s why every farm needs clear, consistent standard precautions to reduce the risk of infection and keep everyone safe.  </a:t>
          </a:r>
        </a:p>
      </dgm:t>
    </dgm:pt>
    <dgm:pt modelId="{CEC95B7C-0202-4E53-9F5C-26317828B1F1}" type="parTrans" cxnId="{FCB989ED-81B4-42B8-BCE6-FE7BC155B907}">
      <dgm:prSet/>
      <dgm:spPr/>
      <dgm:t>
        <a:bodyPr/>
        <a:lstStyle/>
        <a:p>
          <a:endParaRPr lang="en-US"/>
        </a:p>
      </dgm:t>
    </dgm:pt>
    <dgm:pt modelId="{C1F49CCA-1935-4BDF-9FA8-600010DD9E53}" type="sibTrans" cxnId="{FCB989ED-81B4-42B8-BCE6-FE7BC155B907}">
      <dgm:prSet/>
      <dgm:spPr/>
      <dgm:t>
        <a:bodyPr/>
        <a:lstStyle/>
        <a:p>
          <a:endParaRPr lang="en-US"/>
        </a:p>
      </dgm:t>
    </dgm:pt>
    <dgm:pt modelId="{17258DB5-A0FD-4208-AC79-5A110F7270EE}" type="pres">
      <dgm:prSet presAssocID="{2597A5D0-BE4D-42B3-9D2F-D00A8A4A2868}" presName="root" presStyleCnt="0">
        <dgm:presLayoutVars>
          <dgm:dir/>
          <dgm:resizeHandles val="exact"/>
        </dgm:presLayoutVars>
      </dgm:prSet>
      <dgm:spPr/>
    </dgm:pt>
    <dgm:pt modelId="{1491E8D4-CFDA-4679-B0EA-1AF096CEC0D8}" type="pres">
      <dgm:prSet presAssocID="{30B4AD70-3F32-4447-9956-598B2325381C}" presName="compNode" presStyleCnt="0"/>
      <dgm:spPr/>
    </dgm:pt>
    <dgm:pt modelId="{03A8D610-E46C-4E89-9AE3-3A4AB4560361}" type="pres">
      <dgm:prSet presAssocID="{30B4AD70-3F32-4447-9956-598B2325381C}" presName="bgRect" presStyleLbl="bgShp" presStyleIdx="0" presStyleCnt="2"/>
      <dgm:spPr/>
    </dgm:pt>
    <dgm:pt modelId="{801AB237-DD6B-4264-B303-73ECEDCD9076}" type="pres">
      <dgm:prSet presAssocID="{30B4AD70-3F32-4447-9956-598B2325381C}"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arning"/>
        </a:ext>
      </dgm:extLst>
    </dgm:pt>
    <dgm:pt modelId="{F7F2875F-22AA-4811-8F4C-031B7A9B3344}" type="pres">
      <dgm:prSet presAssocID="{30B4AD70-3F32-4447-9956-598B2325381C}" presName="spaceRect" presStyleCnt="0"/>
      <dgm:spPr/>
    </dgm:pt>
    <dgm:pt modelId="{ED0204A6-7E57-4EA7-8BC5-3C983B1629BD}" type="pres">
      <dgm:prSet presAssocID="{30B4AD70-3F32-4447-9956-598B2325381C}" presName="parTx" presStyleLbl="revTx" presStyleIdx="0" presStyleCnt="2">
        <dgm:presLayoutVars>
          <dgm:chMax val="0"/>
          <dgm:chPref val="0"/>
        </dgm:presLayoutVars>
      </dgm:prSet>
      <dgm:spPr/>
    </dgm:pt>
    <dgm:pt modelId="{91B653B1-F0DF-49FF-9FB4-CAF4A366234F}" type="pres">
      <dgm:prSet presAssocID="{89C85FCF-AC51-4016-A6E8-607AE42F652B}" presName="sibTrans" presStyleCnt="0"/>
      <dgm:spPr/>
    </dgm:pt>
    <dgm:pt modelId="{FBB9CB0B-039F-42AF-ADB6-099F65DE7D2E}" type="pres">
      <dgm:prSet presAssocID="{8D51A7C2-A468-422A-AF83-0A0C6ACE152D}" presName="compNode" presStyleCnt="0"/>
      <dgm:spPr/>
    </dgm:pt>
    <dgm:pt modelId="{3617BC86-59D0-4D68-AA8C-27A161E9642E}" type="pres">
      <dgm:prSet presAssocID="{8D51A7C2-A468-422A-AF83-0A0C6ACE152D}" presName="bgRect" presStyleLbl="bgShp" presStyleIdx="1" presStyleCnt="2"/>
      <dgm:spPr/>
    </dgm:pt>
    <dgm:pt modelId="{140A8EEE-3263-493C-979E-293115CB8C2C}" type="pres">
      <dgm:prSet presAssocID="{8D51A7C2-A468-422A-AF83-0A0C6ACE152D}"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Needle"/>
        </a:ext>
      </dgm:extLst>
    </dgm:pt>
    <dgm:pt modelId="{837A7CE7-AE6B-4DD6-9C54-E9C253455034}" type="pres">
      <dgm:prSet presAssocID="{8D51A7C2-A468-422A-AF83-0A0C6ACE152D}" presName="spaceRect" presStyleCnt="0"/>
      <dgm:spPr/>
    </dgm:pt>
    <dgm:pt modelId="{B3228C0E-E97B-4642-85FB-77F4D4D314DD}" type="pres">
      <dgm:prSet presAssocID="{8D51A7C2-A468-422A-AF83-0A0C6ACE152D}" presName="parTx" presStyleLbl="revTx" presStyleIdx="1" presStyleCnt="2">
        <dgm:presLayoutVars>
          <dgm:chMax val="0"/>
          <dgm:chPref val="0"/>
        </dgm:presLayoutVars>
      </dgm:prSet>
      <dgm:spPr/>
    </dgm:pt>
  </dgm:ptLst>
  <dgm:cxnLst>
    <dgm:cxn modelId="{BE485A20-E7B2-4548-9EBD-F13FE2EA5845}" type="presOf" srcId="{8D51A7C2-A468-422A-AF83-0A0C6ACE152D}" destId="{B3228C0E-E97B-4642-85FB-77F4D4D314DD}" srcOrd="0" destOrd="0" presId="urn:microsoft.com/office/officeart/2018/2/layout/IconVerticalSolidList"/>
    <dgm:cxn modelId="{D9302725-E8E5-40DC-9F52-537A77EAC91A}" type="presOf" srcId="{2597A5D0-BE4D-42B3-9D2F-D00A8A4A2868}" destId="{17258DB5-A0FD-4208-AC79-5A110F7270EE}" srcOrd="0" destOrd="0" presId="urn:microsoft.com/office/officeart/2018/2/layout/IconVerticalSolidList"/>
    <dgm:cxn modelId="{456F5D49-E650-4D53-B80D-C73358BF3CDA}" type="presOf" srcId="{30B4AD70-3F32-4447-9956-598B2325381C}" destId="{ED0204A6-7E57-4EA7-8BC5-3C983B1629BD}" srcOrd="0" destOrd="0" presId="urn:microsoft.com/office/officeart/2018/2/layout/IconVerticalSolidList"/>
    <dgm:cxn modelId="{9E3A185A-FA5F-48A3-A800-AAB1BF2F9851}" srcId="{2597A5D0-BE4D-42B3-9D2F-D00A8A4A2868}" destId="{30B4AD70-3F32-4447-9956-598B2325381C}" srcOrd="0" destOrd="0" parTransId="{4FDB169C-4206-4F33-9E50-0FA18B7D78B3}" sibTransId="{89C85FCF-AC51-4016-A6E8-607AE42F652B}"/>
    <dgm:cxn modelId="{FCB989ED-81B4-42B8-BCE6-FE7BC155B907}" srcId="{2597A5D0-BE4D-42B3-9D2F-D00A8A4A2868}" destId="{8D51A7C2-A468-422A-AF83-0A0C6ACE152D}" srcOrd="1" destOrd="0" parTransId="{CEC95B7C-0202-4E53-9F5C-26317828B1F1}" sibTransId="{C1F49CCA-1935-4BDF-9FA8-600010DD9E53}"/>
    <dgm:cxn modelId="{2C2C79AA-6307-46D1-86CB-1A39AACA6CD6}" type="presParOf" srcId="{17258DB5-A0FD-4208-AC79-5A110F7270EE}" destId="{1491E8D4-CFDA-4679-B0EA-1AF096CEC0D8}" srcOrd="0" destOrd="0" presId="urn:microsoft.com/office/officeart/2018/2/layout/IconVerticalSolidList"/>
    <dgm:cxn modelId="{D32DA1F9-262E-47D8-AEAD-65643B66E5F0}" type="presParOf" srcId="{1491E8D4-CFDA-4679-B0EA-1AF096CEC0D8}" destId="{03A8D610-E46C-4E89-9AE3-3A4AB4560361}" srcOrd="0" destOrd="0" presId="urn:microsoft.com/office/officeart/2018/2/layout/IconVerticalSolidList"/>
    <dgm:cxn modelId="{DC7C737C-065B-4757-908E-C00D5D30336E}" type="presParOf" srcId="{1491E8D4-CFDA-4679-B0EA-1AF096CEC0D8}" destId="{801AB237-DD6B-4264-B303-73ECEDCD9076}" srcOrd="1" destOrd="0" presId="urn:microsoft.com/office/officeart/2018/2/layout/IconVerticalSolidList"/>
    <dgm:cxn modelId="{790E2C4D-16FC-47D7-A50A-F684A1DEC5BB}" type="presParOf" srcId="{1491E8D4-CFDA-4679-B0EA-1AF096CEC0D8}" destId="{F7F2875F-22AA-4811-8F4C-031B7A9B3344}" srcOrd="2" destOrd="0" presId="urn:microsoft.com/office/officeart/2018/2/layout/IconVerticalSolidList"/>
    <dgm:cxn modelId="{D8036DF7-8162-4C93-A90D-AB8F08F162FF}" type="presParOf" srcId="{1491E8D4-CFDA-4679-B0EA-1AF096CEC0D8}" destId="{ED0204A6-7E57-4EA7-8BC5-3C983B1629BD}" srcOrd="3" destOrd="0" presId="urn:microsoft.com/office/officeart/2018/2/layout/IconVerticalSolidList"/>
    <dgm:cxn modelId="{EBDF08AC-0AAC-4F54-A9FA-69346624258B}" type="presParOf" srcId="{17258DB5-A0FD-4208-AC79-5A110F7270EE}" destId="{91B653B1-F0DF-49FF-9FB4-CAF4A366234F}" srcOrd="1" destOrd="0" presId="urn:microsoft.com/office/officeart/2018/2/layout/IconVerticalSolidList"/>
    <dgm:cxn modelId="{E4AF6F1A-444A-4CEA-927D-8B5CC3529471}" type="presParOf" srcId="{17258DB5-A0FD-4208-AC79-5A110F7270EE}" destId="{FBB9CB0B-039F-42AF-ADB6-099F65DE7D2E}" srcOrd="2" destOrd="0" presId="urn:microsoft.com/office/officeart/2018/2/layout/IconVerticalSolidList"/>
    <dgm:cxn modelId="{EE3BE701-106C-4107-AFC5-725D771534A4}" type="presParOf" srcId="{FBB9CB0B-039F-42AF-ADB6-099F65DE7D2E}" destId="{3617BC86-59D0-4D68-AA8C-27A161E9642E}" srcOrd="0" destOrd="0" presId="urn:microsoft.com/office/officeart/2018/2/layout/IconVerticalSolidList"/>
    <dgm:cxn modelId="{0E3C7087-69A1-4A61-91ED-9EDD0BA03431}" type="presParOf" srcId="{FBB9CB0B-039F-42AF-ADB6-099F65DE7D2E}" destId="{140A8EEE-3263-493C-979E-293115CB8C2C}" srcOrd="1" destOrd="0" presId="urn:microsoft.com/office/officeart/2018/2/layout/IconVerticalSolidList"/>
    <dgm:cxn modelId="{4917A8F2-0019-4DAB-91D6-E8DF78DC10A0}" type="presParOf" srcId="{FBB9CB0B-039F-42AF-ADB6-099F65DE7D2E}" destId="{837A7CE7-AE6B-4DD6-9C54-E9C253455034}" srcOrd="2" destOrd="0" presId="urn:microsoft.com/office/officeart/2018/2/layout/IconVerticalSolidList"/>
    <dgm:cxn modelId="{B1B3D4F1-09C3-45C2-910B-BCEDC965E208}" type="presParOf" srcId="{FBB9CB0B-039F-42AF-ADB6-099F65DE7D2E}" destId="{B3228C0E-E97B-4642-85FB-77F4D4D314D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730A6A-2F25-4334-8966-2BFFF072830A}" type="doc">
      <dgm:prSet loTypeId="urn:microsoft.com/office/officeart/2018/2/layout/IconVerticalSolidList" loCatId="icon" qsTypeId="urn:microsoft.com/office/officeart/2005/8/quickstyle/simple1#1" qsCatId="simple" csTypeId="urn:microsoft.com/office/officeart/2005/8/colors/accent2_2#1" csCatId="accent2" phldr="1"/>
      <dgm:spPr/>
      <dgm:t>
        <a:bodyPr/>
        <a:lstStyle/>
        <a:p>
          <a:endParaRPr lang="en-US"/>
        </a:p>
      </dgm:t>
    </dgm:pt>
    <dgm:pt modelId="{0B3A8DE3-CA59-4961-BA06-612039E97CF0}">
      <dgm:prSet/>
      <dgm:spPr/>
      <dgm:t>
        <a:bodyPr/>
        <a:lstStyle/>
        <a:p>
          <a:r>
            <a:rPr lang="en-US" b="0" i="0"/>
            <a:t>• Health programs reduce disease spread and support early intervention.</a:t>
          </a:r>
          <a:endParaRPr lang="en-US"/>
        </a:p>
      </dgm:t>
    </dgm:pt>
    <dgm:pt modelId="{70688F95-EE40-41FA-99AA-F0980735C283}" type="parTrans" cxnId="{35F6999A-8C10-495A-A65B-63AFFA2B62A2}">
      <dgm:prSet/>
      <dgm:spPr/>
      <dgm:t>
        <a:bodyPr/>
        <a:lstStyle/>
        <a:p>
          <a:endParaRPr lang="en-US"/>
        </a:p>
      </dgm:t>
    </dgm:pt>
    <dgm:pt modelId="{4F506948-881A-4A3A-A2B5-CC18C977D364}" type="sibTrans" cxnId="{35F6999A-8C10-495A-A65B-63AFFA2B62A2}">
      <dgm:prSet/>
      <dgm:spPr/>
      <dgm:t>
        <a:bodyPr/>
        <a:lstStyle/>
        <a:p>
          <a:endParaRPr lang="en-US"/>
        </a:p>
      </dgm:t>
    </dgm:pt>
    <dgm:pt modelId="{8D28BDA5-50B3-4B8E-86BC-EF7C0887F187}">
      <dgm:prSet/>
      <dgm:spPr/>
      <dgm:t>
        <a:bodyPr/>
        <a:lstStyle/>
        <a:p>
          <a:r>
            <a:rPr lang="en-US" b="0" i="0"/>
            <a:t>• Promote a culture of safety and care on the farm.</a:t>
          </a:r>
          <a:endParaRPr lang="en-US"/>
        </a:p>
      </dgm:t>
    </dgm:pt>
    <dgm:pt modelId="{A0C27875-7E3E-42E4-9E9B-769C6910C2CB}" type="parTrans" cxnId="{E7795462-ACD4-4931-9C54-2A2F41BD30EA}">
      <dgm:prSet/>
      <dgm:spPr/>
      <dgm:t>
        <a:bodyPr/>
        <a:lstStyle/>
        <a:p>
          <a:endParaRPr lang="en-US"/>
        </a:p>
      </dgm:t>
    </dgm:pt>
    <dgm:pt modelId="{A545FF0B-AD3B-45F9-A265-27DEE8C014B1}" type="sibTrans" cxnId="{E7795462-ACD4-4931-9C54-2A2F41BD30EA}">
      <dgm:prSet/>
      <dgm:spPr/>
      <dgm:t>
        <a:bodyPr/>
        <a:lstStyle/>
        <a:p>
          <a:endParaRPr lang="en-US"/>
        </a:p>
      </dgm:t>
    </dgm:pt>
    <dgm:pt modelId="{4B3F0DF5-ECB0-41F4-886A-8A8E7829EBE3}">
      <dgm:prSet/>
      <dgm:spPr/>
      <dgm:t>
        <a:bodyPr/>
        <a:lstStyle/>
        <a:p>
          <a:r>
            <a:rPr lang="en-US" b="0" i="0"/>
            <a:t>• Healthy workers support herd health and farm productivity.</a:t>
          </a:r>
          <a:endParaRPr lang="en-US"/>
        </a:p>
      </dgm:t>
    </dgm:pt>
    <dgm:pt modelId="{1658A29A-91BA-45D6-B237-6F07B504935A}" type="parTrans" cxnId="{AB814D82-762E-4632-8ACB-1190F9B73950}">
      <dgm:prSet/>
      <dgm:spPr/>
      <dgm:t>
        <a:bodyPr/>
        <a:lstStyle/>
        <a:p>
          <a:endParaRPr lang="en-US"/>
        </a:p>
      </dgm:t>
    </dgm:pt>
    <dgm:pt modelId="{560449FF-0591-47BA-B10B-AEEAA3D5E021}" type="sibTrans" cxnId="{AB814D82-762E-4632-8ACB-1190F9B73950}">
      <dgm:prSet/>
      <dgm:spPr/>
      <dgm:t>
        <a:bodyPr/>
        <a:lstStyle/>
        <a:p>
          <a:endParaRPr lang="en-US"/>
        </a:p>
      </dgm:t>
    </dgm:pt>
    <dgm:pt modelId="{403E2BEE-A159-4489-9F20-8E5FFC521496}" type="pres">
      <dgm:prSet presAssocID="{22730A6A-2F25-4334-8966-2BFFF072830A}" presName="root" presStyleCnt="0">
        <dgm:presLayoutVars>
          <dgm:dir/>
          <dgm:resizeHandles val="exact"/>
        </dgm:presLayoutVars>
      </dgm:prSet>
      <dgm:spPr/>
    </dgm:pt>
    <dgm:pt modelId="{5C278F8A-C76C-4397-81BB-7DD59BDEF231}" type="pres">
      <dgm:prSet presAssocID="{0B3A8DE3-CA59-4961-BA06-612039E97CF0}" presName="compNode" presStyleCnt="0"/>
      <dgm:spPr/>
    </dgm:pt>
    <dgm:pt modelId="{C8D7B2FA-EC2B-4D4D-A998-7CE7E8DB0AFE}" type="pres">
      <dgm:prSet presAssocID="{0B3A8DE3-CA59-4961-BA06-612039E97CF0}" presName="bgRect" presStyleLbl="bgShp" presStyleIdx="0" presStyleCnt="3"/>
      <dgm:spPr/>
    </dgm:pt>
    <dgm:pt modelId="{A1E0FFFA-7F7A-410F-A479-650AFCB8A104}" type="pres">
      <dgm:prSet presAssocID="{0B3A8DE3-CA59-4961-BA06-612039E97CF0}"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tor"/>
        </a:ext>
      </dgm:extLst>
    </dgm:pt>
    <dgm:pt modelId="{07307790-5F6A-4885-B6FE-D4092D671E86}" type="pres">
      <dgm:prSet presAssocID="{0B3A8DE3-CA59-4961-BA06-612039E97CF0}" presName="spaceRect" presStyleCnt="0"/>
      <dgm:spPr/>
    </dgm:pt>
    <dgm:pt modelId="{A5034511-D54B-4991-AFCC-A2927859321C}" type="pres">
      <dgm:prSet presAssocID="{0B3A8DE3-CA59-4961-BA06-612039E97CF0}" presName="parTx" presStyleLbl="revTx" presStyleIdx="0" presStyleCnt="3">
        <dgm:presLayoutVars>
          <dgm:chMax val="0"/>
          <dgm:chPref val="0"/>
        </dgm:presLayoutVars>
      </dgm:prSet>
      <dgm:spPr/>
    </dgm:pt>
    <dgm:pt modelId="{5F961B21-E245-43DA-AB68-E08825EAA63A}" type="pres">
      <dgm:prSet presAssocID="{4F506948-881A-4A3A-A2B5-CC18C977D364}" presName="sibTrans" presStyleCnt="0"/>
      <dgm:spPr/>
    </dgm:pt>
    <dgm:pt modelId="{F946F8A4-D80C-4D93-AE16-3DEDC34BDA0C}" type="pres">
      <dgm:prSet presAssocID="{8D28BDA5-50B3-4B8E-86BC-EF7C0887F187}" presName="compNode" presStyleCnt="0"/>
      <dgm:spPr/>
    </dgm:pt>
    <dgm:pt modelId="{0C279BC4-3A3A-418F-894E-45357CF5B491}" type="pres">
      <dgm:prSet presAssocID="{8D28BDA5-50B3-4B8E-86BC-EF7C0887F187}" presName="bgRect" presStyleLbl="bgShp" presStyleIdx="1" presStyleCnt="3"/>
      <dgm:spPr/>
    </dgm:pt>
    <dgm:pt modelId="{22463B3A-C921-4DC2-9E67-4051B04FF4BC}" type="pres">
      <dgm:prSet presAssocID="{8D28BDA5-50B3-4B8E-86BC-EF7C0887F187}"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n"/>
        </a:ext>
      </dgm:extLst>
    </dgm:pt>
    <dgm:pt modelId="{484405E5-BF8D-4227-8582-D2CFE2DB8DDF}" type="pres">
      <dgm:prSet presAssocID="{8D28BDA5-50B3-4B8E-86BC-EF7C0887F187}" presName="spaceRect" presStyleCnt="0"/>
      <dgm:spPr/>
    </dgm:pt>
    <dgm:pt modelId="{262F4FF8-1C7F-4540-BEE1-105313DE092A}" type="pres">
      <dgm:prSet presAssocID="{8D28BDA5-50B3-4B8E-86BC-EF7C0887F187}" presName="parTx" presStyleLbl="revTx" presStyleIdx="1" presStyleCnt="3">
        <dgm:presLayoutVars>
          <dgm:chMax val="0"/>
          <dgm:chPref val="0"/>
        </dgm:presLayoutVars>
      </dgm:prSet>
      <dgm:spPr/>
    </dgm:pt>
    <dgm:pt modelId="{A5938F3C-4E1D-4DFA-A57A-5A8C017958FA}" type="pres">
      <dgm:prSet presAssocID="{A545FF0B-AD3B-45F9-A265-27DEE8C014B1}" presName="sibTrans" presStyleCnt="0"/>
      <dgm:spPr/>
    </dgm:pt>
    <dgm:pt modelId="{78BB9A38-1BFA-40A6-BDF7-251B7496BC81}" type="pres">
      <dgm:prSet presAssocID="{4B3F0DF5-ECB0-41F4-886A-8A8E7829EBE3}" presName="compNode" presStyleCnt="0"/>
      <dgm:spPr/>
    </dgm:pt>
    <dgm:pt modelId="{E8366D89-6B25-4EB8-90FF-86F3C2779E23}" type="pres">
      <dgm:prSet presAssocID="{4B3F0DF5-ECB0-41F4-886A-8A8E7829EBE3}" presName="bgRect" presStyleLbl="bgShp" presStyleIdx="2" presStyleCnt="3"/>
      <dgm:spPr/>
    </dgm:pt>
    <dgm:pt modelId="{0129BE26-DD8D-4564-9861-AD4499D6AC5A}" type="pres">
      <dgm:prSet presAssocID="{4B3F0DF5-ECB0-41F4-886A-8A8E7829EBE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Farm scene"/>
        </a:ext>
      </dgm:extLst>
    </dgm:pt>
    <dgm:pt modelId="{ABB15A53-C09F-44D9-BD5C-1DBF17E16E26}" type="pres">
      <dgm:prSet presAssocID="{4B3F0DF5-ECB0-41F4-886A-8A8E7829EBE3}" presName="spaceRect" presStyleCnt="0"/>
      <dgm:spPr/>
    </dgm:pt>
    <dgm:pt modelId="{9C3FD9DB-7AAB-422D-B2F4-1620E39D921D}" type="pres">
      <dgm:prSet presAssocID="{4B3F0DF5-ECB0-41F4-886A-8A8E7829EBE3}" presName="parTx" presStyleLbl="revTx" presStyleIdx="2" presStyleCnt="3">
        <dgm:presLayoutVars>
          <dgm:chMax val="0"/>
          <dgm:chPref val="0"/>
        </dgm:presLayoutVars>
      </dgm:prSet>
      <dgm:spPr/>
    </dgm:pt>
  </dgm:ptLst>
  <dgm:cxnLst>
    <dgm:cxn modelId="{13378C00-EF20-4EEA-9783-B1A417A0C91F}" type="presOf" srcId="{22730A6A-2F25-4334-8966-2BFFF072830A}" destId="{403E2BEE-A159-4489-9F20-8E5FFC521496}" srcOrd="0" destOrd="0" presId="urn:microsoft.com/office/officeart/2018/2/layout/IconVerticalSolidList"/>
    <dgm:cxn modelId="{46D25D32-5A59-4779-A684-4CB522EE7BFC}" type="presOf" srcId="{4B3F0DF5-ECB0-41F4-886A-8A8E7829EBE3}" destId="{9C3FD9DB-7AAB-422D-B2F4-1620E39D921D}" srcOrd="0" destOrd="0" presId="urn:microsoft.com/office/officeart/2018/2/layout/IconVerticalSolidList"/>
    <dgm:cxn modelId="{E7795462-ACD4-4931-9C54-2A2F41BD30EA}" srcId="{22730A6A-2F25-4334-8966-2BFFF072830A}" destId="{8D28BDA5-50B3-4B8E-86BC-EF7C0887F187}" srcOrd="1" destOrd="0" parTransId="{A0C27875-7E3E-42E4-9E9B-769C6910C2CB}" sibTransId="{A545FF0B-AD3B-45F9-A265-27DEE8C014B1}"/>
    <dgm:cxn modelId="{AB814D82-762E-4632-8ACB-1190F9B73950}" srcId="{22730A6A-2F25-4334-8966-2BFFF072830A}" destId="{4B3F0DF5-ECB0-41F4-886A-8A8E7829EBE3}" srcOrd="2" destOrd="0" parTransId="{1658A29A-91BA-45D6-B237-6F07B504935A}" sibTransId="{560449FF-0591-47BA-B10B-AEEAA3D5E021}"/>
    <dgm:cxn modelId="{1EA16084-70D3-44F2-AD19-804786DB5683}" type="presOf" srcId="{0B3A8DE3-CA59-4961-BA06-612039E97CF0}" destId="{A5034511-D54B-4991-AFCC-A2927859321C}" srcOrd="0" destOrd="0" presId="urn:microsoft.com/office/officeart/2018/2/layout/IconVerticalSolidList"/>
    <dgm:cxn modelId="{35F6999A-8C10-495A-A65B-63AFFA2B62A2}" srcId="{22730A6A-2F25-4334-8966-2BFFF072830A}" destId="{0B3A8DE3-CA59-4961-BA06-612039E97CF0}" srcOrd="0" destOrd="0" parTransId="{70688F95-EE40-41FA-99AA-F0980735C283}" sibTransId="{4F506948-881A-4A3A-A2B5-CC18C977D364}"/>
    <dgm:cxn modelId="{987CEBC4-879C-48C2-B35D-69F36C26883D}" type="presOf" srcId="{8D28BDA5-50B3-4B8E-86BC-EF7C0887F187}" destId="{262F4FF8-1C7F-4540-BEE1-105313DE092A}" srcOrd="0" destOrd="0" presId="urn:microsoft.com/office/officeart/2018/2/layout/IconVerticalSolidList"/>
    <dgm:cxn modelId="{F29307E9-1993-42F4-9ADE-BAAD248E4E40}" type="presParOf" srcId="{403E2BEE-A159-4489-9F20-8E5FFC521496}" destId="{5C278F8A-C76C-4397-81BB-7DD59BDEF231}" srcOrd="0" destOrd="0" presId="urn:microsoft.com/office/officeart/2018/2/layout/IconVerticalSolidList"/>
    <dgm:cxn modelId="{05B5BCA4-8106-4093-B459-352121BA2619}" type="presParOf" srcId="{5C278F8A-C76C-4397-81BB-7DD59BDEF231}" destId="{C8D7B2FA-EC2B-4D4D-A998-7CE7E8DB0AFE}" srcOrd="0" destOrd="0" presId="urn:microsoft.com/office/officeart/2018/2/layout/IconVerticalSolidList"/>
    <dgm:cxn modelId="{41B26718-7BD7-40C8-BC01-EDC43477DCA1}" type="presParOf" srcId="{5C278F8A-C76C-4397-81BB-7DD59BDEF231}" destId="{A1E0FFFA-7F7A-410F-A479-650AFCB8A104}" srcOrd="1" destOrd="0" presId="urn:microsoft.com/office/officeart/2018/2/layout/IconVerticalSolidList"/>
    <dgm:cxn modelId="{5E66C973-101F-4273-8D89-8CBD373A10C0}" type="presParOf" srcId="{5C278F8A-C76C-4397-81BB-7DD59BDEF231}" destId="{07307790-5F6A-4885-B6FE-D4092D671E86}" srcOrd="2" destOrd="0" presId="urn:microsoft.com/office/officeart/2018/2/layout/IconVerticalSolidList"/>
    <dgm:cxn modelId="{7B2D7588-E7B8-4E97-860E-E5BEA1653AD7}" type="presParOf" srcId="{5C278F8A-C76C-4397-81BB-7DD59BDEF231}" destId="{A5034511-D54B-4991-AFCC-A2927859321C}" srcOrd="3" destOrd="0" presId="urn:microsoft.com/office/officeart/2018/2/layout/IconVerticalSolidList"/>
    <dgm:cxn modelId="{4C5FA951-FF42-4C70-89E9-F6200FCA0F8E}" type="presParOf" srcId="{403E2BEE-A159-4489-9F20-8E5FFC521496}" destId="{5F961B21-E245-43DA-AB68-E08825EAA63A}" srcOrd="1" destOrd="0" presId="urn:microsoft.com/office/officeart/2018/2/layout/IconVerticalSolidList"/>
    <dgm:cxn modelId="{1FFE4559-1041-4497-9096-7865E797F3ED}" type="presParOf" srcId="{403E2BEE-A159-4489-9F20-8E5FFC521496}" destId="{F946F8A4-D80C-4D93-AE16-3DEDC34BDA0C}" srcOrd="2" destOrd="0" presId="urn:microsoft.com/office/officeart/2018/2/layout/IconVerticalSolidList"/>
    <dgm:cxn modelId="{AE892E25-E254-4953-A336-0F2528301281}" type="presParOf" srcId="{F946F8A4-D80C-4D93-AE16-3DEDC34BDA0C}" destId="{0C279BC4-3A3A-418F-894E-45357CF5B491}" srcOrd="0" destOrd="0" presId="urn:microsoft.com/office/officeart/2018/2/layout/IconVerticalSolidList"/>
    <dgm:cxn modelId="{1CB6C4BA-1CED-4689-9082-C0C6641ACC36}" type="presParOf" srcId="{F946F8A4-D80C-4D93-AE16-3DEDC34BDA0C}" destId="{22463B3A-C921-4DC2-9E67-4051B04FF4BC}" srcOrd="1" destOrd="0" presId="urn:microsoft.com/office/officeart/2018/2/layout/IconVerticalSolidList"/>
    <dgm:cxn modelId="{EBFD2209-F659-4CA1-A249-4D422E34D8CD}" type="presParOf" srcId="{F946F8A4-D80C-4D93-AE16-3DEDC34BDA0C}" destId="{484405E5-BF8D-4227-8582-D2CFE2DB8DDF}" srcOrd="2" destOrd="0" presId="urn:microsoft.com/office/officeart/2018/2/layout/IconVerticalSolidList"/>
    <dgm:cxn modelId="{A51C5AD3-5B33-470D-9EBF-43E3BE35FE63}" type="presParOf" srcId="{F946F8A4-D80C-4D93-AE16-3DEDC34BDA0C}" destId="{262F4FF8-1C7F-4540-BEE1-105313DE092A}" srcOrd="3" destOrd="0" presId="urn:microsoft.com/office/officeart/2018/2/layout/IconVerticalSolidList"/>
    <dgm:cxn modelId="{3D052989-4DB3-49D8-8DB1-887404117650}" type="presParOf" srcId="{403E2BEE-A159-4489-9F20-8E5FFC521496}" destId="{A5938F3C-4E1D-4DFA-A57A-5A8C017958FA}" srcOrd="3" destOrd="0" presId="urn:microsoft.com/office/officeart/2018/2/layout/IconVerticalSolidList"/>
    <dgm:cxn modelId="{AA99C0BF-85B1-46F5-BDBA-0ABE0231F4FC}" type="presParOf" srcId="{403E2BEE-A159-4489-9F20-8E5FFC521496}" destId="{78BB9A38-1BFA-40A6-BDF7-251B7496BC81}" srcOrd="4" destOrd="0" presId="urn:microsoft.com/office/officeart/2018/2/layout/IconVerticalSolidList"/>
    <dgm:cxn modelId="{021566EF-0DAA-44BA-BAE3-09F4FE416E70}" type="presParOf" srcId="{78BB9A38-1BFA-40A6-BDF7-251B7496BC81}" destId="{E8366D89-6B25-4EB8-90FF-86F3C2779E23}" srcOrd="0" destOrd="0" presId="urn:microsoft.com/office/officeart/2018/2/layout/IconVerticalSolidList"/>
    <dgm:cxn modelId="{5AFA961A-28DA-4826-97D1-19A8545F3D5F}" type="presParOf" srcId="{78BB9A38-1BFA-40A6-BDF7-251B7496BC81}" destId="{0129BE26-DD8D-4564-9861-AD4499D6AC5A}" srcOrd="1" destOrd="0" presId="urn:microsoft.com/office/officeart/2018/2/layout/IconVerticalSolidList"/>
    <dgm:cxn modelId="{3C9E00E0-AF0A-42FA-90A2-4E9FFB14786D}" type="presParOf" srcId="{78BB9A38-1BFA-40A6-BDF7-251B7496BC81}" destId="{ABB15A53-C09F-44D9-BD5C-1DBF17E16E26}" srcOrd="2" destOrd="0" presId="urn:microsoft.com/office/officeart/2018/2/layout/IconVerticalSolidList"/>
    <dgm:cxn modelId="{8191482B-370F-4897-82A2-46280FA05EAE}" type="presParOf" srcId="{78BB9A38-1BFA-40A6-BDF7-251B7496BC81}" destId="{9C3FD9DB-7AAB-422D-B2F4-1620E39D921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D1B1806-E43E-4DB5-A1D7-AF2E2E0AD336}" type="doc">
      <dgm:prSet loTypeId="urn:microsoft.com/office/officeart/2018/2/layout/IconLabelList" loCatId="icon" qsTypeId="urn:microsoft.com/office/officeart/2005/8/quickstyle/simple1#1" qsCatId="simple" csTypeId="urn:microsoft.com/office/officeart/2005/8/colors/accent1_2#1" csCatId="accent1" phldr="1"/>
      <dgm:spPr/>
      <dgm:t>
        <a:bodyPr/>
        <a:lstStyle/>
        <a:p>
          <a:endParaRPr lang="en-US"/>
        </a:p>
      </dgm:t>
    </dgm:pt>
    <dgm:pt modelId="{5147D57A-BEAC-40B2-A44F-CFAD04C3C15F}">
      <dgm:prSet custT="1"/>
      <dgm:spPr/>
      <dgm:t>
        <a:bodyPr/>
        <a:lstStyle/>
        <a:p>
          <a:pPr>
            <a:lnSpc>
              <a:spcPct val="100000"/>
            </a:lnSpc>
          </a:pPr>
          <a:r>
            <a:rPr lang="en-US" sz="1800"/>
            <a:t>New employees are hired or start working in a new area on the farm.</a:t>
          </a:r>
        </a:p>
      </dgm:t>
    </dgm:pt>
    <dgm:pt modelId="{D0BF87FE-FC98-4C52-93A2-CD6D4800FBCE}" type="parTrans" cxnId="{FA730915-C15B-4D8E-9996-5324B5EB839C}">
      <dgm:prSet/>
      <dgm:spPr/>
      <dgm:t>
        <a:bodyPr/>
        <a:lstStyle/>
        <a:p>
          <a:endParaRPr lang="en-US"/>
        </a:p>
      </dgm:t>
    </dgm:pt>
    <dgm:pt modelId="{5B940C31-E997-4CEF-903A-B5AB9315B839}" type="sibTrans" cxnId="{FA730915-C15B-4D8E-9996-5324B5EB839C}">
      <dgm:prSet/>
      <dgm:spPr/>
      <dgm:t>
        <a:bodyPr/>
        <a:lstStyle/>
        <a:p>
          <a:endParaRPr lang="en-US"/>
        </a:p>
      </dgm:t>
    </dgm:pt>
    <dgm:pt modelId="{BB13ABAB-BB02-442A-B89D-6E7BB22DF353}">
      <dgm:prSet/>
      <dgm:spPr/>
      <dgm:t>
        <a:bodyPr/>
        <a:lstStyle/>
        <a:p>
          <a:pPr>
            <a:lnSpc>
              <a:spcPct val="100000"/>
            </a:lnSpc>
          </a:pPr>
          <a:r>
            <a:rPr lang="en-US"/>
            <a:t>Infectious hazards arise.</a:t>
          </a:r>
        </a:p>
      </dgm:t>
    </dgm:pt>
    <dgm:pt modelId="{2AF2952E-054D-4045-B865-567C49DA0C58}" type="parTrans" cxnId="{3B129A4E-3AA8-4491-A1DE-DBAFBBC71AE3}">
      <dgm:prSet/>
      <dgm:spPr/>
      <dgm:t>
        <a:bodyPr/>
        <a:lstStyle/>
        <a:p>
          <a:endParaRPr lang="en-US"/>
        </a:p>
      </dgm:t>
    </dgm:pt>
    <dgm:pt modelId="{7C410471-78DF-4A2A-AE27-71D4E54D4BDA}" type="sibTrans" cxnId="{3B129A4E-3AA8-4491-A1DE-DBAFBBC71AE3}">
      <dgm:prSet/>
      <dgm:spPr/>
      <dgm:t>
        <a:bodyPr/>
        <a:lstStyle/>
        <a:p>
          <a:endParaRPr lang="en-US"/>
        </a:p>
      </dgm:t>
    </dgm:pt>
    <dgm:pt modelId="{D8948053-8DC8-4F48-B102-91F06038963A}">
      <dgm:prSet/>
      <dgm:spPr/>
      <dgm:t>
        <a:bodyPr/>
        <a:lstStyle/>
        <a:p>
          <a:pPr>
            <a:lnSpc>
              <a:spcPct val="100000"/>
            </a:lnSpc>
          </a:pPr>
          <a:r>
            <a:rPr lang="en-US"/>
            <a:t>There are changes in the IPC Plan.</a:t>
          </a:r>
        </a:p>
      </dgm:t>
    </dgm:pt>
    <dgm:pt modelId="{24065155-C8B5-4AD4-8F62-9B5B8DCCE2F1}" type="parTrans" cxnId="{150F5FA0-A574-41C1-897F-39DE3A9D1A3E}">
      <dgm:prSet/>
      <dgm:spPr/>
      <dgm:t>
        <a:bodyPr/>
        <a:lstStyle/>
        <a:p>
          <a:endParaRPr lang="en-US"/>
        </a:p>
      </dgm:t>
    </dgm:pt>
    <dgm:pt modelId="{F15CCD04-CC1D-4029-90F9-A800B0D677B0}" type="sibTrans" cxnId="{150F5FA0-A574-41C1-897F-39DE3A9D1A3E}">
      <dgm:prSet/>
      <dgm:spPr/>
      <dgm:t>
        <a:bodyPr/>
        <a:lstStyle/>
        <a:p>
          <a:endParaRPr lang="en-US"/>
        </a:p>
      </dgm:t>
    </dgm:pt>
    <dgm:pt modelId="{E30A15BC-11E8-4523-8DFB-72DD4A9EE5ED}">
      <dgm:prSet/>
      <dgm:spPr/>
      <dgm:t>
        <a:bodyPr/>
        <a:lstStyle/>
        <a:p>
          <a:pPr>
            <a:lnSpc>
              <a:spcPct val="100000"/>
            </a:lnSpc>
          </a:pPr>
          <a:r>
            <a:rPr lang="en-US"/>
            <a:t>The farm determines there is a need for training.</a:t>
          </a:r>
        </a:p>
      </dgm:t>
    </dgm:pt>
    <dgm:pt modelId="{7C916AFF-6EFD-481B-88BF-A244B0560249}" type="parTrans" cxnId="{EEC91C81-EB56-429D-91B5-C84DC7D0A1FA}">
      <dgm:prSet/>
      <dgm:spPr/>
      <dgm:t>
        <a:bodyPr/>
        <a:lstStyle/>
        <a:p>
          <a:endParaRPr lang="en-US"/>
        </a:p>
      </dgm:t>
    </dgm:pt>
    <dgm:pt modelId="{B855C92E-1844-4BEB-8729-F179CA4A3778}" type="sibTrans" cxnId="{EEC91C81-EB56-429D-91B5-C84DC7D0A1FA}">
      <dgm:prSet/>
      <dgm:spPr/>
      <dgm:t>
        <a:bodyPr/>
        <a:lstStyle/>
        <a:p>
          <a:endParaRPr lang="en-US"/>
        </a:p>
      </dgm:t>
    </dgm:pt>
    <dgm:pt modelId="{29F493AE-4951-490B-B0F4-CCE81C6443FA}">
      <dgm:prSet/>
      <dgm:spPr/>
      <dgm:t>
        <a:bodyPr/>
        <a:lstStyle/>
        <a:p>
          <a:pPr>
            <a:lnSpc>
              <a:spcPct val="100000"/>
            </a:lnSpc>
          </a:pPr>
          <a:r>
            <a:rPr lang="en-US" b="1"/>
            <a:t>With enough regularity to reinforce concepts</a:t>
          </a:r>
          <a:endParaRPr lang="en-US"/>
        </a:p>
      </dgm:t>
    </dgm:pt>
    <dgm:pt modelId="{949EDB42-8714-47B6-9CCA-2922426C954C}" type="parTrans" cxnId="{8AD5DAA4-FFF0-403B-99FF-3607392BCEEB}">
      <dgm:prSet/>
      <dgm:spPr/>
      <dgm:t>
        <a:bodyPr/>
        <a:lstStyle/>
        <a:p>
          <a:endParaRPr lang="en-US"/>
        </a:p>
      </dgm:t>
    </dgm:pt>
    <dgm:pt modelId="{1F941EB3-0553-41A8-B8FA-1DC5F59246E6}" type="sibTrans" cxnId="{8AD5DAA4-FFF0-403B-99FF-3607392BCEEB}">
      <dgm:prSet/>
      <dgm:spPr/>
      <dgm:t>
        <a:bodyPr/>
        <a:lstStyle/>
        <a:p>
          <a:endParaRPr lang="en-US"/>
        </a:p>
      </dgm:t>
    </dgm:pt>
    <dgm:pt modelId="{5FD4B082-B4BC-4E0B-9F69-C679CCBC6528}" type="pres">
      <dgm:prSet presAssocID="{CD1B1806-E43E-4DB5-A1D7-AF2E2E0AD336}" presName="root" presStyleCnt="0">
        <dgm:presLayoutVars>
          <dgm:dir/>
          <dgm:resizeHandles val="exact"/>
        </dgm:presLayoutVars>
      </dgm:prSet>
      <dgm:spPr/>
    </dgm:pt>
    <dgm:pt modelId="{000718F4-D260-4A5A-912F-06D60C01251E}" type="pres">
      <dgm:prSet presAssocID="{5147D57A-BEAC-40B2-A44F-CFAD04C3C15F}" presName="compNode" presStyleCnt="0"/>
      <dgm:spPr/>
    </dgm:pt>
    <dgm:pt modelId="{0BF210EB-9C1E-45C5-9E3C-FB56149A5CB0}" type="pres">
      <dgm:prSet presAssocID="{5147D57A-BEAC-40B2-A44F-CFAD04C3C15F}"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Employee badge outline"/>
        </a:ext>
      </dgm:extLst>
    </dgm:pt>
    <dgm:pt modelId="{5AA2D2EE-8B96-42B6-9FA6-CB61D4FBAA0F}" type="pres">
      <dgm:prSet presAssocID="{5147D57A-BEAC-40B2-A44F-CFAD04C3C15F}" presName="spaceRect" presStyleCnt="0"/>
      <dgm:spPr/>
    </dgm:pt>
    <dgm:pt modelId="{5462DB9E-FE90-4F2F-A4DF-5FF3E9E272AA}" type="pres">
      <dgm:prSet presAssocID="{5147D57A-BEAC-40B2-A44F-CFAD04C3C15F}" presName="textRect" presStyleLbl="revTx" presStyleIdx="0" presStyleCnt="5">
        <dgm:presLayoutVars>
          <dgm:chMax val="1"/>
          <dgm:chPref val="1"/>
        </dgm:presLayoutVars>
      </dgm:prSet>
      <dgm:spPr/>
    </dgm:pt>
    <dgm:pt modelId="{BDCE079A-B5B7-4155-8895-CF809EB97E59}" type="pres">
      <dgm:prSet presAssocID="{5B940C31-E997-4CEF-903A-B5AB9315B839}" presName="sibTrans" presStyleCnt="0"/>
      <dgm:spPr/>
    </dgm:pt>
    <dgm:pt modelId="{53CD23DF-EBA0-40E5-A846-0B628B466331}" type="pres">
      <dgm:prSet presAssocID="{BB13ABAB-BB02-442A-B89D-6E7BB22DF353}" presName="compNode" presStyleCnt="0"/>
      <dgm:spPr/>
    </dgm:pt>
    <dgm:pt modelId="{20E07B69-87E4-4691-B641-2E35BB3919D5}" type="pres">
      <dgm:prSet presAssocID="{BB13ABAB-BB02-442A-B89D-6E7BB22DF353}" presName="iconRect" presStyleLbl="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Germ with solid fill"/>
        </a:ext>
      </dgm:extLst>
    </dgm:pt>
    <dgm:pt modelId="{EF77363A-FE1C-4A41-AF16-1C2D31DCDECC}" type="pres">
      <dgm:prSet presAssocID="{BB13ABAB-BB02-442A-B89D-6E7BB22DF353}" presName="spaceRect" presStyleCnt="0"/>
      <dgm:spPr/>
    </dgm:pt>
    <dgm:pt modelId="{FA3EE199-3FD7-4673-9ECF-65B4E7438235}" type="pres">
      <dgm:prSet presAssocID="{BB13ABAB-BB02-442A-B89D-6E7BB22DF353}" presName="textRect" presStyleLbl="revTx" presStyleIdx="1" presStyleCnt="5">
        <dgm:presLayoutVars>
          <dgm:chMax val="1"/>
          <dgm:chPref val="1"/>
        </dgm:presLayoutVars>
      </dgm:prSet>
      <dgm:spPr/>
    </dgm:pt>
    <dgm:pt modelId="{98252F6E-4F1C-4EA4-8657-7CC26A8B8684}" type="pres">
      <dgm:prSet presAssocID="{7C410471-78DF-4A2A-AE27-71D4E54D4BDA}" presName="sibTrans" presStyleCnt="0"/>
      <dgm:spPr/>
    </dgm:pt>
    <dgm:pt modelId="{C2338EDD-E882-4A8F-AC67-8A3698B510AD}" type="pres">
      <dgm:prSet presAssocID="{D8948053-8DC8-4F48-B102-91F06038963A}" presName="compNode" presStyleCnt="0"/>
      <dgm:spPr/>
    </dgm:pt>
    <dgm:pt modelId="{BFEE9709-673D-4E38-80AC-6E74CE883251}" type="pres">
      <dgm:prSet presAssocID="{D8948053-8DC8-4F48-B102-91F06038963A}"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Contract"/>
        </a:ext>
      </dgm:extLst>
    </dgm:pt>
    <dgm:pt modelId="{08E19DB8-3902-4855-AC22-47178D324356}" type="pres">
      <dgm:prSet presAssocID="{D8948053-8DC8-4F48-B102-91F06038963A}" presName="spaceRect" presStyleCnt="0"/>
      <dgm:spPr/>
    </dgm:pt>
    <dgm:pt modelId="{0C72FD41-48C2-4265-B7E4-059B2FC6D0E5}" type="pres">
      <dgm:prSet presAssocID="{D8948053-8DC8-4F48-B102-91F06038963A}" presName="textRect" presStyleLbl="revTx" presStyleIdx="2" presStyleCnt="5">
        <dgm:presLayoutVars>
          <dgm:chMax val="1"/>
          <dgm:chPref val="1"/>
        </dgm:presLayoutVars>
      </dgm:prSet>
      <dgm:spPr/>
    </dgm:pt>
    <dgm:pt modelId="{92BB9ED7-A7BC-4914-8F80-68168C6A3436}" type="pres">
      <dgm:prSet presAssocID="{F15CCD04-CC1D-4029-90F9-A800B0D677B0}" presName="sibTrans" presStyleCnt="0"/>
      <dgm:spPr/>
    </dgm:pt>
    <dgm:pt modelId="{08EBE0E6-9932-4F29-9168-5769227830B0}" type="pres">
      <dgm:prSet presAssocID="{E30A15BC-11E8-4523-8DFB-72DD4A9EE5ED}" presName="compNode" presStyleCnt="0"/>
      <dgm:spPr/>
    </dgm:pt>
    <dgm:pt modelId="{B64772EE-815B-4337-8C6A-C0E40E64EDD0}" type="pres">
      <dgm:prSet presAssocID="{E30A15BC-11E8-4523-8DFB-72DD4A9EE5ED}"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Farm scene"/>
        </a:ext>
      </dgm:extLst>
    </dgm:pt>
    <dgm:pt modelId="{2B1B1DA7-09BD-4858-976D-50724F66C0E8}" type="pres">
      <dgm:prSet presAssocID="{E30A15BC-11E8-4523-8DFB-72DD4A9EE5ED}" presName="spaceRect" presStyleCnt="0"/>
      <dgm:spPr/>
    </dgm:pt>
    <dgm:pt modelId="{82F719E4-64B7-40C8-8FCF-F04B407D2125}" type="pres">
      <dgm:prSet presAssocID="{E30A15BC-11E8-4523-8DFB-72DD4A9EE5ED}" presName="textRect" presStyleLbl="revTx" presStyleIdx="3" presStyleCnt="5">
        <dgm:presLayoutVars>
          <dgm:chMax val="1"/>
          <dgm:chPref val="1"/>
        </dgm:presLayoutVars>
      </dgm:prSet>
      <dgm:spPr/>
    </dgm:pt>
    <dgm:pt modelId="{D4BEB5EA-D965-45CC-8416-9A6C9A03137E}" type="pres">
      <dgm:prSet presAssocID="{B855C92E-1844-4BEB-8729-F179CA4A3778}" presName="sibTrans" presStyleCnt="0"/>
      <dgm:spPr/>
    </dgm:pt>
    <dgm:pt modelId="{68F6F1A8-0450-47C5-AEC0-042B52BA53FD}" type="pres">
      <dgm:prSet presAssocID="{29F493AE-4951-490B-B0F4-CCE81C6443FA}" presName="compNode" presStyleCnt="0"/>
      <dgm:spPr/>
    </dgm:pt>
    <dgm:pt modelId="{43F83604-8764-4A2B-966B-9DF182DD2806}" type="pres">
      <dgm:prSet presAssocID="{29F493AE-4951-490B-B0F4-CCE81C6443FA}"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heckmark"/>
        </a:ext>
      </dgm:extLst>
    </dgm:pt>
    <dgm:pt modelId="{ABD8A626-1205-4DBF-A49B-17DF0C3E0E6D}" type="pres">
      <dgm:prSet presAssocID="{29F493AE-4951-490B-B0F4-CCE81C6443FA}" presName="spaceRect" presStyleCnt="0"/>
      <dgm:spPr/>
    </dgm:pt>
    <dgm:pt modelId="{67453445-4512-4FF9-9A07-2FBF25911F44}" type="pres">
      <dgm:prSet presAssocID="{29F493AE-4951-490B-B0F4-CCE81C6443FA}" presName="textRect" presStyleLbl="revTx" presStyleIdx="4" presStyleCnt="5">
        <dgm:presLayoutVars>
          <dgm:chMax val="1"/>
          <dgm:chPref val="1"/>
        </dgm:presLayoutVars>
      </dgm:prSet>
      <dgm:spPr/>
    </dgm:pt>
  </dgm:ptLst>
  <dgm:cxnLst>
    <dgm:cxn modelId="{FA730915-C15B-4D8E-9996-5324B5EB839C}" srcId="{CD1B1806-E43E-4DB5-A1D7-AF2E2E0AD336}" destId="{5147D57A-BEAC-40B2-A44F-CFAD04C3C15F}" srcOrd="0" destOrd="0" parTransId="{D0BF87FE-FC98-4C52-93A2-CD6D4800FBCE}" sibTransId="{5B940C31-E997-4CEF-903A-B5AB9315B839}"/>
    <dgm:cxn modelId="{3D8D0D1C-5EDD-433F-AC83-F357DF0069DC}" type="presOf" srcId="{5147D57A-BEAC-40B2-A44F-CFAD04C3C15F}" destId="{5462DB9E-FE90-4F2F-A4DF-5FF3E9E272AA}" srcOrd="0" destOrd="0" presId="urn:microsoft.com/office/officeart/2018/2/layout/IconLabelList"/>
    <dgm:cxn modelId="{85F77D5F-E375-494A-87AD-624090BBD018}" type="presOf" srcId="{29F493AE-4951-490B-B0F4-CCE81C6443FA}" destId="{67453445-4512-4FF9-9A07-2FBF25911F44}" srcOrd="0" destOrd="0" presId="urn:microsoft.com/office/officeart/2018/2/layout/IconLabelList"/>
    <dgm:cxn modelId="{F373534D-0987-4B5A-B85B-A7765FA703D6}" type="presOf" srcId="{BB13ABAB-BB02-442A-B89D-6E7BB22DF353}" destId="{FA3EE199-3FD7-4673-9ECF-65B4E7438235}" srcOrd="0" destOrd="0" presId="urn:microsoft.com/office/officeart/2018/2/layout/IconLabelList"/>
    <dgm:cxn modelId="{3B129A4E-3AA8-4491-A1DE-DBAFBBC71AE3}" srcId="{CD1B1806-E43E-4DB5-A1D7-AF2E2E0AD336}" destId="{BB13ABAB-BB02-442A-B89D-6E7BB22DF353}" srcOrd="1" destOrd="0" parTransId="{2AF2952E-054D-4045-B865-567C49DA0C58}" sibTransId="{7C410471-78DF-4A2A-AE27-71D4E54D4BDA}"/>
    <dgm:cxn modelId="{6714247A-80D3-4BB5-B1B6-5C899F04F13A}" type="presOf" srcId="{D8948053-8DC8-4F48-B102-91F06038963A}" destId="{0C72FD41-48C2-4265-B7E4-059B2FC6D0E5}" srcOrd="0" destOrd="0" presId="urn:microsoft.com/office/officeart/2018/2/layout/IconLabelList"/>
    <dgm:cxn modelId="{EEC91C81-EB56-429D-91B5-C84DC7D0A1FA}" srcId="{CD1B1806-E43E-4DB5-A1D7-AF2E2E0AD336}" destId="{E30A15BC-11E8-4523-8DFB-72DD4A9EE5ED}" srcOrd="3" destOrd="0" parTransId="{7C916AFF-6EFD-481B-88BF-A244B0560249}" sibTransId="{B855C92E-1844-4BEB-8729-F179CA4A3778}"/>
    <dgm:cxn modelId="{402C6995-1AE9-4CA6-AB0B-82A458D6280B}" type="presOf" srcId="{CD1B1806-E43E-4DB5-A1D7-AF2E2E0AD336}" destId="{5FD4B082-B4BC-4E0B-9F69-C679CCBC6528}" srcOrd="0" destOrd="0" presId="urn:microsoft.com/office/officeart/2018/2/layout/IconLabelList"/>
    <dgm:cxn modelId="{150F5FA0-A574-41C1-897F-39DE3A9D1A3E}" srcId="{CD1B1806-E43E-4DB5-A1D7-AF2E2E0AD336}" destId="{D8948053-8DC8-4F48-B102-91F06038963A}" srcOrd="2" destOrd="0" parTransId="{24065155-C8B5-4AD4-8F62-9B5B8DCCE2F1}" sibTransId="{F15CCD04-CC1D-4029-90F9-A800B0D677B0}"/>
    <dgm:cxn modelId="{8AD5DAA4-FFF0-403B-99FF-3607392BCEEB}" srcId="{CD1B1806-E43E-4DB5-A1D7-AF2E2E0AD336}" destId="{29F493AE-4951-490B-B0F4-CCE81C6443FA}" srcOrd="4" destOrd="0" parTransId="{949EDB42-8714-47B6-9CCA-2922426C954C}" sibTransId="{1F941EB3-0553-41A8-B8FA-1DC5F59246E6}"/>
    <dgm:cxn modelId="{5C50B2C9-78C5-4A68-A422-D5344EA29B47}" type="presOf" srcId="{E30A15BC-11E8-4523-8DFB-72DD4A9EE5ED}" destId="{82F719E4-64B7-40C8-8FCF-F04B407D2125}" srcOrd="0" destOrd="0" presId="urn:microsoft.com/office/officeart/2018/2/layout/IconLabelList"/>
    <dgm:cxn modelId="{F1F5120F-B559-4B1C-9469-175CA54871AF}" type="presParOf" srcId="{5FD4B082-B4BC-4E0B-9F69-C679CCBC6528}" destId="{000718F4-D260-4A5A-912F-06D60C01251E}" srcOrd="0" destOrd="0" presId="urn:microsoft.com/office/officeart/2018/2/layout/IconLabelList"/>
    <dgm:cxn modelId="{287AD3AB-38A0-4D13-A500-2A49D56594D4}" type="presParOf" srcId="{000718F4-D260-4A5A-912F-06D60C01251E}" destId="{0BF210EB-9C1E-45C5-9E3C-FB56149A5CB0}" srcOrd="0" destOrd="0" presId="urn:microsoft.com/office/officeart/2018/2/layout/IconLabelList"/>
    <dgm:cxn modelId="{00844F2E-BF8C-4633-A0A1-C4DBAFB34505}" type="presParOf" srcId="{000718F4-D260-4A5A-912F-06D60C01251E}" destId="{5AA2D2EE-8B96-42B6-9FA6-CB61D4FBAA0F}" srcOrd="1" destOrd="0" presId="urn:microsoft.com/office/officeart/2018/2/layout/IconLabelList"/>
    <dgm:cxn modelId="{3D0516BE-974E-449B-A686-B6E2FAD0E334}" type="presParOf" srcId="{000718F4-D260-4A5A-912F-06D60C01251E}" destId="{5462DB9E-FE90-4F2F-A4DF-5FF3E9E272AA}" srcOrd="2" destOrd="0" presId="urn:microsoft.com/office/officeart/2018/2/layout/IconLabelList"/>
    <dgm:cxn modelId="{920B2383-BF38-4B15-823C-D4D179633080}" type="presParOf" srcId="{5FD4B082-B4BC-4E0B-9F69-C679CCBC6528}" destId="{BDCE079A-B5B7-4155-8895-CF809EB97E59}" srcOrd="1" destOrd="0" presId="urn:microsoft.com/office/officeart/2018/2/layout/IconLabelList"/>
    <dgm:cxn modelId="{F2B34EE8-4B89-47E5-A8E0-D25004A34ADC}" type="presParOf" srcId="{5FD4B082-B4BC-4E0B-9F69-C679CCBC6528}" destId="{53CD23DF-EBA0-40E5-A846-0B628B466331}" srcOrd="2" destOrd="0" presId="urn:microsoft.com/office/officeart/2018/2/layout/IconLabelList"/>
    <dgm:cxn modelId="{454C1074-7A0C-4477-8E8A-B3EB2B8707BF}" type="presParOf" srcId="{53CD23DF-EBA0-40E5-A846-0B628B466331}" destId="{20E07B69-87E4-4691-B641-2E35BB3919D5}" srcOrd="0" destOrd="0" presId="urn:microsoft.com/office/officeart/2018/2/layout/IconLabelList"/>
    <dgm:cxn modelId="{DB7C4AFE-4BA2-47B7-8270-2B37049E516F}" type="presParOf" srcId="{53CD23DF-EBA0-40E5-A846-0B628B466331}" destId="{EF77363A-FE1C-4A41-AF16-1C2D31DCDECC}" srcOrd="1" destOrd="0" presId="urn:microsoft.com/office/officeart/2018/2/layout/IconLabelList"/>
    <dgm:cxn modelId="{C22F1FD4-1B33-4586-978C-1A45CE96787C}" type="presParOf" srcId="{53CD23DF-EBA0-40E5-A846-0B628B466331}" destId="{FA3EE199-3FD7-4673-9ECF-65B4E7438235}" srcOrd="2" destOrd="0" presId="urn:microsoft.com/office/officeart/2018/2/layout/IconLabelList"/>
    <dgm:cxn modelId="{E2B67814-F318-4703-AD2B-20C1EC425C17}" type="presParOf" srcId="{5FD4B082-B4BC-4E0B-9F69-C679CCBC6528}" destId="{98252F6E-4F1C-4EA4-8657-7CC26A8B8684}" srcOrd="3" destOrd="0" presId="urn:microsoft.com/office/officeart/2018/2/layout/IconLabelList"/>
    <dgm:cxn modelId="{68609BD0-E3C9-41A9-9C14-E9A772CB8E3E}" type="presParOf" srcId="{5FD4B082-B4BC-4E0B-9F69-C679CCBC6528}" destId="{C2338EDD-E882-4A8F-AC67-8A3698B510AD}" srcOrd="4" destOrd="0" presId="urn:microsoft.com/office/officeart/2018/2/layout/IconLabelList"/>
    <dgm:cxn modelId="{93CAFFF4-DC2B-4CD9-BFB1-5296C44D0808}" type="presParOf" srcId="{C2338EDD-E882-4A8F-AC67-8A3698B510AD}" destId="{BFEE9709-673D-4E38-80AC-6E74CE883251}" srcOrd="0" destOrd="0" presId="urn:microsoft.com/office/officeart/2018/2/layout/IconLabelList"/>
    <dgm:cxn modelId="{BF252CE9-D0F9-4027-8863-D06C58AF65B0}" type="presParOf" srcId="{C2338EDD-E882-4A8F-AC67-8A3698B510AD}" destId="{08E19DB8-3902-4855-AC22-47178D324356}" srcOrd="1" destOrd="0" presId="urn:microsoft.com/office/officeart/2018/2/layout/IconLabelList"/>
    <dgm:cxn modelId="{84BA41DD-D0E3-46F5-BC34-FC99FE9E3D39}" type="presParOf" srcId="{C2338EDD-E882-4A8F-AC67-8A3698B510AD}" destId="{0C72FD41-48C2-4265-B7E4-059B2FC6D0E5}" srcOrd="2" destOrd="0" presId="urn:microsoft.com/office/officeart/2018/2/layout/IconLabelList"/>
    <dgm:cxn modelId="{EF75D7A0-AC5E-432E-87AB-081032F42F37}" type="presParOf" srcId="{5FD4B082-B4BC-4E0B-9F69-C679CCBC6528}" destId="{92BB9ED7-A7BC-4914-8F80-68168C6A3436}" srcOrd="5" destOrd="0" presId="urn:microsoft.com/office/officeart/2018/2/layout/IconLabelList"/>
    <dgm:cxn modelId="{F03582CD-7619-4934-A3E2-28DA78D3DDF7}" type="presParOf" srcId="{5FD4B082-B4BC-4E0B-9F69-C679CCBC6528}" destId="{08EBE0E6-9932-4F29-9168-5769227830B0}" srcOrd="6" destOrd="0" presId="urn:microsoft.com/office/officeart/2018/2/layout/IconLabelList"/>
    <dgm:cxn modelId="{F88F414C-1EEB-4520-974B-02A41F548C57}" type="presParOf" srcId="{08EBE0E6-9932-4F29-9168-5769227830B0}" destId="{B64772EE-815B-4337-8C6A-C0E40E64EDD0}" srcOrd="0" destOrd="0" presId="urn:microsoft.com/office/officeart/2018/2/layout/IconLabelList"/>
    <dgm:cxn modelId="{9800ABA9-2B18-40D6-BBA5-B5C526DAE578}" type="presParOf" srcId="{08EBE0E6-9932-4F29-9168-5769227830B0}" destId="{2B1B1DA7-09BD-4858-976D-50724F66C0E8}" srcOrd="1" destOrd="0" presId="urn:microsoft.com/office/officeart/2018/2/layout/IconLabelList"/>
    <dgm:cxn modelId="{A35A0176-F1FA-45EB-8092-9A98E89B2731}" type="presParOf" srcId="{08EBE0E6-9932-4F29-9168-5769227830B0}" destId="{82F719E4-64B7-40C8-8FCF-F04B407D2125}" srcOrd="2" destOrd="0" presId="urn:microsoft.com/office/officeart/2018/2/layout/IconLabelList"/>
    <dgm:cxn modelId="{44B7ADB3-186B-4EA3-B16B-FC6D7DAB6F9C}" type="presParOf" srcId="{5FD4B082-B4BC-4E0B-9F69-C679CCBC6528}" destId="{D4BEB5EA-D965-45CC-8416-9A6C9A03137E}" srcOrd="7" destOrd="0" presId="urn:microsoft.com/office/officeart/2018/2/layout/IconLabelList"/>
    <dgm:cxn modelId="{75EF229D-C232-4A60-ACD9-C781DEDF47F6}" type="presParOf" srcId="{5FD4B082-B4BC-4E0B-9F69-C679CCBC6528}" destId="{68F6F1A8-0450-47C5-AEC0-042B52BA53FD}" srcOrd="8" destOrd="0" presId="urn:microsoft.com/office/officeart/2018/2/layout/IconLabelList"/>
    <dgm:cxn modelId="{CABFF37C-376F-4A3A-82B1-70BD6A9B76EA}" type="presParOf" srcId="{68F6F1A8-0450-47C5-AEC0-042B52BA53FD}" destId="{43F83604-8764-4A2B-966B-9DF182DD2806}" srcOrd="0" destOrd="0" presId="urn:microsoft.com/office/officeart/2018/2/layout/IconLabelList"/>
    <dgm:cxn modelId="{4F425A17-7CEE-4359-A335-1C93FA4C61CB}" type="presParOf" srcId="{68F6F1A8-0450-47C5-AEC0-042B52BA53FD}" destId="{ABD8A626-1205-4DBF-A49B-17DF0C3E0E6D}" srcOrd="1" destOrd="0" presId="urn:microsoft.com/office/officeart/2018/2/layout/IconLabelList"/>
    <dgm:cxn modelId="{7BCD2631-D520-427B-8517-7F4BBA8ADE04}" type="presParOf" srcId="{68F6F1A8-0450-47C5-AEC0-042B52BA53FD}" destId="{67453445-4512-4FF9-9A07-2FBF25911F44}"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81268-CD27-40E6-A942-876223AB5EFC}">
      <dsp:nvSpPr>
        <dsp:cNvPr id="0" name=""/>
        <dsp:cNvSpPr/>
      </dsp:nvSpPr>
      <dsp:spPr>
        <a:xfrm>
          <a:off x="0" y="707092"/>
          <a:ext cx="10515600"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A95FAD-2D08-4D40-A182-2F0D6B3AA707}">
      <dsp:nvSpPr>
        <dsp:cNvPr id="0" name=""/>
        <dsp:cNvSpPr/>
      </dsp:nvSpPr>
      <dsp:spPr>
        <a:xfrm>
          <a:off x="394883" y="1000807"/>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47E11D-66CA-4B21-AC2B-C998549372A9}">
      <dsp:nvSpPr>
        <dsp:cNvPr id="0" name=""/>
        <dsp:cNvSpPr/>
      </dsp:nvSpPr>
      <dsp:spPr>
        <a:xfrm>
          <a:off x="1507738" y="70709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90000"/>
            </a:lnSpc>
            <a:spcBef>
              <a:spcPct val="0"/>
            </a:spcBef>
            <a:spcAft>
              <a:spcPct val="35000"/>
            </a:spcAft>
            <a:buNone/>
          </a:pPr>
          <a:r>
            <a:rPr lang="en-US" sz="2500" b="1" kern="1200"/>
            <a:t>Recognize the importance of infection prevention and control on the farm.</a:t>
          </a:r>
          <a:endParaRPr lang="en-US" sz="2500" kern="1200"/>
        </a:p>
      </dsp:txBody>
      <dsp:txXfrm>
        <a:off x="1507738" y="707092"/>
        <a:ext cx="9007861" cy="1305401"/>
      </dsp:txXfrm>
    </dsp:sp>
    <dsp:sp modelId="{97078C61-0A35-43EE-B7F3-C62453513594}">
      <dsp:nvSpPr>
        <dsp:cNvPr id="0" name=""/>
        <dsp:cNvSpPr/>
      </dsp:nvSpPr>
      <dsp:spPr>
        <a:xfrm>
          <a:off x="0" y="2338844"/>
          <a:ext cx="10515600" cy="1305401"/>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FAB958-A403-496A-8B72-023B8D7587D5}">
      <dsp:nvSpPr>
        <dsp:cNvPr id="0" name=""/>
        <dsp:cNvSpPr/>
      </dsp:nvSpPr>
      <dsp:spPr>
        <a:xfrm>
          <a:off x="394883" y="2632559"/>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09A6640-0DF7-42FE-B477-2CEBD68C2027}">
      <dsp:nvSpPr>
        <dsp:cNvPr id="0" name=""/>
        <dsp:cNvSpPr/>
      </dsp:nvSpPr>
      <dsp:spPr>
        <a:xfrm>
          <a:off x="1507738" y="2338844"/>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90000"/>
            </a:lnSpc>
            <a:spcBef>
              <a:spcPct val="0"/>
            </a:spcBef>
            <a:spcAft>
              <a:spcPct val="35000"/>
            </a:spcAft>
            <a:buNone/>
          </a:pPr>
          <a:r>
            <a:rPr lang="en-US" sz="2500" b="1" kern="1200"/>
            <a:t>Have a completed IPC Plan for the dairy </a:t>
          </a:r>
          <a:endParaRPr lang="en-US" sz="2500" kern="1200"/>
        </a:p>
      </dsp:txBody>
      <dsp:txXfrm>
        <a:off x="1507738" y="2338844"/>
        <a:ext cx="9007861" cy="1305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833E6-36CF-422E-8C74-7DD0F50AE30A}">
      <dsp:nvSpPr>
        <dsp:cNvPr id="0" name=""/>
        <dsp:cNvSpPr/>
      </dsp:nvSpPr>
      <dsp:spPr>
        <a:xfrm>
          <a:off x="1352809" y="61928"/>
          <a:ext cx="8291244"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2013-2015 One Health Dairy Conversations</a:t>
          </a:r>
        </a:p>
      </dsp:txBody>
      <dsp:txXfrm>
        <a:off x="1352809" y="363373"/>
        <a:ext cx="7989799" cy="602889"/>
      </dsp:txXfrm>
    </dsp:sp>
    <dsp:sp modelId="{409901A0-10F1-4513-A66A-0C28533BF5E5}">
      <dsp:nvSpPr>
        <dsp:cNvPr id="0" name=""/>
        <dsp:cNvSpPr/>
      </dsp:nvSpPr>
      <dsp:spPr>
        <a:xfrm>
          <a:off x="1352809" y="990202"/>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Discussions with producers about One Health approaches to Dairy</a:t>
          </a:r>
        </a:p>
      </dsp:txBody>
      <dsp:txXfrm>
        <a:off x="1352809" y="990202"/>
        <a:ext cx="1532387" cy="2214004"/>
      </dsp:txXfrm>
    </dsp:sp>
    <dsp:sp modelId="{FB2D4241-E9DB-4D1F-90D0-71DD8766DA92}">
      <dsp:nvSpPr>
        <dsp:cNvPr id="0" name=""/>
        <dsp:cNvSpPr/>
      </dsp:nvSpPr>
      <dsp:spPr>
        <a:xfrm>
          <a:off x="2885031" y="464010"/>
          <a:ext cx="6759022"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2016-2022 Healthy Dairy Worker Study (PNASH)</a:t>
          </a:r>
        </a:p>
      </dsp:txBody>
      <dsp:txXfrm>
        <a:off x="2885031" y="765455"/>
        <a:ext cx="6457577" cy="602889"/>
      </dsp:txXfrm>
    </dsp:sp>
    <dsp:sp modelId="{127CE45C-682E-47ED-9A3D-EBD15CAB6D5F}">
      <dsp:nvSpPr>
        <dsp:cNvPr id="0" name=""/>
        <dsp:cNvSpPr/>
      </dsp:nvSpPr>
      <dsp:spPr>
        <a:xfrm>
          <a:off x="2885031" y="1392283"/>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Dairy Worker Health</a:t>
          </a:r>
        </a:p>
        <a:p>
          <a:pPr marL="0" lvl="0" indent="0" algn="l" defTabSz="711200">
            <a:lnSpc>
              <a:spcPct val="90000"/>
            </a:lnSpc>
            <a:spcBef>
              <a:spcPct val="0"/>
            </a:spcBef>
            <a:spcAft>
              <a:spcPct val="35000"/>
            </a:spcAft>
            <a:buNone/>
          </a:pPr>
          <a:r>
            <a:rPr lang="en-US" sz="1600" kern="1200"/>
            <a:t>Microbiome</a:t>
          </a:r>
        </a:p>
      </dsp:txBody>
      <dsp:txXfrm>
        <a:off x="2885031" y="1392283"/>
        <a:ext cx="1532387" cy="2214004"/>
      </dsp:txXfrm>
    </dsp:sp>
    <dsp:sp modelId="{FCBAD256-703E-46B1-B7F0-D0F6DD27F2BC}">
      <dsp:nvSpPr>
        <dsp:cNvPr id="0" name=""/>
        <dsp:cNvSpPr/>
      </dsp:nvSpPr>
      <dsp:spPr>
        <a:xfrm>
          <a:off x="4417253" y="842024"/>
          <a:ext cx="5226800"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2019-2021 IPC Online Training (UW CE)</a:t>
          </a:r>
        </a:p>
      </dsp:txBody>
      <dsp:txXfrm>
        <a:off x="4417253" y="1143469"/>
        <a:ext cx="4925355" cy="602889"/>
      </dsp:txXfrm>
    </dsp:sp>
    <dsp:sp modelId="{D14F266C-5B05-4D80-B733-FCE4FC526D33}">
      <dsp:nvSpPr>
        <dsp:cNvPr id="0" name=""/>
        <dsp:cNvSpPr/>
      </dsp:nvSpPr>
      <dsp:spPr>
        <a:xfrm>
          <a:off x="4417253" y="1794365"/>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IPC Best Practices</a:t>
          </a:r>
        </a:p>
        <a:p>
          <a:pPr marL="0" lvl="0" indent="0" algn="l" defTabSz="711200">
            <a:lnSpc>
              <a:spcPct val="90000"/>
            </a:lnSpc>
            <a:spcBef>
              <a:spcPct val="0"/>
            </a:spcBef>
            <a:spcAft>
              <a:spcPct val="35000"/>
            </a:spcAft>
            <a:buNone/>
          </a:pPr>
          <a:r>
            <a:rPr lang="en-US" sz="1600" kern="1200"/>
            <a:t>Transitioned mid-activity to COVID-preparedness</a:t>
          </a:r>
        </a:p>
      </dsp:txBody>
      <dsp:txXfrm>
        <a:off x="4417253" y="1794365"/>
        <a:ext cx="1532387" cy="2214004"/>
      </dsp:txXfrm>
    </dsp:sp>
    <dsp:sp modelId="{FDA43211-1368-452B-AC5D-6B52E72F3D1D}">
      <dsp:nvSpPr>
        <dsp:cNvPr id="0" name=""/>
        <dsp:cNvSpPr/>
      </dsp:nvSpPr>
      <dsp:spPr>
        <a:xfrm>
          <a:off x="5950304" y="1268172"/>
          <a:ext cx="3693749"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2023 IPC with Producers</a:t>
          </a:r>
        </a:p>
      </dsp:txBody>
      <dsp:txXfrm>
        <a:off x="5950304" y="1569617"/>
        <a:ext cx="3392304" cy="602889"/>
      </dsp:txXfrm>
    </dsp:sp>
    <dsp:sp modelId="{32416FD2-1EDD-4A80-9FAF-06E3B1E43459}">
      <dsp:nvSpPr>
        <dsp:cNvPr id="0" name=""/>
        <dsp:cNvSpPr/>
      </dsp:nvSpPr>
      <dsp:spPr>
        <a:xfrm>
          <a:off x="5950304" y="2196446"/>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Surveys at DOSH Ag Safety Day</a:t>
          </a:r>
        </a:p>
      </dsp:txBody>
      <dsp:txXfrm>
        <a:off x="5950304" y="2196446"/>
        <a:ext cx="1532387" cy="2214004"/>
      </dsp:txXfrm>
    </dsp:sp>
    <dsp:sp modelId="{D2A4210A-4E6D-4566-8626-765EA20B704A}">
      <dsp:nvSpPr>
        <dsp:cNvPr id="0" name=""/>
        <dsp:cNvSpPr/>
      </dsp:nvSpPr>
      <dsp:spPr>
        <a:xfrm>
          <a:off x="7482526" y="1670254"/>
          <a:ext cx="2161527" cy="1205779"/>
        </a:xfrm>
        <a:prstGeom prst="rightArrow">
          <a:avLst>
            <a:gd name="adj1" fmla="val 50000"/>
            <a:gd name="adj2" fmla="val 5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254000" bIns="191417" numCol="1" spcCol="1270" anchor="ctr" anchorCtr="0">
          <a:noAutofit/>
        </a:bodyPr>
        <a:lstStyle/>
        <a:p>
          <a:pPr marL="0" lvl="0" indent="0" algn="l" defTabSz="800100">
            <a:lnSpc>
              <a:spcPct val="90000"/>
            </a:lnSpc>
            <a:spcBef>
              <a:spcPct val="0"/>
            </a:spcBef>
            <a:spcAft>
              <a:spcPct val="35000"/>
            </a:spcAft>
            <a:buNone/>
          </a:pPr>
          <a:r>
            <a:rPr lang="en-US" sz="1800" kern="1200"/>
            <a:t>2024-present IPC (L&amp;I SHIP)</a:t>
          </a:r>
        </a:p>
      </dsp:txBody>
      <dsp:txXfrm>
        <a:off x="7482526" y="1971699"/>
        <a:ext cx="1860082" cy="602889"/>
      </dsp:txXfrm>
    </dsp:sp>
    <dsp:sp modelId="{68BC9E8F-E378-4537-A8D4-502133844D0C}">
      <dsp:nvSpPr>
        <dsp:cNvPr id="0" name=""/>
        <dsp:cNvSpPr/>
      </dsp:nvSpPr>
      <dsp:spPr>
        <a:xfrm>
          <a:off x="7482526" y="2598527"/>
          <a:ext cx="1532387" cy="2214004"/>
        </a:xfrm>
        <a:prstGeom prst="re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Collaboration with Northwest Dairy Association/Darigold</a:t>
          </a:r>
        </a:p>
        <a:p>
          <a:pPr marL="0" lvl="0" indent="0" algn="l" defTabSz="711200">
            <a:lnSpc>
              <a:spcPct val="90000"/>
            </a:lnSpc>
            <a:spcBef>
              <a:spcPct val="0"/>
            </a:spcBef>
            <a:spcAft>
              <a:spcPct val="35000"/>
            </a:spcAft>
            <a:buNone/>
          </a:pPr>
          <a:r>
            <a:rPr lang="en-US" sz="1600" kern="1200"/>
            <a:t>IPC plan &amp; Training</a:t>
          </a:r>
        </a:p>
      </dsp:txBody>
      <dsp:txXfrm>
        <a:off x="7482526" y="2598527"/>
        <a:ext cx="1532387" cy="22140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7B2FA-EC2B-4D4D-A998-7CE7E8DB0AFE}">
      <dsp:nvSpPr>
        <dsp:cNvPr id="0" name=""/>
        <dsp:cNvSpPr/>
      </dsp:nvSpPr>
      <dsp:spPr>
        <a:xfrm>
          <a:off x="0" y="53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E0FFFA-7F7A-410F-A479-650AFCB8A104}">
      <dsp:nvSpPr>
        <dsp:cNvPr id="0" name=""/>
        <dsp:cNvSpPr/>
      </dsp:nvSpPr>
      <dsp:spPr>
        <a:xfrm>
          <a:off x="375988" y="280191"/>
          <a:ext cx="683614" cy="68361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034511-D54B-4991-AFCC-A2927859321C}">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endParaRPr lang="en-US" sz="2500" kern="1200"/>
        </a:p>
      </dsp:txBody>
      <dsp:txXfrm>
        <a:off x="1435590" y="531"/>
        <a:ext cx="9080009" cy="1242935"/>
      </dsp:txXfrm>
    </dsp:sp>
    <dsp:sp modelId="{0C279BC4-3A3A-418F-894E-45357CF5B491}">
      <dsp:nvSpPr>
        <dsp:cNvPr id="0" name=""/>
        <dsp:cNvSpPr/>
      </dsp:nvSpPr>
      <dsp:spPr>
        <a:xfrm>
          <a:off x="0" y="155420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463B3A-C921-4DC2-9E67-4051B04FF4BC}">
      <dsp:nvSpPr>
        <dsp:cNvPr id="0" name=""/>
        <dsp:cNvSpPr/>
      </dsp:nvSpPr>
      <dsp:spPr>
        <a:xfrm>
          <a:off x="375988" y="1833861"/>
          <a:ext cx="683614" cy="683614"/>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2F4FF8-1C7F-4540-BEE1-105313DE092A}">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endParaRPr lang="en-US" sz="2500" kern="1200"/>
        </a:p>
      </dsp:txBody>
      <dsp:txXfrm>
        <a:off x="1435590" y="1554201"/>
        <a:ext cx="9080009" cy="1242935"/>
      </dsp:txXfrm>
    </dsp:sp>
    <dsp:sp modelId="{E8366D89-6B25-4EB8-90FF-86F3C2779E23}">
      <dsp:nvSpPr>
        <dsp:cNvPr id="0" name=""/>
        <dsp:cNvSpPr/>
      </dsp:nvSpPr>
      <dsp:spPr>
        <a:xfrm>
          <a:off x="0" y="3107870"/>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29BE26-DD8D-4564-9861-AD4499D6AC5A}">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3FD9DB-7AAB-422D-B2F4-1620E39D921D}">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endParaRPr lang="en-US" sz="2500" kern="1200"/>
        </a:p>
      </dsp:txBody>
      <dsp:txXfrm>
        <a:off x="1435590" y="3107870"/>
        <a:ext cx="9080009" cy="1242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A8D610-E46C-4E89-9AE3-3A4AB4560361}">
      <dsp:nvSpPr>
        <dsp:cNvPr id="0" name=""/>
        <dsp:cNvSpPr/>
      </dsp:nvSpPr>
      <dsp:spPr>
        <a:xfrm>
          <a:off x="0" y="421535"/>
          <a:ext cx="10515600" cy="15909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1AB237-DD6B-4264-B303-73ECEDCD9076}">
      <dsp:nvSpPr>
        <dsp:cNvPr id="0" name=""/>
        <dsp:cNvSpPr/>
      </dsp:nvSpPr>
      <dsp:spPr>
        <a:xfrm>
          <a:off x="481264" y="779501"/>
          <a:ext cx="875026" cy="8750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0204A6-7E57-4EA7-8BC5-3C983B1629BD}">
      <dsp:nvSpPr>
        <dsp:cNvPr id="0" name=""/>
        <dsp:cNvSpPr/>
      </dsp:nvSpPr>
      <dsp:spPr>
        <a:xfrm>
          <a:off x="1837556" y="421535"/>
          <a:ext cx="8678043" cy="1590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376" tIns="168376" rIns="168376" bIns="168376" numCol="1" spcCol="1270" anchor="ctr" anchorCtr="0">
          <a:noAutofit/>
        </a:bodyPr>
        <a:lstStyle/>
        <a:p>
          <a:pPr marL="0" lvl="0" indent="0" algn="l" defTabSz="889000">
            <a:lnSpc>
              <a:spcPct val="100000"/>
            </a:lnSpc>
            <a:spcBef>
              <a:spcPct val="0"/>
            </a:spcBef>
            <a:spcAft>
              <a:spcPct val="35000"/>
            </a:spcAft>
            <a:buNone/>
          </a:pPr>
          <a:r>
            <a:rPr lang="en-US" sz="2000" b="1" kern="1200"/>
            <a:t>Standard precautions</a:t>
          </a:r>
          <a:r>
            <a:rPr lang="en-US" sz="2000" kern="1200"/>
            <a:t> are the basic work practices used to prevent the spread of infections in the workplace. These precautions are the minimum safety steps that should always be followed—regardless of whether an infectious disease has been identified. </a:t>
          </a:r>
        </a:p>
      </dsp:txBody>
      <dsp:txXfrm>
        <a:off x="1837556" y="421535"/>
        <a:ext cx="8678043" cy="1590957"/>
      </dsp:txXfrm>
    </dsp:sp>
    <dsp:sp modelId="{3617BC86-59D0-4D68-AA8C-27A161E9642E}">
      <dsp:nvSpPr>
        <dsp:cNvPr id="0" name=""/>
        <dsp:cNvSpPr/>
      </dsp:nvSpPr>
      <dsp:spPr>
        <a:xfrm>
          <a:off x="0" y="2338844"/>
          <a:ext cx="10515600" cy="1590957"/>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0A8EEE-3263-493C-979E-293115CB8C2C}">
      <dsp:nvSpPr>
        <dsp:cNvPr id="0" name=""/>
        <dsp:cNvSpPr/>
      </dsp:nvSpPr>
      <dsp:spPr>
        <a:xfrm>
          <a:off x="481264" y="2696809"/>
          <a:ext cx="875026" cy="8750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3228C0E-E97B-4642-85FB-77F4D4D314DD}">
      <dsp:nvSpPr>
        <dsp:cNvPr id="0" name=""/>
        <dsp:cNvSpPr/>
      </dsp:nvSpPr>
      <dsp:spPr>
        <a:xfrm>
          <a:off x="1837556" y="2338844"/>
          <a:ext cx="8678043" cy="15909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376" tIns="168376" rIns="168376" bIns="168376" numCol="1" spcCol="1270" anchor="ctr" anchorCtr="0">
          <a:noAutofit/>
        </a:bodyPr>
        <a:lstStyle/>
        <a:p>
          <a:pPr marL="0" lvl="0" indent="0" algn="l" defTabSz="889000">
            <a:lnSpc>
              <a:spcPct val="100000"/>
            </a:lnSpc>
            <a:spcBef>
              <a:spcPct val="0"/>
            </a:spcBef>
            <a:spcAft>
              <a:spcPct val="35000"/>
            </a:spcAft>
            <a:buNone/>
          </a:pPr>
          <a:r>
            <a:rPr lang="en-US" sz="2000" kern="1200"/>
            <a:t>Even if a cow looks healthy, fluids, needles, dust, and contaminated surfaces can still carry germs that spread disease to both people and animals. That’s why every farm needs clear, consistent standard precautions to reduce the risk of infection and keep everyone safe.  </a:t>
          </a:r>
        </a:p>
      </dsp:txBody>
      <dsp:txXfrm>
        <a:off x="1837556" y="2338844"/>
        <a:ext cx="8678043" cy="15909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7B2FA-EC2B-4D4D-A998-7CE7E8DB0AFE}">
      <dsp:nvSpPr>
        <dsp:cNvPr id="0" name=""/>
        <dsp:cNvSpPr/>
      </dsp:nvSpPr>
      <dsp:spPr>
        <a:xfrm>
          <a:off x="0" y="53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E0FFFA-7F7A-410F-A479-650AFCB8A104}">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034511-D54B-4991-AFCC-A2927859321C}">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b="0" i="0" kern="1200"/>
            <a:t>• Health programs reduce disease spread and support early intervention.</a:t>
          </a:r>
          <a:endParaRPr lang="en-US" sz="2500" kern="1200"/>
        </a:p>
      </dsp:txBody>
      <dsp:txXfrm>
        <a:off x="1435590" y="531"/>
        <a:ext cx="9080009" cy="1242935"/>
      </dsp:txXfrm>
    </dsp:sp>
    <dsp:sp modelId="{0C279BC4-3A3A-418F-894E-45357CF5B491}">
      <dsp:nvSpPr>
        <dsp:cNvPr id="0" name=""/>
        <dsp:cNvSpPr/>
      </dsp:nvSpPr>
      <dsp:spPr>
        <a:xfrm>
          <a:off x="0" y="1554201"/>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463B3A-C921-4DC2-9E67-4051B04FF4BC}">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2F4FF8-1C7F-4540-BEE1-105313DE092A}">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b="0" i="0" kern="1200"/>
            <a:t>• Promote a culture of safety and care on the farm.</a:t>
          </a:r>
          <a:endParaRPr lang="en-US" sz="2500" kern="1200"/>
        </a:p>
      </dsp:txBody>
      <dsp:txXfrm>
        <a:off x="1435590" y="1554201"/>
        <a:ext cx="9080009" cy="1242935"/>
      </dsp:txXfrm>
    </dsp:sp>
    <dsp:sp modelId="{E8366D89-6B25-4EB8-90FF-86F3C2779E23}">
      <dsp:nvSpPr>
        <dsp:cNvPr id="0" name=""/>
        <dsp:cNvSpPr/>
      </dsp:nvSpPr>
      <dsp:spPr>
        <a:xfrm>
          <a:off x="0" y="3107870"/>
          <a:ext cx="10515600" cy="124293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29BE26-DD8D-4564-9861-AD4499D6AC5A}">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3FD9DB-7AAB-422D-B2F4-1620E39D921D}">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90000"/>
            </a:lnSpc>
            <a:spcBef>
              <a:spcPct val="0"/>
            </a:spcBef>
            <a:spcAft>
              <a:spcPct val="35000"/>
            </a:spcAft>
            <a:buNone/>
          </a:pPr>
          <a:r>
            <a:rPr lang="en-US" sz="2500" b="0" i="0" kern="1200"/>
            <a:t>• Healthy workers support herd health and farm productivity.</a:t>
          </a:r>
          <a:endParaRPr lang="en-US" sz="2500" kern="1200"/>
        </a:p>
      </dsp:txBody>
      <dsp:txXfrm>
        <a:off x="1435590" y="3107870"/>
        <a:ext cx="9080009" cy="12429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F210EB-9C1E-45C5-9E3C-FB56149A5CB0}">
      <dsp:nvSpPr>
        <dsp:cNvPr id="0" name=""/>
        <dsp:cNvSpPr/>
      </dsp:nvSpPr>
      <dsp:spPr>
        <a:xfrm>
          <a:off x="622800" y="603269"/>
          <a:ext cx="810000" cy="81000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62DB9E-FE90-4F2F-A4DF-5FF3E9E272AA}">
      <dsp:nvSpPr>
        <dsp:cNvPr id="0" name=""/>
        <dsp:cNvSpPr/>
      </dsp:nvSpPr>
      <dsp:spPr>
        <a:xfrm>
          <a:off x="127800" y="1754920"/>
          <a:ext cx="180000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a:t>New employees are hired or start working in a new area on the farm.</a:t>
          </a:r>
        </a:p>
      </dsp:txBody>
      <dsp:txXfrm>
        <a:off x="127800" y="1754920"/>
        <a:ext cx="1800000" cy="1125000"/>
      </dsp:txXfrm>
    </dsp:sp>
    <dsp:sp modelId="{20E07B69-87E4-4691-B641-2E35BB3919D5}">
      <dsp:nvSpPr>
        <dsp:cNvPr id="0" name=""/>
        <dsp:cNvSpPr/>
      </dsp:nvSpPr>
      <dsp:spPr>
        <a:xfrm>
          <a:off x="2737800" y="603269"/>
          <a:ext cx="810000" cy="81000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3EE199-3FD7-4673-9ECF-65B4E7438235}">
      <dsp:nvSpPr>
        <dsp:cNvPr id="0" name=""/>
        <dsp:cNvSpPr/>
      </dsp:nvSpPr>
      <dsp:spPr>
        <a:xfrm>
          <a:off x="2242800" y="1754920"/>
          <a:ext cx="180000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a:t>Infectious hazards arise.</a:t>
          </a:r>
        </a:p>
      </dsp:txBody>
      <dsp:txXfrm>
        <a:off x="2242800" y="1754920"/>
        <a:ext cx="1800000" cy="1125000"/>
      </dsp:txXfrm>
    </dsp:sp>
    <dsp:sp modelId="{BFEE9709-673D-4E38-80AC-6E74CE883251}">
      <dsp:nvSpPr>
        <dsp:cNvPr id="0" name=""/>
        <dsp:cNvSpPr/>
      </dsp:nvSpPr>
      <dsp:spPr>
        <a:xfrm>
          <a:off x="4852800" y="603269"/>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72FD41-48C2-4265-B7E4-059B2FC6D0E5}">
      <dsp:nvSpPr>
        <dsp:cNvPr id="0" name=""/>
        <dsp:cNvSpPr/>
      </dsp:nvSpPr>
      <dsp:spPr>
        <a:xfrm>
          <a:off x="4357800" y="1754920"/>
          <a:ext cx="180000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a:t>There are changes in the IPC Plan.</a:t>
          </a:r>
        </a:p>
      </dsp:txBody>
      <dsp:txXfrm>
        <a:off x="4357800" y="1754920"/>
        <a:ext cx="1800000" cy="1125000"/>
      </dsp:txXfrm>
    </dsp:sp>
    <dsp:sp modelId="{B64772EE-815B-4337-8C6A-C0E40E64EDD0}">
      <dsp:nvSpPr>
        <dsp:cNvPr id="0" name=""/>
        <dsp:cNvSpPr/>
      </dsp:nvSpPr>
      <dsp:spPr>
        <a:xfrm>
          <a:off x="6967800" y="603269"/>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F719E4-64B7-40C8-8FCF-F04B407D2125}">
      <dsp:nvSpPr>
        <dsp:cNvPr id="0" name=""/>
        <dsp:cNvSpPr/>
      </dsp:nvSpPr>
      <dsp:spPr>
        <a:xfrm>
          <a:off x="6472800" y="1754920"/>
          <a:ext cx="180000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a:t>The farm determines there is a need for training.</a:t>
          </a:r>
        </a:p>
      </dsp:txBody>
      <dsp:txXfrm>
        <a:off x="6472800" y="1754920"/>
        <a:ext cx="1800000" cy="1125000"/>
      </dsp:txXfrm>
    </dsp:sp>
    <dsp:sp modelId="{43F83604-8764-4A2B-966B-9DF182DD2806}">
      <dsp:nvSpPr>
        <dsp:cNvPr id="0" name=""/>
        <dsp:cNvSpPr/>
      </dsp:nvSpPr>
      <dsp:spPr>
        <a:xfrm>
          <a:off x="9082800" y="603269"/>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453445-4512-4FF9-9A07-2FBF25911F44}">
      <dsp:nvSpPr>
        <dsp:cNvPr id="0" name=""/>
        <dsp:cNvSpPr/>
      </dsp:nvSpPr>
      <dsp:spPr>
        <a:xfrm>
          <a:off x="8587800" y="1754920"/>
          <a:ext cx="1800000" cy="112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b="1" kern="1200"/>
            <a:t>With enough regularity to reinforce concepts</a:t>
          </a:r>
          <a:endParaRPr lang="en-US" sz="1800" kern="1200"/>
        </a:p>
      </dsp:txBody>
      <dsp:txXfrm>
        <a:off x="8587800" y="1754920"/>
        <a:ext cx="1800000" cy="11250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Open Sans" panose="020B0606030504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Open Sans" panose="020B0606030504020204" pitchFamily="34" charset="0"/>
              </a:defRPr>
            </a:lvl1pPr>
          </a:lstStyle>
          <a:p>
            <a:fld id="{53ECB765-1A86-4041-B32D-CC2B502B5160}" type="datetimeFigureOut">
              <a:rPr lang="en-US" smtClean="0"/>
              <a:pPr/>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Open Sans" panose="020B0606030504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Open Sans" panose="020B0606030504020204" pitchFamily="34" charset="0"/>
              </a:defRPr>
            </a:lvl1pPr>
          </a:lstStyle>
          <a:p>
            <a:fld id="{F3A2CB4D-BB8F-3B44-8786-9B45986695A6}" type="slidenum">
              <a:rPr lang="en-US" smtClean="0"/>
              <a:pPr/>
              <a:t>‹#›</a:t>
            </a:fld>
            <a:endParaRPr lang="en-US"/>
          </a:p>
        </p:txBody>
      </p:sp>
    </p:spTree>
    <p:extLst>
      <p:ext uri="{BB962C8B-B14F-4D97-AF65-F5344CB8AC3E}">
        <p14:creationId xmlns:p14="http://schemas.microsoft.com/office/powerpoint/2010/main" val="115206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Open Sans" panose="020B0606030504020204" pitchFamily="34" charset="0"/>
        <a:ea typeface="+mn-ea"/>
        <a:cs typeface="+mn-cs"/>
      </a:defRPr>
    </a:lvl1pPr>
    <a:lvl2pPr marL="457200" algn="l" defTabSz="914400" rtl="0" eaLnBrk="1" latinLnBrk="0" hangingPunct="1">
      <a:defRPr sz="1200" kern="1200">
        <a:solidFill>
          <a:schemeClr val="tx1"/>
        </a:solidFill>
        <a:latin typeface="Open Sans" panose="020B0606030504020204" pitchFamily="34" charset="0"/>
        <a:ea typeface="+mn-ea"/>
        <a:cs typeface="+mn-cs"/>
      </a:defRPr>
    </a:lvl2pPr>
    <a:lvl3pPr marL="914400" algn="l" defTabSz="914400" rtl="0" eaLnBrk="1" latinLnBrk="0" hangingPunct="1">
      <a:defRPr sz="1200" kern="1200">
        <a:solidFill>
          <a:schemeClr val="tx1"/>
        </a:solidFill>
        <a:latin typeface="Open Sans" panose="020B0606030504020204" pitchFamily="34" charset="0"/>
        <a:ea typeface="+mn-ea"/>
        <a:cs typeface="+mn-cs"/>
      </a:defRPr>
    </a:lvl3pPr>
    <a:lvl4pPr marL="1371600" algn="l" defTabSz="914400" rtl="0" eaLnBrk="1" latinLnBrk="0" hangingPunct="1">
      <a:defRPr sz="1200" kern="1200">
        <a:solidFill>
          <a:schemeClr val="tx1"/>
        </a:solidFill>
        <a:latin typeface="Open Sans" panose="020B0606030504020204" pitchFamily="34" charset="0"/>
        <a:ea typeface="+mn-ea"/>
        <a:cs typeface="+mn-cs"/>
      </a:defRPr>
    </a:lvl4pPr>
    <a:lvl5pPr marL="1828800" algn="l" defTabSz="914400" rtl="0" eaLnBrk="1" latinLnBrk="0" hangingPunct="1">
      <a:defRPr sz="1200" kern="1200">
        <a:solidFill>
          <a:schemeClr val="tx1"/>
        </a:solidFill>
        <a:latin typeface="Open Sans" panose="020B0606030504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s://agcrops.osu.edu/sites/agcrops/files/imgclean/3055-body-1563243478-1.jpg"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3" Type="http://schemas.openxmlformats.org/officeDocument/2006/relationships/hyperlink" Target="https://lni.wa.gov/patient-care/treating-patients/communicable-diseases/#policy" TargetMode="External"/><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s://doh.wa.gov/you-and-your-family/immunization/diseases-and-vaccines" TargetMode="External"/><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3" Type="http://schemas.openxmlformats.org/officeDocument/2006/relationships/hyperlink" Target="https://www.lni.wa.gov/workers-rights/leave/paid-sick-leave/#employers-responsibilities" TargetMode="External"/><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3" Type="http://schemas.openxmlformats.org/officeDocument/2006/relationships/hyperlink" Target="https://www.lni.wa.gov/safety-health/preventing-injuries-illnesses/workplace-injuries-fatalities/#recordkeeping-osha-300-log" TargetMode="External"/><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3" Type="http://schemas.openxmlformats.org/officeDocument/2006/relationships/hyperlink" Target="https://lni.wa.gov/safety-health/safety-topics/topics/infectious-disease#requirements-and-policies" TargetMode="External"/><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3" Type="http://schemas.openxmlformats.org/officeDocument/2006/relationships/hyperlink" Target="https://www.lni.wa.gov/safety-health/preventing-injuries-illnesses/workplace-injuries-fatalities/#report-hospitalizations-amputations-or-deaths" TargetMode="External"/><Relationship Id="rId2" Type="http://schemas.openxmlformats.org/officeDocument/2006/relationships/slide" Target="../slides/slide112.xml"/><Relationship Id="rId1" Type="http://schemas.openxmlformats.org/officeDocument/2006/relationships/notesMaster" Target="../notesMasters/notesMaster1.xml"/><Relationship Id="rId4" Type="http://schemas.openxmlformats.org/officeDocument/2006/relationships/hyperlink" Target="#_Component_7:_Emergency"/></Relationships>
</file>

<file path=ppt/notesSlides/_rels/notesSlide111.xml.rels><?xml version="1.0" encoding="UTF-8" standalone="yes"?>
<Relationships xmlns="http://schemas.openxmlformats.org/package/2006/relationships"><Relationship Id="rId3" Type="http://schemas.openxmlformats.org/officeDocument/2006/relationships/hyperlink" Target="https://apps.leg.wa.gov/RCW/default.aspx?cite=51.36.010" TargetMode="External"/><Relationship Id="rId2" Type="http://schemas.openxmlformats.org/officeDocument/2006/relationships/slide" Target="../slides/slide113.xml"/><Relationship Id="rId1" Type="http://schemas.openxmlformats.org/officeDocument/2006/relationships/notesMaster" Target="../notesMasters/notesMaster1.xml"/><Relationship Id="rId4" Type="http://schemas.openxmlformats.org/officeDocument/2006/relationships/hyperlink" Target="https://apps.leg.wa.gov/WAC/default.aspx?cite=296-20-03005" TargetMode="External"/></Relationships>
</file>

<file path=ppt/notesSlides/_rels/notesSlide112.xml.rels><?xml version="1.0" encoding="UTF-8" standalone="yes"?>
<Relationships xmlns="http://schemas.openxmlformats.org/package/2006/relationships"><Relationship Id="rId3" Type="http://schemas.openxmlformats.org/officeDocument/2006/relationships/hyperlink" Target="https://apps.leg.wa.gov/RCW/default.aspx?cite=51.36.010" TargetMode="External"/><Relationship Id="rId2" Type="http://schemas.openxmlformats.org/officeDocument/2006/relationships/slide" Target="../slides/slide114.xml"/><Relationship Id="rId1" Type="http://schemas.openxmlformats.org/officeDocument/2006/relationships/notesMaster" Target="../notesMasters/notesMaster1.xml"/><Relationship Id="rId4" Type="http://schemas.openxmlformats.org/officeDocument/2006/relationships/hyperlink" Target="https://apps.leg.wa.gov/WAC/default.aspx?cite=296-20-03005" TargetMode="Externa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a:t>
            </a:fld>
            <a:endParaRPr lang="en-US"/>
          </a:p>
        </p:txBody>
      </p:sp>
    </p:spTree>
    <p:extLst>
      <p:ext uri="{BB962C8B-B14F-4D97-AF65-F5344CB8AC3E}">
        <p14:creationId xmlns:p14="http://schemas.microsoft.com/office/powerpoint/2010/main" val="3596391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objectives of this training is to review the importance of infection prevention and control (IPC) on the farm, explain how germs are passed around in a farm setting, and how to minimize the risk of illness. As you go through this training, you will complete an IPC Plan to keep alongside your Biosecurity Plan on the farm. </a:t>
            </a:r>
          </a:p>
        </p:txBody>
      </p:sp>
      <p:sp>
        <p:nvSpPr>
          <p:cNvPr id="4" name="Slide Number Placeholder 3"/>
          <p:cNvSpPr>
            <a:spLocks noGrp="1"/>
          </p:cNvSpPr>
          <p:nvPr>
            <p:ph type="sldNum" sz="quarter" idx="5"/>
          </p:nvPr>
        </p:nvSpPr>
        <p:spPr/>
        <p:txBody>
          <a:bodyPr/>
          <a:lstStyle/>
          <a:p>
            <a:fld id="{F3A2CB4D-BB8F-3B44-8786-9B45986695A6}" type="slidenum">
              <a:rPr lang="en-US" smtClean="0"/>
              <a:pPr/>
              <a:t>2</a:t>
            </a:fld>
            <a:endParaRPr lang="en-US"/>
          </a:p>
        </p:txBody>
      </p:sp>
    </p:spTree>
    <p:extLst>
      <p:ext uri="{BB962C8B-B14F-4D97-AF65-F5344CB8AC3E}">
        <p14:creationId xmlns:p14="http://schemas.microsoft.com/office/powerpoint/2010/main" val="40647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pPr marL="0" indent="0">
              <a:lnSpc>
                <a:spcPts val="2802"/>
              </a:lnSpc>
              <a:buFont typeface="Calibri"/>
              <a:buNone/>
            </a:pPr>
            <a:r>
              <a:rPr lang="en-US" b="0">
                <a:solidFill>
                  <a:srgbClr val="2A2742"/>
                </a:solidFill>
                <a:latin typeface="Outfit Extra Bold"/>
                <a:ea typeface="Outfit Extra Bold" pitchFamily="34" charset="-122"/>
                <a:cs typeface="Outfit Extra Bold"/>
              </a:rPr>
              <a:t>At the University of Washington, they have been partnering with dairies since 2013 to improve the health of workers and cows on the farm. We have developed training tools &amp; resources for animal agriculture and have tested and evaluated solutions with partners. </a:t>
            </a:r>
            <a:endParaRPr lang="en-US" b="0"/>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3</a:t>
            </a:fld>
            <a:endParaRPr lang="en-US"/>
          </a:p>
        </p:txBody>
      </p:sp>
    </p:spTree>
    <p:extLst>
      <p:ext uri="{BB962C8B-B14F-4D97-AF65-F5344CB8AC3E}">
        <p14:creationId xmlns:p14="http://schemas.microsoft.com/office/powerpoint/2010/main" val="3793709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F6A4B-35B2-851F-B041-D3C80CBF92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322B5-34A7-4ABB-D6F7-DADB217D9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D25C30-4DF1-4E7C-7504-29FD4F6017A1}"/>
              </a:ext>
            </a:extLst>
          </p:cNvPr>
          <p:cNvSpPr>
            <a:spLocks noGrp="1"/>
          </p:cNvSpPr>
          <p:nvPr>
            <p:ph type="body" idx="1"/>
          </p:nvPr>
        </p:nvSpPr>
        <p:spPr/>
        <p:txBody>
          <a:bodyPr/>
          <a:lstStyle/>
          <a:p>
            <a:r>
              <a:rPr lang="en-US"/>
              <a:t>They partnered with owners, managers, and workers and 5 Washington state dairy farms to conduct a Knowledge, attitude, and behavior survey to support us putting together this practical and effective guide to improve infection prevention and control on dairy farms. </a:t>
            </a:r>
          </a:p>
        </p:txBody>
      </p:sp>
      <p:sp>
        <p:nvSpPr>
          <p:cNvPr id="4" name="Slide Number Placeholder 3">
            <a:extLst>
              <a:ext uri="{FF2B5EF4-FFF2-40B4-BE49-F238E27FC236}">
                <a16:creationId xmlns:a16="http://schemas.microsoft.com/office/drawing/2014/main" id="{3BB776F2-0A0C-6ED6-3065-6A0F705E325F}"/>
              </a:ext>
            </a:extLst>
          </p:cNvPr>
          <p:cNvSpPr>
            <a:spLocks noGrp="1"/>
          </p:cNvSpPr>
          <p:nvPr>
            <p:ph type="sldNum" sz="quarter" idx="5"/>
          </p:nvPr>
        </p:nvSpPr>
        <p:spPr/>
        <p:txBody>
          <a:bodyPr/>
          <a:lstStyle/>
          <a:p>
            <a:fld id="{F3A2CB4D-BB8F-3B44-8786-9B45986695A6}" type="slidenum">
              <a:rPr lang="en-US" smtClean="0"/>
              <a:pPr/>
              <a:t>4</a:t>
            </a:fld>
            <a:endParaRPr lang="en-US"/>
          </a:p>
        </p:txBody>
      </p:sp>
    </p:spTree>
    <p:extLst>
      <p:ext uri="{BB962C8B-B14F-4D97-AF65-F5344CB8AC3E}">
        <p14:creationId xmlns:p14="http://schemas.microsoft.com/office/powerpoint/2010/main" val="510070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en-US"/>
              <a:t>This is information from multiple projects we have had with dairy farms over the years.</a:t>
            </a:r>
          </a:p>
          <a:p>
            <a:pPr marL="171450" indent="-171450">
              <a:buFont typeface="Calibri"/>
              <a:buChar char="-"/>
            </a:pPr>
            <a:r>
              <a:rPr lang="en-US"/>
              <a:t>We spoke with over 100 dairy workers and farm owners across Washington to learn more about infection prevention practices.</a:t>
            </a:r>
          </a:p>
          <a:p>
            <a:pPr marL="171450" indent="-171450">
              <a:buFont typeface="Calibri"/>
              <a:buChar char="-"/>
            </a:pPr>
            <a:r>
              <a:rPr lang="en-US"/>
              <a:t>Here is a quick overview of our results:</a:t>
            </a:r>
            <a:endParaRPr lang="en-US">
              <a:ea typeface="Calibri"/>
              <a:cs typeface="Calibri"/>
            </a:endParaRPr>
          </a:p>
          <a:p>
            <a:pPr lvl="1" indent="-171450">
              <a:buFont typeface="Courier New"/>
              <a:buChar char="o"/>
            </a:pPr>
            <a:r>
              <a:rPr lang="en-US"/>
              <a:t>Many workers had limited awareness of how diseases can spread between animals and people. </a:t>
            </a:r>
            <a:endParaRPr lang="en-US">
              <a:ea typeface="Calibri"/>
              <a:cs typeface="Calibri"/>
            </a:endParaRPr>
          </a:p>
          <a:p>
            <a:pPr lvl="1" indent="-171450">
              <a:buFont typeface="Courier New"/>
              <a:buChar char="o"/>
            </a:pPr>
            <a:r>
              <a:rPr lang="en-US"/>
              <a:t>Use of PPE like eye protection and respirators was low, often because it was uncomfortable, hot, fogged up, or made tasks harder and were not always offered or readily available.</a:t>
            </a:r>
            <a:endParaRPr lang="en-US">
              <a:ea typeface="Calibri" panose="020F0502020204030204"/>
              <a:cs typeface="Calibri" panose="020F0502020204030204"/>
            </a:endParaRPr>
          </a:p>
          <a:p>
            <a:pPr lvl="1" indent="-171450">
              <a:buFont typeface="Courier New"/>
              <a:buChar char="o"/>
            </a:pPr>
            <a:r>
              <a:rPr lang="en-US">
                <a:ea typeface="Calibri" panose="020F0502020204030204"/>
                <a:cs typeface="Calibri" panose="020F0502020204030204"/>
              </a:rPr>
              <a:t>Workers may need more support with needle safety training and having sharps containers placed closer to them</a:t>
            </a:r>
          </a:p>
          <a:p>
            <a:pPr lvl="1" indent="-171450">
              <a:buFont typeface="Courier New"/>
              <a:buChar char="o"/>
            </a:pPr>
            <a:r>
              <a:rPr lang="en-US"/>
              <a:t>Handwashing was common, but workers shared that stations were sometimes too far away and time was limited. </a:t>
            </a:r>
            <a:endParaRPr lang="en-US">
              <a:ea typeface="Calibri" panose="020F0502020204030204"/>
              <a:cs typeface="Calibri" panose="020F0502020204030204"/>
            </a:endParaRPr>
          </a:p>
          <a:p>
            <a:pPr lvl="1" indent="-171450">
              <a:buFont typeface="Courier New"/>
              <a:buChar char="o"/>
            </a:pPr>
            <a:r>
              <a:rPr lang="en-US"/>
              <a:t>Many also talked about wanting to protect themselves and their families.</a:t>
            </a:r>
            <a:endParaRPr lang="en-US">
              <a:ea typeface="Calibri" panose="020F0502020204030204"/>
              <a:cs typeface="Calibri" panose="020F0502020204030204"/>
            </a:endParaRPr>
          </a:p>
          <a:p>
            <a:pPr marL="171450" indent="-171450">
              <a:buFont typeface="Calibri"/>
              <a:buChar char="-"/>
            </a:pPr>
            <a:r>
              <a:rPr lang="en-US"/>
              <a:t>These findings show that effective infection prevention depends on having the right training, tools, access, and clear expectations. It is important to identify strategies for improving farm practices and not placing responsibility on individual workers alone.</a:t>
            </a:r>
            <a:endParaRPr lang="en-US">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5</a:t>
            </a:fld>
            <a:endParaRPr lang="en-US"/>
          </a:p>
        </p:txBody>
      </p:sp>
    </p:spTree>
    <p:extLst>
      <p:ext uri="{BB962C8B-B14F-4D97-AF65-F5344CB8AC3E}">
        <p14:creationId xmlns:p14="http://schemas.microsoft.com/office/powerpoint/2010/main" val="3249769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Calibri"/>
                <a:ea typeface="Calibri"/>
                <a:cs typeface="Calibri"/>
              </a:rPr>
              <a:t>In the case of avian influenza, we can see how diseases that can spread from wild animals, to farm animals, to humans, to domestic animals like cats. We see in the case with dairy the virus can spread through milk droplets in the air and these diseases can have negative financial impacts for the farm. This is why having standard practices in place to prevent infectious outbreaks from occurring is important to the  health and well-being of everyone on the farm.</a:t>
            </a:r>
            <a:r>
              <a:rPr lang="en-US" sz="1200"/>
              <a:t> And when a worker becomes sick from a pathogen this could negatively impact the worker, Coworkers, Animals, the farm and the community.</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pPr/>
              <a:t>6</a:t>
            </a:fld>
            <a:endParaRPr lang="en-US"/>
          </a:p>
        </p:txBody>
      </p:sp>
    </p:spTree>
    <p:extLst>
      <p:ext uri="{BB962C8B-B14F-4D97-AF65-F5344CB8AC3E}">
        <p14:creationId xmlns:p14="http://schemas.microsoft.com/office/powerpoint/2010/main" val="4562500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EA8F0-2877-C804-E6A9-31955FFA30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7EA1A0-F7CC-392D-3975-592D2E3C6B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985F90-D6A5-75BF-DE27-CAB630389A8B}"/>
              </a:ext>
            </a:extLst>
          </p:cNvPr>
          <p:cNvSpPr>
            <a:spLocks noGrp="1"/>
          </p:cNvSpPr>
          <p:nvPr>
            <p:ph type="body" idx="1"/>
          </p:nvPr>
        </p:nvSpPr>
        <p:spPr/>
        <p:txBody>
          <a:bodyPr/>
          <a:lstStyle/>
          <a:p>
            <a:pPr marL="0" lvl="1">
              <a:defRPr/>
            </a:pPr>
            <a:r>
              <a:rPr lang="en-US">
                <a:latin typeface="Open Sans"/>
                <a:ea typeface="Open Sans"/>
                <a:cs typeface="Open Sans"/>
              </a:rPr>
              <a:t>Workers on dairies can be exposed to infectious pathogens at work including viruses, bacteria, and parasites. Some common pathogens on dairy farms are the ones found here.  Exposure can occur through contact with cow </a:t>
            </a:r>
            <a:r>
              <a:rPr lang="en-US" sz="1200">
                <a:latin typeface="Open Sans"/>
                <a:ea typeface="Open Sans"/>
                <a:cs typeface="Open Sans"/>
              </a:rPr>
              <a:t>milk, manure, blood, dust and birthing tissue. And when a worker becomes sick from a pathogen this could negatively impact the worker, Coworkers, Animals, the farm and the community. </a:t>
            </a:r>
            <a:endParaRPr lang="en-US">
              <a:latin typeface="Open Sans"/>
              <a:ea typeface="Open Sans"/>
              <a:cs typeface="Open Sans"/>
            </a:endParaRPr>
          </a:p>
          <a:p>
            <a:pPr marL="0" marR="0" lvl="1" indent="0" algn="l" defTabSz="914400">
              <a:lnSpc>
                <a:spcPct val="100000"/>
              </a:lnSpc>
              <a:spcBef>
                <a:spcPts val="0"/>
              </a:spcBef>
              <a:spcAft>
                <a:spcPts val="0"/>
              </a:spcAft>
              <a:buClrTx/>
              <a:buSzTx/>
              <a:buFont typeface="Arial" panose="020B0604020202020204" pitchFamily="34" charset="0"/>
              <a:buNone/>
              <a:tabLst/>
              <a:defRPr/>
            </a:pPr>
            <a:r>
              <a:rPr lang="es-ES" err="1">
                <a:latin typeface="Open Sans"/>
                <a:ea typeface="Open Sans"/>
                <a:cs typeface="Open Sans"/>
              </a:rPr>
              <a:t>Disclaimer</a:t>
            </a:r>
            <a:r>
              <a:rPr lang="es-ES">
                <a:latin typeface="Open Sans"/>
                <a:ea typeface="Open Sans"/>
                <a:cs typeface="Open Sans"/>
              </a:rPr>
              <a:t>: </a:t>
            </a:r>
            <a:r>
              <a:rPr lang="es-ES" err="1">
                <a:latin typeface="Open Sans"/>
                <a:ea typeface="Open Sans"/>
                <a:cs typeface="Open Sans"/>
              </a:rPr>
              <a:t>This</a:t>
            </a:r>
            <a:r>
              <a:rPr lang="es-ES">
                <a:latin typeface="Open Sans"/>
                <a:ea typeface="Open Sans"/>
                <a:cs typeface="Open Sans"/>
              </a:rPr>
              <a:t> </a:t>
            </a:r>
            <a:r>
              <a:rPr lang="es-ES" err="1">
                <a:latin typeface="Open Sans"/>
                <a:ea typeface="Open Sans"/>
                <a:cs typeface="Open Sans"/>
              </a:rPr>
              <a:t>image</a:t>
            </a:r>
            <a:r>
              <a:rPr lang="es-ES">
                <a:latin typeface="Open Sans"/>
                <a:ea typeface="Open Sans"/>
                <a:cs typeface="Open Sans"/>
              </a:rPr>
              <a:t> </a:t>
            </a:r>
            <a:r>
              <a:rPr lang="es-ES" err="1">
                <a:latin typeface="Open Sans"/>
                <a:ea typeface="Open Sans"/>
                <a:cs typeface="Open Sans"/>
              </a:rPr>
              <a:t>was</a:t>
            </a:r>
            <a:r>
              <a:rPr lang="es-ES">
                <a:latin typeface="Open Sans"/>
                <a:ea typeface="Open Sans"/>
                <a:cs typeface="Open Sans"/>
              </a:rPr>
              <a:t> </a:t>
            </a:r>
            <a:r>
              <a:rPr lang="es-ES" err="1">
                <a:latin typeface="Open Sans"/>
                <a:ea typeface="Open Sans"/>
                <a:cs typeface="Open Sans"/>
              </a:rPr>
              <a:t>made</a:t>
            </a:r>
            <a:r>
              <a:rPr lang="es-ES">
                <a:latin typeface="Open Sans"/>
                <a:ea typeface="Open Sans"/>
                <a:cs typeface="Open Sans"/>
              </a:rPr>
              <a:t> </a:t>
            </a:r>
            <a:r>
              <a:rPr lang="es-ES" err="1">
                <a:latin typeface="Open Sans"/>
                <a:ea typeface="Open Sans"/>
                <a:cs typeface="Open Sans"/>
              </a:rPr>
              <a:t>using</a:t>
            </a:r>
            <a:r>
              <a:rPr lang="es-ES">
                <a:latin typeface="Open Sans"/>
                <a:ea typeface="Open Sans"/>
                <a:cs typeface="Open Sans"/>
              </a:rPr>
              <a:t> artificial </a:t>
            </a:r>
            <a:r>
              <a:rPr lang="es-ES" err="1">
                <a:latin typeface="Open Sans"/>
                <a:ea typeface="Open Sans"/>
                <a:cs typeface="Open Sans"/>
              </a:rPr>
              <a:t>intelligence</a:t>
            </a:r>
            <a:r>
              <a:rPr lang="es-ES">
                <a:latin typeface="Open Sans"/>
                <a:ea typeface="Open Sans"/>
                <a:cs typeface="Open Sans"/>
              </a:rPr>
              <a:t> (</a:t>
            </a:r>
            <a:r>
              <a:rPr lang="es-ES" err="1">
                <a:latin typeface="Open Sans"/>
                <a:ea typeface="Open Sans"/>
                <a:cs typeface="Open Sans"/>
              </a:rPr>
              <a:t>ChatGPT</a:t>
            </a:r>
            <a:r>
              <a:rPr lang="es-ES">
                <a:latin typeface="Open Sans"/>
                <a:ea typeface="Open Sans"/>
                <a:cs typeface="Open Sans"/>
              </a:rPr>
              <a:t>)</a:t>
            </a:r>
            <a:endParaRPr lang="en-US">
              <a:latin typeface="Open Sans"/>
              <a:ea typeface="Open Sans"/>
              <a:cs typeface="Open Sans"/>
            </a:endParaRPr>
          </a:p>
          <a:p>
            <a:pPr marL="0" marR="0" lvl="1" indent="0" algn="l" defTabSz="914400">
              <a:lnSpc>
                <a:spcPct val="100000"/>
              </a:lnSpc>
              <a:spcBef>
                <a:spcPts val="0"/>
              </a:spcBef>
              <a:spcAft>
                <a:spcPts val="0"/>
              </a:spcAft>
              <a:buClrTx/>
              <a:buSzTx/>
              <a:buFont typeface="Arial" panose="020B0604020202020204" pitchFamily="34" charset="0"/>
              <a:buNone/>
              <a:tabLst/>
              <a:defRPr/>
            </a:pPr>
            <a:endParaRPr lang="en-US" sz="1200">
              <a:ea typeface="Open Sans"/>
              <a:cs typeface="Open Sans"/>
            </a:endParaRPr>
          </a:p>
          <a:p>
            <a:pPr marL="0" lvl="1">
              <a:buFont typeface="Arial" panose="020B0604020202020204" pitchFamily="34" charset="0"/>
              <a:defRPr/>
            </a:pPr>
            <a:endParaRPr lang="en-US">
              <a:ea typeface="Open Sans" panose="020B0606030504020204" pitchFamily="34" charset="0"/>
              <a:cs typeface="Open Sans" panose="020B0606030504020204" pitchFamily="34" charset="0"/>
            </a:endParaRP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In the interviews on dairy farms in Washington state, many of the workers did not think they could get cows sick and that cows could get them sick. This type of education on the farm can keep everyone healthy.</a:t>
            </a:r>
          </a:p>
        </p:txBody>
      </p:sp>
      <p:sp>
        <p:nvSpPr>
          <p:cNvPr id="4" name="Slide Number Placeholder 3">
            <a:extLst>
              <a:ext uri="{FF2B5EF4-FFF2-40B4-BE49-F238E27FC236}">
                <a16:creationId xmlns:a16="http://schemas.microsoft.com/office/drawing/2014/main" id="{7612D2EB-03DE-87C7-46DA-58912DAEADA3}"/>
              </a:ext>
            </a:extLst>
          </p:cNvPr>
          <p:cNvSpPr>
            <a:spLocks noGrp="1"/>
          </p:cNvSpPr>
          <p:nvPr>
            <p:ph type="sldNum" sz="quarter" idx="5"/>
          </p:nvPr>
        </p:nvSpPr>
        <p:spPr/>
        <p:txBody>
          <a:bodyPr/>
          <a:lstStyle/>
          <a:p>
            <a:fld id="{F3A2CB4D-BB8F-3B44-8786-9B45986695A6}" type="slidenum">
              <a:rPr lang="en-US" smtClean="0"/>
              <a:pPr/>
              <a:t>7</a:t>
            </a:fld>
            <a:endParaRPr lang="en-US"/>
          </a:p>
        </p:txBody>
      </p:sp>
    </p:spTree>
    <p:extLst>
      <p:ext uri="{BB962C8B-B14F-4D97-AF65-F5344CB8AC3E}">
        <p14:creationId xmlns:p14="http://schemas.microsoft.com/office/powerpoint/2010/main" val="27540547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C9DE3-88A4-CB0A-61BF-AD6863733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0C9DD3-22CA-CA25-AE61-9EAF52A2F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1BFBB2-A763-9389-0F79-7B49353B162D}"/>
              </a:ext>
            </a:extLst>
          </p:cNvPr>
          <p:cNvSpPr>
            <a:spLocks noGrp="1"/>
          </p:cNvSpPr>
          <p:nvPr>
            <p:ph type="body" idx="1"/>
          </p:nvPr>
        </p:nvSpPr>
        <p:spPr/>
        <p:txBody>
          <a:bodyPr/>
          <a:lstStyle/>
          <a:p>
            <a:r>
              <a:rPr lang="en-US" dirty="0">
                <a:latin typeface="Open Sans"/>
                <a:ea typeface="Open Sans"/>
                <a:cs typeface="Open Sans"/>
              </a:rPr>
              <a:t>When workers stay healthy, animals are more likely to stay healthy too. Creating a farm IPC team strengthens communication, encourages engagement, and builds shared responsibility for infection prevention and control. </a:t>
            </a:r>
          </a:p>
          <a:p>
            <a:endParaRPr lang="en-US" dirty="0">
              <a:ea typeface="Open Sans"/>
              <a:cs typeface="Open Sans"/>
            </a:endParaRPr>
          </a:p>
        </p:txBody>
      </p:sp>
      <p:sp>
        <p:nvSpPr>
          <p:cNvPr id="4" name="Slide Number Placeholder 3">
            <a:extLst>
              <a:ext uri="{FF2B5EF4-FFF2-40B4-BE49-F238E27FC236}">
                <a16:creationId xmlns:a16="http://schemas.microsoft.com/office/drawing/2014/main" id="{B04C59D6-B481-9781-DF03-D8FF5A596A25}"/>
              </a:ext>
            </a:extLst>
          </p:cNvPr>
          <p:cNvSpPr>
            <a:spLocks noGrp="1"/>
          </p:cNvSpPr>
          <p:nvPr>
            <p:ph type="sldNum" sz="quarter" idx="5"/>
          </p:nvPr>
        </p:nvSpPr>
        <p:spPr/>
        <p:txBody>
          <a:bodyPr/>
          <a:lstStyle/>
          <a:p>
            <a:fld id="{F3A2CB4D-BB8F-3B44-8786-9B45986695A6}" type="slidenum">
              <a:rPr lang="en-US" smtClean="0"/>
              <a:pPr/>
              <a:t>8</a:t>
            </a:fld>
            <a:endParaRPr lang="en-US"/>
          </a:p>
        </p:txBody>
      </p:sp>
    </p:spTree>
    <p:extLst>
      <p:ext uri="{BB962C8B-B14F-4D97-AF65-F5344CB8AC3E}">
        <p14:creationId xmlns:p14="http://schemas.microsoft.com/office/powerpoint/2010/main" val="597057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t>An IPC Plan is a tool. It helps make expectations clear, especially during higher-risk tasks. For workers, it means clearer guidance, safer practices, and protection for your families. For the herd, it means fewer diseases spreading and healthier animals. And for the farm, it helps keep operations running smoothly, even during outbreaks</a:t>
            </a:r>
          </a:p>
          <a:p>
            <a:pPr defTabSz="931774">
              <a:defRPr/>
            </a:pPr>
            <a:endParaRPr lang="en-US">
              <a:ea typeface="Calibri" panose="020F0502020204030204"/>
              <a:cs typeface="Calibri" panose="020F0502020204030204"/>
            </a:endParaRPr>
          </a:p>
          <a:p>
            <a:pPr marL="0" indent="0" defTabSz="931774">
              <a:buFont typeface="Arial" panose="020B0604020202020204" pitchFamily="34" charset="0"/>
              <a:buNone/>
              <a:defRPr/>
            </a:pPr>
            <a:r>
              <a:rPr lang="en-US" sz="1200" kern="1200">
                <a:solidFill>
                  <a:schemeClr val="tx1"/>
                </a:solidFill>
                <a:latin typeface="Open Sans" panose="020B0606030504020204" pitchFamily="34" charset="0"/>
                <a:ea typeface="+mn-ea"/>
                <a:cs typeface="+mn-cs"/>
              </a:rPr>
              <a:t>The IPC Plan is to be used as a supplementary module to other existing farm guidelines, such as a farm Biosecurity Plan and/or a farm Safety or Accident Prevention Plan. The adoption of the IPC Plan will aid in achieving regulatory compliance with Washington State’s L&amp;I’s workplace safety and health laws </a:t>
            </a:r>
            <a:r>
              <a:rPr lang="en-US" sz="1200" b="1" kern="1200">
                <a:solidFill>
                  <a:schemeClr val="tx1"/>
                </a:solidFill>
                <a:latin typeface="Open Sans" panose="020B0606030504020204" pitchFamily="34" charset="0"/>
                <a:ea typeface="+mn-ea"/>
                <a:cs typeface="+mn-cs"/>
              </a:rPr>
              <a:t>but does </a:t>
            </a:r>
            <a:r>
              <a:rPr lang="en-US" sz="1200" b="1" u="sng" kern="1200">
                <a:solidFill>
                  <a:schemeClr val="tx1"/>
                </a:solidFill>
                <a:latin typeface="Open Sans" panose="020B0606030504020204" pitchFamily="34" charset="0"/>
                <a:ea typeface="+mn-ea"/>
                <a:cs typeface="+mn-cs"/>
              </a:rPr>
              <a:t>not</a:t>
            </a:r>
            <a:r>
              <a:rPr lang="en-US" sz="1200" b="1" kern="1200">
                <a:solidFill>
                  <a:schemeClr val="tx1"/>
                </a:solidFill>
                <a:latin typeface="Open Sans" panose="020B0606030504020204" pitchFamily="34" charset="0"/>
                <a:ea typeface="+mn-ea"/>
                <a:cs typeface="+mn-cs"/>
              </a:rPr>
              <a:t> guarantee complete alignment</a:t>
            </a:r>
            <a:r>
              <a:rPr lang="en-US" sz="1200" kern="1200">
                <a:solidFill>
                  <a:schemeClr val="tx1"/>
                </a:solidFill>
                <a:latin typeface="Open Sans" panose="020B0606030504020204" pitchFamily="34" charset="0"/>
                <a:ea typeface="+mn-ea"/>
                <a:cs typeface="+mn-cs"/>
              </a:rPr>
              <a:t>. </a:t>
            </a:r>
            <a:endParaRPr lang="en-US">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panose="020F0502020204030204"/>
              <a:cs typeface="Calibri" panose="020F0502020204030204"/>
            </a:endParaRP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9</a:t>
            </a:fld>
            <a:endParaRPr lang="en-US"/>
          </a:p>
        </p:txBody>
      </p:sp>
    </p:spTree>
    <p:extLst>
      <p:ext uri="{BB962C8B-B14F-4D97-AF65-F5344CB8AC3E}">
        <p14:creationId xmlns:p14="http://schemas.microsoft.com/office/powerpoint/2010/main" val="3321927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7F2E2-05C8-73C4-F5C9-A5E763460C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D46E7-443B-B6DC-9CED-1A68B5829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F29F95-D1CF-1DE8-5494-A81FA9DC8964}"/>
              </a:ext>
            </a:extLst>
          </p:cNvPr>
          <p:cNvSpPr>
            <a:spLocks noGrp="1"/>
          </p:cNvSpPr>
          <p:nvPr>
            <p:ph type="body" idx="1"/>
          </p:nvPr>
        </p:nvSpPr>
        <p:spPr/>
        <p:txBody>
          <a:bodyPr/>
          <a:lstStyle/>
          <a:p>
            <a:r>
              <a:rPr lang="en-US">
                <a:latin typeface="Open Sans"/>
                <a:ea typeface="Open Sans"/>
                <a:cs typeface="Open Sans"/>
              </a:rPr>
              <a:t>An IPC Plan is a tool. It helps make expectations clear, especially during higher-risk tasks. For workers, it means clearer guidance, safer practices, and protection for your families. For the herd, it means fewer diseases spreading and healthier animals. And for the farm, it helps keep operations running smoothly, even during outbreaks</a:t>
            </a:r>
          </a:p>
          <a:p>
            <a:endParaRPr lang="en-US">
              <a:ea typeface="Calibri" panose="020F0502020204030204"/>
              <a:cs typeface="Calibri" panose="020F0502020204030204"/>
            </a:endParaRPr>
          </a:p>
          <a:p>
            <a:pPr marL="174708" indent="-174708">
              <a:buFont typeface="Arial" panose="020B0604020202020204" pitchFamily="34" charset="0"/>
              <a:buChar char="•"/>
            </a:pPr>
            <a:r>
              <a:rPr lang="en-US" sz="1200" kern="1200">
                <a:solidFill>
                  <a:schemeClr val="tx1"/>
                </a:solidFill>
                <a:latin typeface="Open Sans" panose="020B0606030504020204" pitchFamily="34" charset="0"/>
                <a:ea typeface="+mn-ea"/>
                <a:cs typeface="+mn-cs"/>
              </a:rPr>
              <a:t>The IPC Plan builds on a farm’s biosecurity plans for protecting herd health with the important addition of worker health.  </a:t>
            </a:r>
            <a:endParaRPr lang="en-US" sz="1200" kern="1200">
              <a:solidFill>
                <a:schemeClr val="tx1"/>
              </a:solidFill>
              <a:latin typeface="Open Sans" panose="020B0606030504020204" pitchFamily="34" charset="0"/>
              <a:ea typeface="Calibri"/>
              <a:cs typeface="Calibri"/>
            </a:endParaRPr>
          </a:p>
          <a:p>
            <a:pPr marL="174708" indent="-174708">
              <a:buFont typeface="Arial" panose="020B0604020202020204" pitchFamily="34" charset="0"/>
              <a:buChar char="•"/>
            </a:pPr>
            <a:r>
              <a:rPr lang="en-US" sz="1200" kern="1200">
                <a:solidFill>
                  <a:schemeClr val="tx1"/>
                </a:solidFill>
                <a:latin typeface="Open Sans" panose="020B0606030504020204" pitchFamily="34" charset="0"/>
                <a:ea typeface="+mn-ea"/>
                <a:cs typeface="+mn-cs"/>
              </a:rPr>
              <a:t>A good IPC plan includes practical steps to reduce the spread of germs between cows and people—and helps keep everyone on the farm healthy. </a:t>
            </a:r>
            <a:endParaRPr lang="en-US" sz="1200" kern="1200">
              <a:solidFill>
                <a:schemeClr val="tx1"/>
              </a:solidFill>
              <a:latin typeface="Open Sans" panose="020B0606030504020204" pitchFamily="34" charset="0"/>
              <a:ea typeface="Calibri"/>
              <a:cs typeface="Calibri"/>
            </a:endParaRPr>
          </a:p>
          <a:p>
            <a:pPr marL="174708" indent="-174708">
              <a:buFont typeface="Arial" panose="020B0604020202020204" pitchFamily="34" charset="0"/>
              <a:buChar char="•"/>
            </a:pPr>
            <a:r>
              <a:rPr lang="en-US" sz="1200" kern="1200">
                <a:solidFill>
                  <a:schemeClr val="tx1"/>
                </a:solidFill>
                <a:latin typeface="Open Sans" panose="020B0606030504020204" pitchFamily="34" charset="0"/>
                <a:ea typeface="+mn-ea"/>
                <a:cs typeface="+mn-cs"/>
              </a:rPr>
              <a:t>It also prepares the farm to act quickly in case of an outbreak. </a:t>
            </a:r>
            <a:endParaRPr lang="en-US"/>
          </a:p>
          <a:p>
            <a:endParaRPr lang="en-US" b="1">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2B118888-8A97-D0D9-35E4-7C2499C9A6A5}"/>
              </a:ext>
            </a:extLst>
          </p:cNvPr>
          <p:cNvSpPr>
            <a:spLocks noGrp="1"/>
          </p:cNvSpPr>
          <p:nvPr>
            <p:ph type="sldNum" sz="quarter" idx="5"/>
          </p:nvPr>
        </p:nvSpPr>
        <p:spPr/>
        <p:txBody>
          <a:bodyPr/>
          <a:lstStyle/>
          <a:p>
            <a:fld id="{F3A2CB4D-BB8F-3B44-8786-9B45986695A6}" type="slidenum">
              <a:rPr lang="en-US" smtClean="0"/>
              <a:t>10</a:t>
            </a:fld>
            <a:endParaRPr lang="en-US"/>
          </a:p>
        </p:txBody>
      </p:sp>
    </p:spTree>
    <p:extLst>
      <p:ext uri="{BB962C8B-B14F-4D97-AF65-F5344CB8AC3E}">
        <p14:creationId xmlns:p14="http://schemas.microsoft.com/office/powerpoint/2010/main" val="3236440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The Role of Culture for Health, Safety, &amp; Well-being </a:t>
            </a:r>
          </a:p>
          <a:p>
            <a:pPr marL="171450" indent="-171450">
              <a:buFont typeface="Arial" panose="020B0604020202020204" pitchFamily="34" charset="0"/>
              <a:buChar char="•"/>
            </a:pPr>
            <a:r>
              <a:rPr lang="en-US" sz="1200" kern="1200">
                <a:solidFill>
                  <a:schemeClr val="tx1"/>
                </a:solidFill>
                <a:effectLst/>
                <a:latin typeface="+mn-lt"/>
                <a:ea typeface="+mn-ea"/>
                <a:cs typeface="+mn-cs"/>
              </a:rPr>
              <a:t> farm culture that values the health of both animals and workers. </a:t>
            </a:r>
          </a:p>
          <a:p>
            <a:pPr marL="628650" lvl="1" indent="-171450">
              <a:buFont typeface="Arial" panose="020B0604020202020204" pitchFamily="34" charset="0"/>
              <a:buChar char="•"/>
            </a:pPr>
            <a:r>
              <a:rPr lang="en-US" sz="1200" kern="1200">
                <a:solidFill>
                  <a:schemeClr val="tx1"/>
                </a:solidFill>
                <a:effectLst/>
                <a:latin typeface="+mn-lt"/>
                <a:ea typeface="+mn-ea"/>
                <a:cs typeface="+mn-cs"/>
              </a:rPr>
              <a:t>This culture protects human and animal health, supports productivity, and ensures food safety. </a:t>
            </a:r>
          </a:p>
          <a:p>
            <a:pPr marL="628650" lvl="1" indent="-171450">
              <a:buFont typeface="Arial" panose="020B0604020202020204" pitchFamily="34" charset="0"/>
              <a:buChar char="•"/>
            </a:pPr>
            <a:r>
              <a:rPr lang="en-US" sz="1200" kern="1200">
                <a:solidFill>
                  <a:schemeClr val="tx1"/>
                </a:solidFill>
                <a:effectLst/>
                <a:latin typeface="+mn-lt"/>
                <a:ea typeface="+mn-ea"/>
                <a:cs typeface="+mn-cs"/>
              </a:rPr>
              <a:t>It also helps reduce workplace injuries, prevent outbreaks, and improve economic sustainability.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A strong health and safety culture means everyone on the farm is trained, equipped, and encouraged to identify and report infectious hazards.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Routine practices—such as handwashing—can stop infections from spreading on and off the farm. </a:t>
            </a:r>
          </a:p>
          <a:p>
            <a:pPr marL="171450" lvl="0" indent="-171450">
              <a:buFont typeface="Arial" panose="020B0604020202020204" pitchFamily="34" charset="0"/>
              <a:buChar char="•"/>
            </a:pPr>
            <a:r>
              <a:rPr lang="en-US" sz="1200" kern="1200">
                <a:solidFill>
                  <a:schemeClr val="tx1"/>
                </a:solidFill>
                <a:effectLst/>
                <a:latin typeface="+mn-lt"/>
                <a:ea typeface="+mn-ea"/>
                <a:cs typeface="+mn-cs"/>
              </a:rPr>
              <a:t>It is important for employees to feel safe to report safety hazards and infection concerns.</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11</a:t>
            </a:fld>
            <a:endParaRPr lang="en-US"/>
          </a:p>
        </p:txBody>
      </p:sp>
    </p:spTree>
    <p:extLst>
      <p:ext uri="{BB962C8B-B14F-4D97-AF65-F5344CB8AC3E}">
        <p14:creationId xmlns:p14="http://schemas.microsoft.com/office/powerpoint/2010/main" val="4172117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Group Discussion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When you hear: A strong culture of health and safety, what comes to mind for you?</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a:solidFill>
                  <a:schemeClr val="tx1"/>
                </a:solidFill>
                <a:effectLst/>
                <a:latin typeface="+mn-lt"/>
                <a:ea typeface="+mn-ea"/>
                <a:cs typeface="+mn-cs"/>
              </a:rPr>
              <a:t>What is the environment like?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a:solidFill>
                  <a:schemeClr val="tx1"/>
                </a:solidFill>
                <a:effectLst/>
                <a:latin typeface="+mn-lt"/>
                <a:ea typeface="+mn-ea"/>
                <a:cs typeface="+mn-cs"/>
              </a:rPr>
              <a:t>What does communication look like?</a:t>
            </a:r>
            <a:br>
              <a:rPr lang="en-US" sz="1200" kern="1200">
                <a:solidFill>
                  <a:schemeClr val="tx1"/>
                </a:solidFill>
                <a:effectLst/>
                <a:latin typeface="+mn-lt"/>
                <a:ea typeface="+mn-ea"/>
                <a:cs typeface="+mn-cs"/>
              </a:rPr>
            </a:br>
            <a:br>
              <a:rPr lang="en-US" sz="1200" kern="1200">
                <a:solidFill>
                  <a:schemeClr val="tx1"/>
                </a:solidFill>
                <a:effectLst/>
                <a:latin typeface="+mn-lt"/>
                <a:ea typeface="+mn-ea"/>
                <a:cs typeface="+mn-cs"/>
              </a:rPr>
            </a:br>
            <a:r>
              <a:rPr lang="en-US" sz="1200" kern="1200">
                <a:solidFill>
                  <a:schemeClr val="tx1"/>
                </a:solidFill>
                <a:effectLst/>
                <a:latin typeface="+mn-lt"/>
                <a:ea typeface="+mn-ea"/>
                <a:cs typeface="+mn-cs"/>
              </a:rPr>
              <a:t>Benefits of Health Workplace culture:</a:t>
            </a:r>
          </a:p>
          <a:p>
            <a:pPr marL="342900" indent="-342900" algn="l">
              <a:lnSpc>
                <a:spcPts val="2850"/>
              </a:lnSpc>
              <a:buSzPct val="100000"/>
              <a:buChar char="•"/>
            </a:pPr>
            <a:r>
              <a:rPr lang="en-US" sz="1200">
                <a:solidFill>
                  <a:srgbClr val="2A2742"/>
                </a:solidFill>
                <a:latin typeface="Calibri" panose="020F0502020204030204" pitchFamily="34" charset="0"/>
                <a:ea typeface="Arimo" pitchFamily="34" charset="-122"/>
                <a:cs typeface="Calibri" panose="020F0502020204030204" pitchFamily="34" charset="0"/>
              </a:rPr>
              <a:t>Strong Culture = Strong IPC Program</a:t>
            </a:r>
          </a:p>
          <a:p>
            <a:pPr marL="342900" indent="-342900" algn="l">
              <a:lnSpc>
                <a:spcPts val="2850"/>
              </a:lnSpc>
              <a:buSzPct val="100000"/>
              <a:buChar char="•"/>
            </a:pPr>
            <a:r>
              <a:rPr lang="en-US" sz="1200">
                <a:solidFill>
                  <a:srgbClr val="2A2742"/>
                </a:solidFill>
                <a:latin typeface="Calibri" panose="020F0502020204030204" pitchFamily="34" charset="0"/>
                <a:ea typeface="Arimo" pitchFamily="34" charset="-122"/>
                <a:cs typeface="Calibri" panose="020F0502020204030204" pitchFamily="34" charset="0"/>
              </a:rPr>
              <a:t>Protects Animal &amp; Worker Health</a:t>
            </a:r>
          </a:p>
          <a:p>
            <a:pPr marL="342900" indent="-342900" algn="l">
              <a:lnSpc>
                <a:spcPts val="2850"/>
              </a:lnSpc>
              <a:buSzPct val="100000"/>
              <a:buChar char="•"/>
            </a:pPr>
            <a:r>
              <a:rPr lang="en-US" sz="1200">
                <a:solidFill>
                  <a:srgbClr val="2A2742"/>
                </a:solidFill>
                <a:latin typeface="Calibri" panose="020F0502020204030204" pitchFamily="34" charset="0"/>
                <a:ea typeface="Arimo" pitchFamily="34" charset="-122"/>
                <a:cs typeface="Calibri" panose="020F0502020204030204" pitchFamily="34" charset="0"/>
              </a:rPr>
              <a:t>Supports Productivity &amp; Food Safety</a:t>
            </a:r>
          </a:p>
          <a:p>
            <a:pPr marL="342900" indent="-342900" algn="l">
              <a:lnSpc>
                <a:spcPts val="2850"/>
              </a:lnSpc>
              <a:buSzPct val="100000"/>
              <a:buChar char="•"/>
            </a:pPr>
            <a:r>
              <a:rPr lang="en-US" sz="1200">
                <a:solidFill>
                  <a:srgbClr val="2A2742"/>
                </a:solidFill>
                <a:latin typeface="Calibri" panose="020F0502020204030204" pitchFamily="34" charset="0"/>
                <a:ea typeface="Arimo" pitchFamily="34" charset="-122"/>
                <a:cs typeface="Calibri" panose="020F0502020204030204" pitchFamily="34" charset="0"/>
              </a:rPr>
              <a:t>Prevents Injuries &amp; Disease Spread</a:t>
            </a:r>
          </a:p>
          <a:p>
            <a:pPr marL="342900" indent="-342900" algn="l">
              <a:lnSpc>
                <a:spcPts val="2850"/>
              </a:lnSpc>
              <a:buSzPct val="100000"/>
              <a:buChar char="•"/>
            </a:pPr>
            <a:r>
              <a:rPr lang="en-US" sz="1200">
                <a:solidFill>
                  <a:srgbClr val="2A2742"/>
                </a:solidFill>
                <a:latin typeface="Calibri" panose="020F0502020204030204" pitchFamily="34" charset="0"/>
                <a:ea typeface="Arimo" pitchFamily="34" charset="-122"/>
                <a:cs typeface="Calibri" panose="020F0502020204030204" pitchFamily="34" charset="0"/>
              </a:rPr>
              <a:t>Employees are Trained and Equipped</a:t>
            </a:r>
          </a:p>
          <a:p>
            <a:pPr marL="342900" indent="-342900" algn="l">
              <a:lnSpc>
                <a:spcPts val="2850"/>
              </a:lnSpc>
              <a:buSzPct val="100000"/>
              <a:buChar char="•"/>
            </a:pPr>
            <a:r>
              <a:rPr lang="en-US" sz="1200">
                <a:solidFill>
                  <a:srgbClr val="2A2742"/>
                </a:solidFill>
                <a:latin typeface="Calibri" panose="020F0502020204030204" pitchFamily="34" charset="0"/>
                <a:ea typeface="Arimo" pitchFamily="34" charset="-122"/>
                <a:cs typeface="Calibri" panose="020F0502020204030204" pitchFamily="34" charset="0"/>
              </a:rPr>
              <a:t>Routine Practices Stop Infections</a:t>
            </a:r>
          </a:p>
          <a:p>
            <a:pPr marL="342900" indent="-342900" algn="l">
              <a:lnSpc>
                <a:spcPts val="2850"/>
              </a:lnSpc>
              <a:buSzPct val="100000"/>
              <a:buChar char="•"/>
            </a:pPr>
            <a:r>
              <a:rPr lang="en-US" sz="1200">
                <a:solidFill>
                  <a:srgbClr val="2A2742"/>
                </a:solidFill>
                <a:latin typeface="Calibri" panose="020F0502020204030204" pitchFamily="34" charset="0"/>
                <a:ea typeface="Arimo" pitchFamily="34" charset="-122"/>
                <a:cs typeface="Calibri" panose="020F0502020204030204" pitchFamily="34" charset="0"/>
              </a:rPr>
              <a:t>Workers Feel Safe to Report Hazards &amp; Concerns</a:t>
            </a:r>
          </a:p>
          <a:p>
            <a:pPr marL="342900" indent="-342900" algn="l">
              <a:lnSpc>
                <a:spcPts val="2850"/>
              </a:lnSpc>
              <a:buSzPct val="100000"/>
              <a:buChar char="•"/>
            </a:pPr>
            <a:endParaRPr lang="en-US" sz="1200">
              <a:solidFill>
                <a:srgbClr val="2A2742"/>
              </a:solidFill>
              <a:latin typeface="Calibri" panose="020F0502020204030204" pitchFamily="34" charset="0"/>
              <a:ea typeface="Arimo" pitchFamily="34" charset="-122"/>
              <a:cs typeface="Calibri" panose="020F0502020204030204" pitchFamily="34" charset="0"/>
            </a:endParaRPr>
          </a:p>
          <a:p>
            <a:pPr marL="0" indent="0" algn="l">
              <a:lnSpc>
                <a:spcPts val="2850"/>
              </a:lnSpc>
              <a:buSzPct val="100000"/>
              <a:buNone/>
            </a:pPr>
            <a:r>
              <a:rPr lang="en-US" b="0" i="0" u="none" strike="noStrike">
                <a:solidFill>
                  <a:srgbClr val="000000"/>
                </a:solidFill>
                <a:effectLst/>
                <a:latin typeface="-webkit-standard"/>
              </a:rPr>
              <a:t>A strong culture isn’t just a policy. it’s what people do every day and how supported they feel doing it.</a:t>
            </a:r>
            <a:endParaRPr lang="en-US" sz="1200">
              <a:solidFill>
                <a:srgbClr val="2A2742"/>
              </a:solidFill>
              <a:latin typeface="Calibri" panose="020F0502020204030204" pitchFamily="34" charset="0"/>
              <a:ea typeface="Arimo" pitchFamily="34" charset="-122"/>
              <a:cs typeface="Calibri" panose="020F0502020204030204" pitchFamily="34" charset="0"/>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12</a:t>
            </a:fld>
            <a:endParaRPr lang="en-US"/>
          </a:p>
        </p:txBody>
      </p:sp>
    </p:spTree>
    <p:extLst>
      <p:ext uri="{BB962C8B-B14F-4D97-AF65-F5344CB8AC3E}">
        <p14:creationId xmlns:p14="http://schemas.microsoft.com/office/powerpoint/2010/main" val="470065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Building a Culture of Health &amp; Safety requires commitment from Management and Employees to commit to activities that help prevent infection in workers and cows.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79A89-7687-0F92-3F8D-D22E281E3E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1529CF-72FA-8BBF-69D0-BF06B41F0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1801A-DB4A-4B1A-AA42-0DC80EBF6983}"/>
              </a:ext>
            </a:extLst>
          </p:cNvPr>
          <p:cNvSpPr>
            <a:spLocks noGrp="1"/>
          </p:cNvSpPr>
          <p:nvPr>
            <p:ph type="body" idx="1"/>
          </p:nvPr>
        </p:nvSpPr>
        <p:spPr/>
        <p:txBody>
          <a:bodyPr/>
          <a:lstStyle/>
          <a:p>
            <a:r>
              <a:rPr lang="en-US"/>
              <a:t>If front of you, you will see the IPC Plan Draft that we will be working out of today. Throughout this training, we will be returning to this document and completing the form so that by the end of the training you will have a completed IPC Plan to put alongside the biosecurity plan</a:t>
            </a:r>
          </a:p>
        </p:txBody>
      </p:sp>
      <p:sp>
        <p:nvSpPr>
          <p:cNvPr id="4" name="Slide Number Placeholder 3">
            <a:extLst>
              <a:ext uri="{FF2B5EF4-FFF2-40B4-BE49-F238E27FC236}">
                <a16:creationId xmlns:a16="http://schemas.microsoft.com/office/drawing/2014/main" id="{1D2BFD7C-3E30-8681-41E5-D6D6CFA0709E}"/>
              </a:ext>
            </a:extLst>
          </p:cNvPr>
          <p:cNvSpPr>
            <a:spLocks noGrp="1"/>
          </p:cNvSpPr>
          <p:nvPr>
            <p:ph type="sldNum" sz="quarter" idx="5"/>
          </p:nvPr>
        </p:nvSpPr>
        <p:spPr/>
        <p:txBody>
          <a:bodyPr/>
          <a:lstStyle/>
          <a:p>
            <a:fld id="{F3A2CB4D-BB8F-3B44-8786-9B45986695A6}" type="slidenum">
              <a:rPr lang="en-US" smtClean="0"/>
              <a:t>14</a:t>
            </a:fld>
            <a:endParaRPr lang="en-US"/>
          </a:p>
        </p:txBody>
      </p:sp>
    </p:spTree>
    <p:extLst>
      <p:ext uri="{BB962C8B-B14F-4D97-AF65-F5344CB8AC3E}">
        <p14:creationId xmlns:p14="http://schemas.microsoft.com/office/powerpoint/2010/main" val="744255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F9079-6C63-A659-4122-FF8952A29C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F1CA24-ABB8-3C8E-B8B8-D29F31D474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82514A-EC46-DBEF-ABA0-77811E34077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38CD58-9AC4-7529-B3C8-F4F7D2046C6A}"/>
              </a:ext>
            </a:extLst>
          </p:cNvPr>
          <p:cNvSpPr>
            <a:spLocks noGrp="1"/>
          </p:cNvSpPr>
          <p:nvPr>
            <p:ph type="sldNum" sz="quarter" idx="5"/>
          </p:nvPr>
        </p:nvSpPr>
        <p:spPr/>
        <p:txBody>
          <a:bodyPr/>
          <a:lstStyle/>
          <a:p>
            <a:fld id="{F3A2CB4D-BB8F-3B44-8786-9B45986695A6}" type="slidenum">
              <a:rPr lang="en-US" smtClean="0"/>
              <a:t>15</a:t>
            </a:fld>
            <a:endParaRPr lang="en-US"/>
          </a:p>
        </p:txBody>
      </p:sp>
    </p:spTree>
    <p:extLst>
      <p:ext uri="{BB962C8B-B14F-4D97-AF65-F5344CB8AC3E}">
        <p14:creationId xmlns:p14="http://schemas.microsoft.com/office/powerpoint/2010/main" val="5618843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16</a:t>
            </a:fld>
            <a:endParaRPr lang="en-US"/>
          </a:p>
        </p:txBody>
      </p:sp>
    </p:spTree>
    <p:extLst>
      <p:ext uri="{BB962C8B-B14F-4D97-AF65-F5344CB8AC3E}">
        <p14:creationId xmlns:p14="http://schemas.microsoft.com/office/powerpoint/2010/main" val="1024038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The first step in fostering a culture of health on the farm is to designate a point-person. This person is responsible for implementing, maintaining and updating the Infection Prevention and Control (IPC) plan</a:t>
            </a:r>
          </a:p>
          <a:p>
            <a:pPr marL="0" indent="0">
              <a:buNone/>
            </a:pPr>
            <a:endParaRPr lang="en-US"/>
          </a:p>
          <a:p>
            <a:pPr marL="0" indent="0">
              <a:buNone/>
            </a:pPr>
            <a:r>
              <a:rPr lang="en-US"/>
              <a:t>This point-person should be:</a:t>
            </a:r>
          </a:p>
          <a:p>
            <a:pPr marL="228600" indent="-228600">
              <a:buFont typeface="+mj-lt"/>
              <a:buAutoNum type="arabicPeriod"/>
            </a:pPr>
            <a:r>
              <a:rPr lang="en-US"/>
              <a:t>familiar with farm operations, </a:t>
            </a:r>
          </a:p>
          <a:p>
            <a:pPr marL="228600" indent="-228600">
              <a:buFont typeface="+mj-lt"/>
              <a:buAutoNum type="arabicPeriod"/>
            </a:pPr>
            <a:r>
              <a:rPr lang="en-US"/>
              <a:t>knowledgeable about the hazards of zoonotic diseases (diseases that can be transmitted between animals and humans), </a:t>
            </a:r>
          </a:p>
          <a:p>
            <a:pPr marL="228600" indent="-228600">
              <a:buFont typeface="+mj-lt"/>
              <a:buAutoNum type="arabicPeriod"/>
            </a:pPr>
            <a:r>
              <a:rPr lang="en-US"/>
              <a:t>well-versed in the control methods in this IPC plan</a:t>
            </a:r>
          </a:p>
          <a:p>
            <a:pPr marL="228600" indent="-228600">
              <a:buFont typeface="+mj-lt"/>
              <a:buAutoNum type="arabicPeriod"/>
            </a:pPr>
            <a:r>
              <a:rPr lang="en-US"/>
              <a:t>trusted, approachable, and encourage open communication about ideas and questions about infectious diseases on the farm for employees. </a:t>
            </a:r>
          </a:p>
          <a:p>
            <a:pPr marL="0" indent="0">
              <a:buFont typeface="+mj-lt"/>
              <a:buNone/>
            </a:pPr>
            <a:endParaRPr lang="en-US"/>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17</a:t>
            </a:fld>
            <a:endParaRPr lang="en-US"/>
          </a:p>
        </p:txBody>
      </p:sp>
    </p:spTree>
    <p:extLst>
      <p:ext uri="{BB962C8B-B14F-4D97-AF65-F5344CB8AC3E}">
        <p14:creationId xmlns:p14="http://schemas.microsoft.com/office/powerpoint/2010/main" val="2559858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352A7-4BDE-49B0-C312-FD62E3021C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C4B561-8DAE-AA1B-EE7C-A9943CA561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365821-41B7-8317-2F7E-27A7BA9211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37168D-0C22-F271-6F3E-E65B0A56F6B2}"/>
              </a:ext>
            </a:extLst>
          </p:cNvPr>
          <p:cNvSpPr>
            <a:spLocks noGrp="1"/>
          </p:cNvSpPr>
          <p:nvPr>
            <p:ph type="sldNum" sz="quarter" idx="5"/>
          </p:nvPr>
        </p:nvSpPr>
        <p:spPr/>
        <p:txBody>
          <a:bodyPr/>
          <a:lstStyle/>
          <a:p>
            <a:fld id="{F3A2CB4D-BB8F-3B44-8786-9B45986695A6}" type="slidenum">
              <a:rPr lang="en-US" smtClean="0"/>
              <a:t>18</a:t>
            </a:fld>
            <a:endParaRPr lang="en-US"/>
          </a:p>
        </p:txBody>
      </p:sp>
    </p:spTree>
    <p:extLst>
      <p:ext uri="{BB962C8B-B14F-4D97-AF65-F5344CB8AC3E}">
        <p14:creationId xmlns:p14="http://schemas.microsoft.com/office/powerpoint/2010/main" val="1047729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08503-4509-8B59-D64A-4F256648E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E02C53-2212-D5F6-D84D-7808D9DA2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193807-642E-19F9-21A1-7DBD966EAF89}"/>
              </a:ext>
            </a:extLst>
          </p:cNvPr>
          <p:cNvSpPr>
            <a:spLocks noGrp="1"/>
          </p:cNvSpPr>
          <p:nvPr>
            <p:ph type="body" idx="1"/>
          </p:nvPr>
        </p:nvSpPr>
        <p:spPr/>
        <p:txBody>
          <a:bodyPr/>
          <a:lstStyle/>
          <a:p>
            <a:pPr marL="0" indent="0">
              <a:buFont typeface="+mj-lt"/>
              <a:buNone/>
            </a:pPr>
            <a:r>
              <a:rPr lang="en-US"/>
              <a:t>Employees should be encouraged to reach out to this person as needed</a:t>
            </a:r>
          </a:p>
          <a:p>
            <a:endParaRPr lang="en-US"/>
          </a:p>
        </p:txBody>
      </p:sp>
      <p:sp>
        <p:nvSpPr>
          <p:cNvPr id="4" name="Slide Number Placeholder 3">
            <a:extLst>
              <a:ext uri="{FF2B5EF4-FFF2-40B4-BE49-F238E27FC236}">
                <a16:creationId xmlns:a16="http://schemas.microsoft.com/office/drawing/2014/main" id="{96B0C556-6A72-441C-A1A0-09B35862BBD7}"/>
              </a:ext>
            </a:extLst>
          </p:cNvPr>
          <p:cNvSpPr>
            <a:spLocks noGrp="1"/>
          </p:cNvSpPr>
          <p:nvPr>
            <p:ph type="sldNum" sz="quarter" idx="5"/>
          </p:nvPr>
        </p:nvSpPr>
        <p:spPr/>
        <p:txBody>
          <a:bodyPr/>
          <a:lstStyle/>
          <a:p>
            <a:fld id="{F3A2CB4D-BB8F-3B44-8786-9B45986695A6}" type="slidenum">
              <a:rPr lang="en-US" smtClean="0"/>
              <a:t>19</a:t>
            </a:fld>
            <a:endParaRPr lang="en-US"/>
          </a:p>
        </p:txBody>
      </p:sp>
    </p:spTree>
    <p:extLst>
      <p:ext uri="{BB962C8B-B14F-4D97-AF65-F5344CB8AC3E}">
        <p14:creationId xmlns:p14="http://schemas.microsoft.com/office/powerpoint/2010/main" val="3768672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a:solidFill>
                  <a:schemeClr val="tx1"/>
                </a:solidFill>
                <a:effectLst/>
                <a:latin typeface="+mn-lt"/>
                <a:ea typeface="+mn-ea"/>
                <a:cs typeface="+mn-cs"/>
              </a:rPr>
              <a:t>IPC Program Shared Commitment</a:t>
            </a:r>
          </a:p>
          <a:p>
            <a:r>
              <a:rPr lang="en-US" sz="1200" kern="1200">
                <a:solidFill>
                  <a:schemeClr val="tx1"/>
                </a:solidFill>
                <a:effectLst/>
                <a:latin typeface="+mn-lt"/>
                <a:ea typeface="+mn-ea"/>
                <a:cs typeface="+mn-cs"/>
              </a:rPr>
              <a:t>For an IPC program to succeed, everyone must work together. Managers and employees must share responsibility for creating a safe and healthy work environment. This shared commitment builds trust, improves communication, and keeps the program going over time.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ea typeface="Calibri" panose="020F0502020204030204"/>
              <a:cs typeface="Calibri" panose="020F0502020204030204"/>
            </a:endParaRP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20</a:t>
            </a:fld>
            <a:endParaRPr lang="en-US"/>
          </a:p>
        </p:txBody>
      </p:sp>
    </p:spTree>
    <p:extLst>
      <p:ext uri="{BB962C8B-B14F-4D97-AF65-F5344CB8AC3E}">
        <p14:creationId xmlns:p14="http://schemas.microsoft.com/office/powerpoint/2010/main" val="2651830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6E15A-AF7E-1CAA-26F7-17CC09338E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18176-E01F-6289-436B-2A904071FE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A22C3B-5EB3-2FCB-6726-8C0F07F6B526}"/>
              </a:ext>
            </a:extLst>
          </p:cNvPr>
          <p:cNvSpPr>
            <a:spLocks noGrp="1"/>
          </p:cNvSpPr>
          <p:nvPr>
            <p:ph type="body" idx="1"/>
          </p:nvPr>
        </p:nvSpPr>
        <p:spPr/>
        <p:txBody>
          <a:bodyPr/>
          <a:lstStyle/>
          <a:p>
            <a:r>
              <a:rPr lang="en-US"/>
              <a:t>Farm owners and managers should show clear support for worker health and safety. Their leadership sets the tone for the whole farm. </a:t>
            </a:r>
          </a:p>
          <a:p>
            <a:endParaRPr lang="en-US"/>
          </a:p>
          <a:p>
            <a:r>
              <a:rPr lang="en-US"/>
              <a:t>Key actions include:</a:t>
            </a:r>
          </a:p>
          <a:p>
            <a:pPr lvl="0"/>
            <a:r>
              <a:rPr lang="en-US"/>
              <a:t>- Making employee health and safety a core part of farm policy. </a:t>
            </a:r>
          </a:p>
          <a:p>
            <a:pPr lvl="0"/>
            <a:r>
              <a:rPr lang="en-US"/>
              <a:t>- Implement appropriate infection control measures.  </a:t>
            </a:r>
          </a:p>
          <a:p>
            <a:pPr lvl="0"/>
            <a:r>
              <a:rPr lang="en-US"/>
              <a:t>- Designing work to reduce risks and support wellness. </a:t>
            </a:r>
          </a:p>
          <a:p>
            <a:pPr lvl="0"/>
            <a:r>
              <a:rPr lang="en-US"/>
              <a:t>- Involving workers in planning and decision-making. </a:t>
            </a:r>
          </a:p>
          <a:p>
            <a:pPr lvl="0"/>
            <a:r>
              <a:rPr lang="en-US"/>
              <a:t>- Training employees in work policies, illness prevention, and reporting procedures. </a:t>
            </a:r>
          </a:p>
          <a:p>
            <a:pPr lvl="0"/>
            <a:r>
              <a:rPr lang="en-US"/>
              <a:t>- Protecting worker privacy. </a:t>
            </a:r>
          </a:p>
          <a:p>
            <a:pPr lvl="0"/>
            <a:r>
              <a:rPr lang="en-US"/>
              <a:t>- Connecting and coordinating systems to promote health and safety.</a:t>
            </a:r>
          </a:p>
          <a:p>
            <a:endParaRPr lang="en-US"/>
          </a:p>
        </p:txBody>
      </p:sp>
      <p:sp>
        <p:nvSpPr>
          <p:cNvPr id="4" name="Slide Number Placeholder 3">
            <a:extLst>
              <a:ext uri="{FF2B5EF4-FFF2-40B4-BE49-F238E27FC236}">
                <a16:creationId xmlns:a16="http://schemas.microsoft.com/office/drawing/2014/main" id="{0CC9E3A6-0139-B996-01A9-9B50A8384C39}"/>
              </a:ext>
            </a:extLst>
          </p:cNvPr>
          <p:cNvSpPr>
            <a:spLocks noGrp="1"/>
          </p:cNvSpPr>
          <p:nvPr>
            <p:ph type="sldNum" sz="quarter" idx="5"/>
          </p:nvPr>
        </p:nvSpPr>
        <p:spPr/>
        <p:txBody>
          <a:bodyPr/>
          <a:lstStyle/>
          <a:p>
            <a:fld id="{F3A2CB4D-BB8F-3B44-8786-9B45986695A6}" type="slidenum">
              <a:rPr lang="en-US" smtClean="0"/>
              <a:t>21</a:t>
            </a:fld>
            <a:endParaRPr lang="en-US"/>
          </a:p>
        </p:txBody>
      </p:sp>
    </p:spTree>
    <p:extLst>
      <p:ext uri="{BB962C8B-B14F-4D97-AF65-F5344CB8AC3E}">
        <p14:creationId xmlns:p14="http://schemas.microsoft.com/office/powerpoint/2010/main" val="1197436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Employees play an essential role in infection prevention. For an IPC plan to work, employees need to:</a:t>
            </a:r>
          </a:p>
          <a:p>
            <a:endParaRPr lang="en-US"/>
          </a:p>
          <a:p>
            <a:pPr lvl="0"/>
            <a:r>
              <a:rPr lang="en-US"/>
              <a:t>- Follow all exposure controls, work practices and personal protective equipment (PPE) expected on the farm.  </a:t>
            </a:r>
          </a:p>
          <a:p>
            <a:pPr lvl="0"/>
            <a:r>
              <a:rPr lang="en-US"/>
              <a:t>- Attend/participate in all required trainings. </a:t>
            </a:r>
          </a:p>
          <a:p>
            <a:pPr lvl="0"/>
            <a:r>
              <a:rPr lang="en-US"/>
              <a:t>- Be aware of areas and tasks where there is a risk of exposure to infectious diseases from animals or co-workers and communicate concerns to management. </a:t>
            </a:r>
          </a:p>
          <a:p>
            <a:pPr lvl="0"/>
            <a:r>
              <a:rPr lang="en-US"/>
              <a:t>- Understand responsibilities for communicating concerns to management.</a:t>
            </a:r>
          </a:p>
          <a:p>
            <a:pPr lvl="0"/>
            <a:r>
              <a:rPr lang="en-US"/>
              <a:t>- Protect themselves, coworkers, families, and the community by following IPC guidelines.</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22</a:t>
            </a:fld>
            <a:endParaRPr lang="en-US"/>
          </a:p>
        </p:txBody>
      </p:sp>
    </p:spTree>
    <p:extLst>
      <p:ext uri="{BB962C8B-B14F-4D97-AF65-F5344CB8AC3E}">
        <p14:creationId xmlns:p14="http://schemas.microsoft.com/office/powerpoint/2010/main" val="32362333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5E71F-564F-FA77-D679-84F574FC7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FD2B55-2F06-EDBC-2952-5E0C999FA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351BFB-76BC-B0EC-2D41-FD6E9DC77EE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next step will be to create and IPC Team on the farm. Everyone on the farm should understand what the IPC Team is doing and why. This team brings together individuals with different roles and expertise to focus on protecting worker health. A dedicated IPC Team that includes worker health, herd health, and employee representatives will improve communication and promote collaboration across the farm. The team should also adapt their messaging to fit the needs of different audiences and ensure all communication reflects the farm’s health and safety values. </a:t>
            </a:r>
          </a:p>
        </p:txBody>
      </p:sp>
      <p:sp>
        <p:nvSpPr>
          <p:cNvPr id="4" name="Slide Number Placeholder 3">
            <a:extLst>
              <a:ext uri="{FF2B5EF4-FFF2-40B4-BE49-F238E27FC236}">
                <a16:creationId xmlns:a16="http://schemas.microsoft.com/office/drawing/2014/main" id="{C91A6C9C-72F6-3F76-7D2D-847077A04D69}"/>
              </a:ext>
            </a:extLst>
          </p:cNvPr>
          <p:cNvSpPr>
            <a:spLocks noGrp="1"/>
          </p:cNvSpPr>
          <p:nvPr>
            <p:ph type="sldNum" sz="quarter" idx="5"/>
          </p:nvPr>
        </p:nvSpPr>
        <p:spPr/>
        <p:txBody>
          <a:bodyPr/>
          <a:lstStyle/>
          <a:p>
            <a:fld id="{F3A2CB4D-BB8F-3B44-8786-9B45986695A6}" type="slidenum">
              <a:rPr lang="en-US" smtClean="0"/>
              <a:t>23</a:t>
            </a:fld>
            <a:endParaRPr lang="en-US"/>
          </a:p>
        </p:txBody>
      </p:sp>
    </p:spTree>
    <p:extLst>
      <p:ext uri="{BB962C8B-B14F-4D97-AF65-F5344CB8AC3E}">
        <p14:creationId xmlns:p14="http://schemas.microsoft.com/office/powerpoint/2010/main" val="7044660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Everyone on the farm should understand what the IPC Team is doing and why. This team brings together individuals with different roles and expertise to focus on protecting worker health. A dedicated IPC Team that includes worker health, herd health, and employee representatives will improve communication and promote collaboration across the farm. The team should also adapt their messaging to fit the needs of different audiences and ensure all communication reflects the farm’s health and safety values. There is a link in the IPC plan to where you can find that the contact information for your local health jurisdiction</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24</a:t>
            </a:fld>
            <a:endParaRPr lang="en-US"/>
          </a:p>
        </p:txBody>
      </p:sp>
    </p:spTree>
    <p:extLst>
      <p:ext uri="{BB962C8B-B14F-4D97-AF65-F5344CB8AC3E}">
        <p14:creationId xmlns:p14="http://schemas.microsoft.com/office/powerpoint/2010/main" val="1920022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AB0B3-D874-813D-90FF-11E5F578B9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4EA563-D23B-9383-FEFA-4C1416D522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351EEA-AB7A-50C2-EECF-2298FB3A7F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458823-AF4E-7C95-8775-BB8D98227D29}"/>
              </a:ext>
            </a:extLst>
          </p:cNvPr>
          <p:cNvSpPr>
            <a:spLocks noGrp="1"/>
          </p:cNvSpPr>
          <p:nvPr>
            <p:ph type="sldNum" sz="quarter" idx="5"/>
          </p:nvPr>
        </p:nvSpPr>
        <p:spPr/>
        <p:txBody>
          <a:bodyPr/>
          <a:lstStyle/>
          <a:p>
            <a:fld id="{F3A2CB4D-BB8F-3B44-8786-9B45986695A6}" type="slidenum">
              <a:rPr lang="en-US" smtClean="0"/>
              <a:t>25</a:t>
            </a:fld>
            <a:endParaRPr lang="en-US"/>
          </a:p>
        </p:txBody>
      </p:sp>
    </p:spTree>
    <p:extLst>
      <p:ext uri="{BB962C8B-B14F-4D97-AF65-F5344CB8AC3E}">
        <p14:creationId xmlns:p14="http://schemas.microsoft.com/office/powerpoint/2010/main" val="1997922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26</a:t>
            </a:fld>
            <a:endParaRPr lang="en-US"/>
          </a:p>
        </p:txBody>
      </p:sp>
    </p:spTree>
    <p:extLst>
      <p:ext uri="{BB962C8B-B14F-4D97-AF65-F5344CB8AC3E}">
        <p14:creationId xmlns:p14="http://schemas.microsoft.com/office/powerpoint/2010/main" val="39559594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A8107-81B8-23EE-8A64-33E510CFFB1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6ABDB3B-B8CD-507A-A040-74700AC673F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DA66DBC-0885-7290-440F-376226B45A50}"/>
              </a:ext>
            </a:extLst>
          </p:cNvPr>
          <p:cNvSpPr>
            <a:spLocks noGrp="1"/>
          </p:cNvSpPr>
          <p:nvPr>
            <p:ph type="body" idx="1"/>
          </p:nvPr>
        </p:nvSpPr>
        <p:spPr/>
        <p:txBody>
          <a:bodyPr/>
          <a:lstStyle/>
          <a:p>
            <a:r>
              <a:rPr lang="en-US" sz="1200" kern="1200">
                <a:solidFill>
                  <a:schemeClr val="tx1"/>
                </a:solidFill>
                <a:effectLst/>
                <a:latin typeface="Open Sans" panose="020B0606030504020204" pitchFamily="34" charset="0"/>
                <a:ea typeface="+mn-ea"/>
                <a:cs typeface="+mn-cs"/>
              </a:rPr>
              <a:t>Before we talk about evaluation, we are going to talk about infection and transmission…</a:t>
            </a:r>
            <a:endParaRPr lang="en-US" altLang="zh-CN">
              <a:ea typeface="宋体"/>
              <a:cs typeface="Calibri"/>
            </a:endParaRPr>
          </a:p>
          <a:p>
            <a:endParaRPr lang="en-US" altLang="zh-CN">
              <a:ea typeface="宋体"/>
              <a:cs typeface="Calibri"/>
            </a:endParaRPr>
          </a:p>
        </p:txBody>
      </p:sp>
      <p:sp>
        <p:nvSpPr>
          <p:cNvPr id="4" name="灯片编号占位符 3">
            <a:extLst>
              <a:ext uri="{FF2B5EF4-FFF2-40B4-BE49-F238E27FC236}">
                <a16:creationId xmlns:a16="http://schemas.microsoft.com/office/drawing/2014/main" id="{9CBD68C0-EC4A-27AB-3945-7EE69A4CE9B8}"/>
              </a:ext>
            </a:extLst>
          </p:cNvPr>
          <p:cNvSpPr>
            <a:spLocks noGrp="1"/>
          </p:cNvSpPr>
          <p:nvPr>
            <p:ph type="sldNum" sz="quarter" idx="5"/>
          </p:nvPr>
        </p:nvSpPr>
        <p:spPr/>
        <p:txBody>
          <a:bodyPr/>
          <a:lstStyle/>
          <a:p>
            <a:fld id="{F3A2CB4D-BB8F-3B44-8786-9B45986695A6}" type="slidenum">
              <a:rPr lang="en-US" smtClean="0"/>
              <a:t>27</a:t>
            </a:fld>
            <a:endParaRPr lang="en-US"/>
          </a:p>
        </p:txBody>
      </p:sp>
    </p:spTree>
    <p:extLst>
      <p:ext uri="{BB962C8B-B14F-4D97-AF65-F5344CB8AC3E}">
        <p14:creationId xmlns:p14="http://schemas.microsoft.com/office/powerpoint/2010/main" val="34892919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Examples of the types of infections that are found on dairy farms include diarrhea-causing pathogens, respiratory infections, skin and soft tissue infections and needle stick injuries. </a:t>
            </a:r>
          </a:p>
        </p:txBody>
      </p:sp>
      <p:sp>
        <p:nvSpPr>
          <p:cNvPr id="4" name="Slide Number Placeholder 3"/>
          <p:cNvSpPr>
            <a:spLocks noGrp="1"/>
          </p:cNvSpPr>
          <p:nvPr>
            <p:ph type="sldNum" sz="quarter" idx="5"/>
          </p:nvPr>
        </p:nvSpPr>
        <p:spPr/>
        <p:txBody>
          <a:bodyPr/>
          <a:lstStyle/>
          <a:p>
            <a:fld id="{F3A2CB4D-BB8F-3B44-8786-9B45986695A6}" type="slidenum">
              <a:rPr lang="en-US" smtClean="0"/>
              <a:t>28</a:t>
            </a:fld>
            <a:endParaRPr lang="en-US"/>
          </a:p>
        </p:txBody>
      </p:sp>
    </p:spTree>
    <p:extLst>
      <p:ext uri="{BB962C8B-B14F-4D97-AF65-F5344CB8AC3E}">
        <p14:creationId xmlns:p14="http://schemas.microsoft.com/office/powerpoint/2010/main" val="41313978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CA792-BAD3-138F-7CCD-FFE474EFE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7A659-072A-B58F-2BE6-73EA9F80CE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739BC-4BBB-6D27-5297-52E4B11F981B}"/>
              </a:ext>
            </a:extLst>
          </p:cNvPr>
          <p:cNvSpPr>
            <a:spLocks noGrp="1"/>
          </p:cNvSpPr>
          <p:nvPr>
            <p:ph type="body" idx="1"/>
          </p:nvPr>
        </p:nvSpPr>
        <p:spPr/>
        <p:txBody>
          <a:bodyPr/>
          <a:lstStyle/>
          <a:p>
            <a:r>
              <a:rPr lang="en-US" dirty="0">
                <a:latin typeface="Open Sans"/>
                <a:ea typeface="Calibri"/>
                <a:cs typeface="Open Sans"/>
              </a:rPr>
              <a:t>This slide discusses diarrhea-causing pathogens, their sources and how workers on the farm can be exposed</a:t>
            </a:r>
            <a:br>
              <a:rPr lang="en-US" dirty="0">
                <a:latin typeface="Open Sans"/>
                <a:ea typeface="Calibri"/>
                <a:cs typeface="Open Sans"/>
              </a:rPr>
            </a:br>
            <a:r>
              <a:rPr lang="en-US" dirty="0">
                <a:latin typeface="Open Sans"/>
                <a:ea typeface="Calibri"/>
                <a:cs typeface="Open Sans"/>
              </a:rPr>
              <a:t>Note: The graphic in this slide was made with the help of artificial intelligence (ChatGPT)</a:t>
            </a:r>
            <a:endParaRPr lang="en-US" dirty="0">
              <a:ea typeface="Calibri"/>
              <a:cs typeface="Open Sans"/>
            </a:endParaRPr>
          </a:p>
        </p:txBody>
      </p:sp>
      <p:sp>
        <p:nvSpPr>
          <p:cNvPr id="4" name="Slide Number Placeholder 3">
            <a:extLst>
              <a:ext uri="{FF2B5EF4-FFF2-40B4-BE49-F238E27FC236}">
                <a16:creationId xmlns:a16="http://schemas.microsoft.com/office/drawing/2014/main" id="{01BA6E82-7145-866A-2601-12C584B65FFD}"/>
              </a:ext>
            </a:extLst>
          </p:cNvPr>
          <p:cNvSpPr>
            <a:spLocks noGrp="1"/>
          </p:cNvSpPr>
          <p:nvPr>
            <p:ph type="sldNum" sz="quarter" idx="5"/>
          </p:nvPr>
        </p:nvSpPr>
        <p:spPr/>
        <p:txBody>
          <a:bodyPr/>
          <a:lstStyle/>
          <a:p>
            <a:fld id="{F3A2CB4D-BB8F-3B44-8786-9B45986695A6}" type="slidenum">
              <a:rPr lang="en-US" smtClean="0"/>
              <a:t>29</a:t>
            </a:fld>
            <a:endParaRPr lang="en-US"/>
          </a:p>
        </p:txBody>
      </p:sp>
    </p:spTree>
    <p:extLst>
      <p:ext uri="{BB962C8B-B14F-4D97-AF65-F5344CB8AC3E}">
        <p14:creationId xmlns:p14="http://schemas.microsoft.com/office/powerpoint/2010/main" val="16551670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3C9F3-DD6E-FDC7-00CA-071361E5A0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09466-0E8B-720B-7486-8358E54026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A5AC9-EB07-77F4-BA4F-897FD7843F09}"/>
              </a:ext>
            </a:extLst>
          </p:cNvPr>
          <p:cNvSpPr>
            <a:spLocks noGrp="1"/>
          </p:cNvSpPr>
          <p:nvPr>
            <p:ph type="body" idx="1"/>
          </p:nvPr>
        </p:nvSpPr>
        <p:spPr/>
        <p:txBody>
          <a:bodyPr/>
          <a:lstStyle/>
          <a:p>
            <a:r>
              <a:rPr lang="en-US"/>
              <a:t>These are the pathogens for Salmonella and E. coli</a:t>
            </a:r>
          </a:p>
        </p:txBody>
      </p:sp>
      <p:sp>
        <p:nvSpPr>
          <p:cNvPr id="4" name="Slide Number Placeholder 3">
            <a:extLst>
              <a:ext uri="{FF2B5EF4-FFF2-40B4-BE49-F238E27FC236}">
                <a16:creationId xmlns:a16="http://schemas.microsoft.com/office/drawing/2014/main" id="{154667C1-417A-21F9-E15C-2D4E2B54FC82}"/>
              </a:ext>
            </a:extLst>
          </p:cNvPr>
          <p:cNvSpPr>
            <a:spLocks noGrp="1"/>
          </p:cNvSpPr>
          <p:nvPr>
            <p:ph type="sldNum" sz="quarter" idx="5"/>
          </p:nvPr>
        </p:nvSpPr>
        <p:spPr/>
        <p:txBody>
          <a:bodyPr/>
          <a:lstStyle/>
          <a:p>
            <a:fld id="{F3A2CB4D-BB8F-3B44-8786-9B45986695A6}" type="slidenum">
              <a:rPr lang="en-US" smtClean="0"/>
              <a:t>30</a:t>
            </a:fld>
            <a:endParaRPr lang="en-US"/>
          </a:p>
        </p:txBody>
      </p:sp>
    </p:spTree>
    <p:extLst>
      <p:ext uri="{BB962C8B-B14F-4D97-AF65-F5344CB8AC3E}">
        <p14:creationId xmlns:p14="http://schemas.microsoft.com/office/powerpoint/2010/main" val="5992976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92292-F40A-9E16-5D5A-7744A9811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B95384-0897-E199-9DE4-A21C6C24D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348A6A-964A-8C8D-BCCE-F6218B7B5D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Open Sans"/>
                <a:ea typeface="Calibri"/>
                <a:cs typeface="Open Sans"/>
              </a:rPr>
              <a:t>This slide discusses the causes of respiratory infections, their sources and how workers on the farm can be exposed</a:t>
            </a:r>
          </a:p>
          <a:p>
            <a:r>
              <a:rPr lang="en-US" dirty="0">
                <a:latin typeface="Open Sans"/>
                <a:ea typeface="Open Sans"/>
                <a:cs typeface="Open Sans"/>
              </a:rPr>
              <a:t>Note: The graphic in this slide was made with the help of artificial intelligence (ChatGPT)</a:t>
            </a:r>
          </a:p>
          <a:p>
            <a:endParaRPr lang="en-US">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57FECE0F-A390-EEF0-9434-AE9E6A27ADC5}"/>
              </a:ext>
            </a:extLst>
          </p:cNvPr>
          <p:cNvSpPr>
            <a:spLocks noGrp="1"/>
          </p:cNvSpPr>
          <p:nvPr>
            <p:ph type="sldNum" sz="quarter" idx="5"/>
          </p:nvPr>
        </p:nvSpPr>
        <p:spPr/>
        <p:txBody>
          <a:bodyPr/>
          <a:lstStyle/>
          <a:p>
            <a:fld id="{F3A2CB4D-BB8F-3B44-8786-9B45986695A6}" type="slidenum">
              <a:rPr lang="en-US" smtClean="0"/>
              <a:pPr/>
              <a:t>31</a:t>
            </a:fld>
            <a:endParaRPr lang="en-US"/>
          </a:p>
        </p:txBody>
      </p:sp>
    </p:spTree>
    <p:extLst>
      <p:ext uri="{BB962C8B-B14F-4D97-AF65-F5344CB8AC3E}">
        <p14:creationId xmlns:p14="http://schemas.microsoft.com/office/powerpoint/2010/main" val="8772458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some illnesses and symptoms of respiratory infections</a:t>
            </a:r>
          </a:p>
        </p:txBody>
      </p:sp>
      <p:sp>
        <p:nvSpPr>
          <p:cNvPr id="4" name="Slide Number Placeholder 3"/>
          <p:cNvSpPr>
            <a:spLocks noGrp="1"/>
          </p:cNvSpPr>
          <p:nvPr>
            <p:ph type="sldNum" sz="quarter" idx="5"/>
          </p:nvPr>
        </p:nvSpPr>
        <p:spPr/>
        <p:txBody>
          <a:bodyPr/>
          <a:lstStyle/>
          <a:p>
            <a:fld id="{F3A2CB4D-BB8F-3B44-8786-9B45986695A6}" type="slidenum">
              <a:rPr lang="en-US" smtClean="0"/>
              <a:pPr/>
              <a:t>32</a:t>
            </a:fld>
            <a:endParaRPr lang="en-US"/>
          </a:p>
        </p:txBody>
      </p:sp>
    </p:spTree>
    <p:extLst>
      <p:ext uri="{BB962C8B-B14F-4D97-AF65-F5344CB8AC3E}">
        <p14:creationId xmlns:p14="http://schemas.microsoft.com/office/powerpoint/2010/main" val="4381723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Some common respiratory infections that can be found on dairy farms include Covid-19 and Avian influenza</a:t>
            </a:r>
          </a:p>
        </p:txBody>
      </p:sp>
      <p:sp>
        <p:nvSpPr>
          <p:cNvPr id="4" name="Slide Number Placeholder 3"/>
          <p:cNvSpPr>
            <a:spLocks noGrp="1"/>
          </p:cNvSpPr>
          <p:nvPr>
            <p:ph type="sldNum" sz="quarter" idx="5"/>
          </p:nvPr>
        </p:nvSpPr>
        <p:spPr/>
        <p:txBody>
          <a:bodyPr/>
          <a:lstStyle/>
          <a:p>
            <a:fld id="{F3A2CB4D-BB8F-3B44-8786-9B45986695A6}" type="slidenum">
              <a:rPr lang="en-US" smtClean="0"/>
              <a:pPr/>
              <a:t>33</a:t>
            </a:fld>
            <a:endParaRPr lang="en-US"/>
          </a:p>
        </p:txBody>
      </p:sp>
    </p:spTree>
    <p:extLst>
      <p:ext uri="{BB962C8B-B14F-4D97-AF65-F5344CB8AC3E}">
        <p14:creationId xmlns:p14="http://schemas.microsoft.com/office/powerpoint/2010/main" val="18644075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Q fever, an pathogen that can cause a lot of acute illness and can lead to miscarriage or fetal death in pregnant women. </a:t>
            </a:r>
          </a:p>
        </p:txBody>
      </p:sp>
      <p:sp>
        <p:nvSpPr>
          <p:cNvPr id="4" name="Slide Number Placeholder 3"/>
          <p:cNvSpPr>
            <a:spLocks noGrp="1"/>
          </p:cNvSpPr>
          <p:nvPr>
            <p:ph type="sldNum" sz="quarter" idx="5"/>
          </p:nvPr>
        </p:nvSpPr>
        <p:spPr/>
        <p:txBody>
          <a:bodyPr/>
          <a:lstStyle/>
          <a:p>
            <a:fld id="{F3A2CB4D-BB8F-3B44-8786-9B45986695A6}" type="slidenum">
              <a:rPr lang="en-US" smtClean="0"/>
              <a:pPr/>
              <a:t>34</a:t>
            </a:fld>
            <a:endParaRPr lang="en-US"/>
          </a:p>
        </p:txBody>
      </p:sp>
    </p:spTree>
    <p:extLst>
      <p:ext uri="{BB962C8B-B14F-4D97-AF65-F5344CB8AC3E}">
        <p14:creationId xmlns:p14="http://schemas.microsoft.com/office/powerpoint/2010/main" val="4165929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CA928-BFCD-D5F2-7DCB-454A161716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4E050-1622-6798-6E9B-9BF0D01B03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59F3A9-57B9-EE16-7375-FFB907805AE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B050"/>
                </a:solidFill>
                <a:ea typeface="Calibri"/>
                <a:cs typeface="Calibri"/>
              </a:rPr>
              <a:t>This slide discusses the causes of skin and soft tissue infection, their sources and how workers on the farm can be exposed</a:t>
            </a:r>
          </a:p>
          <a:p>
            <a:r>
              <a:rPr lang="es-ES">
                <a:solidFill>
                  <a:srgbClr val="00B050"/>
                </a:solidFill>
                <a:latin typeface="Open Sans"/>
                <a:ea typeface="Open Sans"/>
                <a:cs typeface="Open Sans"/>
              </a:rPr>
              <a:t>Note: The </a:t>
            </a:r>
            <a:r>
              <a:rPr lang="es-ES" err="1">
                <a:solidFill>
                  <a:srgbClr val="00B050"/>
                </a:solidFill>
                <a:latin typeface="Open Sans"/>
                <a:ea typeface="Open Sans"/>
                <a:cs typeface="Open Sans"/>
              </a:rPr>
              <a:t>graphic</a:t>
            </a:r>
            <a:r>
              <a:rPr lang="es-ES">
                <a:solidFill>
                  <a:srgbClr val="00B050"/>
                </a:solidFill>
                <a:latin typeface="Open Sans"/>
                <a:ea typeface="Open Sans"/>
                <a:cs typeface="Open Sans"/>
              </a:rPr>
              <a:t> in </a:t>
            </a:r>
            <a:r>
              <a:rPr lang="es-ES" err="1">
                <a:solidFill>
                  <a:srgbClr val="00B050"/>
                </a:solidFill>
                <a:latin typeface="Open Sans"/>
                <a:ea typeface="Open Sans"/>
                <a:cs typeface="Open Sans"/>
              </a:rPr>
              <a:t>this</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slide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was</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made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with</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the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help</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of</a:t>
            </a:r>
            <a:r>
              <a:rPr lang="es-ES">
                <a:solidFill>
                  <a:srgbClr val="00B050"/>
                </a:solidFill>
                <a:latin typeface="Open Sans"/>
                <a:ea typeface="Open Sans"/>
                <a:cs typeface="Open Sans"/>
              </a:rPr>
              <a:t> artificial </a:t>
            </a:r>
            <a:r>
              <a:rPr lang="es-ES" err="1">
                <a:solidFill>
                  <a:srgbClr val="00B050"/>
                </a:solidFill>
                <a:latin typeface="Open Sans"/>
                <a:ea typeface="Open Sans"/>
                <a:cs typeface="Open Sans"/>
              </a:rPr>
              <a:t>intelligence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ChatGPT</a:t>
            </a:r>
            <a:r>
              <a:rPr lang="es-ES">
                <a:solidFill>
                  <a:srgbClr val="00B050"/>
                </a:solidFill>
                <a:latin typeface="Open Sans"/>
                <a:ea typeface="Open Sans"/>
                <a:cs typeface="Open Sans"/>
              </a:rPr>
              <a:t>)</a:t>
            </a:r>
            <a:endParaRPr lang="en-US">
              <a:solidFill>
                <a:srgbClr val="00B050"/>
              </a:solidFill>
              <a:latin typeface="Open Sans"/>
              <a:ea typeface="Open Sans"/>
              <a:cs typeface="Open Sans"/>
            </a:endParaRPr>
          </a:p>
          <a:p>
            <a:endParaRPr lang="en-US">
              <a:solidFill>
                <a:srgbClr val="00B050"/>
              </a:solidFill>
              <a:ea typeface="Calibri"/>
              <a:cs typeface="Open Sans"/>
            </a:endParaRPr>
          </a:p>
          <a:p>
            <a:endParaRPr lang="en-US">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CB3249DC-A3FD-AFDF-C851-BF310D238122}"/>
              </a:ext>
            </a:extLst>
          </p:cNvPr>
          <p:cNvSpPr>
            <a:spLocks noGrp="1"/>
          </p:cNvSpPr>
          <p:nvPr>
            <p:ph type="sldNum" sz="quarter" idx="5"/>
          </p:nvPr>
        </p:nvSpPr>
        <p:spPr/>
        <p:txBody>
          <a:bodyPr/>
          <a:lstStyle/>
          <a:p>
            <a:fld id="{F3A2CB4D-BB8F-3B44-8786-9B45986695A6}" type="slidenum">
              <a:rPr lang="en-US" smtClean="0"/>
              <a:pPr/>
              <a:t>35</a:t>
            </a:fld>
            <a:endParaRPr lang="en-US"/>
          </a:p>
        </p:txBody>
      </p:sp>
    </p:spTree>
    <p:extLst>
      <p:ext uri="{BB962C8B-B14F-4D97-AF65-F5344CB8AC3E}">
        <p14:creationId xmlns:p14="http://schemas.microsoft.com/office/powerpoint/2010/main" val="22778007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include infections like mastitis and </a:t>
            </a:r>
            <a:r>
              <a:rPr lang="es-ES" err="1"/>
              <a:t>Staphylococcus</a:t>
            </a:r>
            <a:r>
              <a:rPr lang="es-ES"/>
              <a:t> </a:t>
            </a:r>
            <a:r>
              <a:rPr lang="es-ES" err="1"/>
              <a:t>aureus</a:t>
            </a:r>
            <a:r>
              <a:rPr lang="es-ES"/>
              <a:t>.</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36</a:t>
            </a:fld>
            <a:endParaRPr lang="en-US"/>
          </a:p>
        </p:txBody>
      </p:sp>
    </p:spTree>
    <p:extLst>
      <p:ext uri="{BB962C8B-B14F-4D97-AF65-F5344CB8AC3E}">
        <p14:creationId xmlns:p14="http://schemas.microsoft.com/office/powerpoint/2010/main" val="31263677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882FE9-99AB-79BF-683D-F0054C0DC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ADC41-AACA-FF51-B705-AD27A4EDF4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99D0F3-B9F8-F723-6C27-D19F3C66E8F7}"/>
              </a:ext>
            </a:extLst>
          </p:cNvPr>
          <p:cNvSpPr>
            <a:spLocks noGrp="1"/>
          </p:cNvSpPr>
          <p:nvPr>
            <p:ph type="body" idx="1"/>
          </p:nvPr>
        </p:nvSpPr>
        <p:spPr/>
        <p:txBody>
          <a:bodyPr/>
          <a:lstStyle/>
          <a:p>
            <a:r>
              <a:rPr lang="en-US"/>
              <a:t>Needle sticks and cuts are a common occurrences in animal agriculture</a:t>
            </a:r>
            <a:endParaRPr lang="en-US">
              <a:solidFill>
                <a:srgbClr val="080808"/>
              </a:solidFill>
              <a:highlight>
                <a:srgbClr val="FFFFFF"/>
              </a:highlight>
              <a:ea typeface="Calibri"/>
              <a:cs typeface="Calibri"/>
            </a:endParaRPr>
          </a:p>
        </p:txBody>
      </p:sp>
      <p:sp>
        <p:nvSpPr>
          <p:cNvPr id="4" name="Slide Number Placeholder 3">
            <a:extLst>
              <a:ext uri="{FF2B5EF4-FFF2-40B4-BE49-F238E27FC236}">
                <a16:creationId xmlns:a16="http://schemas.microsoft.com/office/drawing/2014/main" id="{A3D91AFD-6B17-EE06-5BA4-5D29A4C8501F}"/>
              </a:ext>
            </a:extLst>
          </p:cNvPr>
          <p:cNvSpPr>
            <a:spLocks noGrp="1"/>
          </p:cNvSpPr>
          <p:nvPr>
            <p:ph type="sldNum" sz="quarter" idx="5"/>
          </p:nvPr>
        </p:nvSpPr>
        <p:spPr/>
        <p:txBody>
          <a:bodyPr/>
          <a:lstStyle/>
          <a:p>
            <a:fld id="{F3A2CB4D-BB8F-3B44-8786-9B45986695A6}" type="slidenum">
              <a:rPr lang="en-US" smtClean="0"/>
              <a:t>37</a:t>
            </a:fld>
            <a:endParaRPr lang="en-US"/>
          </a:p>
        </p:txBody>
      </p:sp>
    </p:spTree>
    <p:extLst>
      <p:ext uri="{BB962C8B-B14F-4D97-AF65-F5344CB8AC3E}">
        <p14:creationId xmlns:p14="http://schemas.microsoft.com/office/powerpoint/2010/main" val="27429653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3D502-FBC5-1774-DB36-C971758E8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6C7902-EB5A-7369-E45E-F7DA61B02C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A4660B-054B-EA78-A052-DDF3A89AE94B}"/>
              </a:ext>
            </a:extLst>
          </p:cNvPr>
          <p:cNvSpPr>
            <a:spLocks noGrp="1"/>
          </p:cNvSpPr>
          <p:nvPr>
            <p:ph type="body" idx="1"/>
          </p:nvPr>
        </p:nvSpPr>
        <p:spPr/>
        <p:txBody>
          <a:bodyPr/>
          <a:lstStyle/>
          <a:p>
            <a:r>
              <a:rPr lang="en-US"/>
              <a:t>These injuries can lead to infections such as tetanus and brucellosis</a:t>
            </a:r>
          </a:p>
          <a:p>
            <a:r>
              <a:rPr lang="es-ES">
                <a:solidFill>
                  <a:srgbClr val="00B050"/>
                </a:solidFill>
                <a:latin typeface="Open Sans"/>
                <a:ea typeface="Open Sans"/>
                <a:cs typeface="Open Sans"/>
              </a:rPr>
              <a:t>Note: The </a:t>
            </a:r>
            <a:r>
              <a:rPr lang="es-ES" err="1">
                <a:solidFill>
                  <a:srgbClr val="00B050"/>
                </a:solidFill>
                <a:latin typeface="Open Sans"/>
                <a:ea typeface="Open Sans"/>
                <a:cs typeface="Open Sans"/>
              </a:rPr>
              <a:t>graphic</a:t>
            </a:r>
            <a:r>
              <a:rPr lang="es-ES">
                <a:solidFill>
                  <a:srgbClr val="00B050"/>
                </a:solidFill>
                <a:latin typeface="Open Sans"/>
                <a:ea typeface="Open Sans"/>
                <a:cs typeface="Open Sans"/>
              </a:rPr>
              <a:t> in </a:t>
            </a:r>
            <a:r>
              <a:rPr lang="es-ES" err="1">
                <a:solidFill>
                  <a:srgbClr val="00B050"/>
                </a:solidFill>
                <a:latin typeface="Open Sans"/>
                <a:ea typeface="Open Sans"/>
                <a:cs typeface="Open Sans"/>
              </a:rPr>
              <a:t>this</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slide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was</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made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with</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the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help</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of</a:t>
            </a:r>
            <a:r>
              <a:rPr lang="es-ES">
                <a:solidFill>
                  <a:srgbClr val="00B050"/>
                </a:solidFill>
                <a:latin typeface="Open Sans"/>
                <a:ea typeface="Open Sans"/>
                <a:cs typeface="Open Sans"/>
              </a:rPr>
              <a:t> artificial </a:t>
            </a:r>
            <a:r>
              <a:rPr lang="es-ES" err="1">
                <a:solidFill>
                  <a:srgbClr val="00B050"/>
                </a:solidFill>
                <a:latin typeface="Open Sans"/>
                <a:ea typeface="Open Sans"/>
                <a:cs typeface="Open Sans"/>
              </a:rPr>
              <a:t>intelligence</a:t>
            </a:r>
            <a:r>
              <a:rPr lang="es-ES">
                <a:solidFill>
                  <a:srgbClr val="00B050"/>
                </a:solidFill>
                <a:latin typeface="Open Sans"/>
                <a:ea typeface="Open Sans"/>
                <a:cs typeface="Open Sans"/>
              </a:rPr>
              <a:t> (</a:t>
            </a:r>
            <a:r>
              <a:rPr lang="es-ES" err="1">
                <a:solidFill>
                  <a:srgbClr val="00B050"/>
                </a:solidFill>
                <a:latin typeface="Open Sans"/>
                <a:ea typeface="Open Sans"/>
                <a:cs typeface="Open Sans"/>
              </a:rPr>
              <a:t>ChatGPT</a:t>
            </a:r>
            <a:r>
              <a:rPr lang="es-ES">
                <a:solidFill>
                  <a:srgbClr val="00B050"/>
                </a:solidFill>
                <a:latin typeface="Open Sans"/>
                <a:ea typeface="Open Sans"/>
                <a:cs typeface="Open Sans"/>
              </a:rPr>
              <a:t>)</a:t>
            </a:r>
            <a:endParaRPr lang="en-US">
              <a:latin typeface="Open Sans"/>
              <a:ea typeface="Open Sans"/>
              <a:cs typeface="Open Sans"/>
            </a:endParaRPr>
          </a:p>
          <a:p>
            <a:endParaRPr lang="en-US">
              <a:ea typeface="Open Sans"/>
              <a:cs typeface="Open Sans"/>
            </a:endParaRPr>
          </a:p>
        </p:txBody>
      </p:sp>
      <p:sp>
        <p:nvSpPr>
          <p:cNvPr id="4" name="Slide Number Placeholder 3">
            <a:extLst>
              <a:ext uri="{FF2B5EF4-FFF2-40B4-BE49-F238E27FC236}">
                <a16:creationId xmlns:a16="http://schemas.microsoft.com/office/drawing/2014/main" id="{4115E080-B588-7CB0-C507-F211CDD9CF3C}"/>
              </a:ext>
            </a:extLst>
          </p:cNvPr>
          <p:cNvSpPr>
            <a:spLocks noGrp="1"/>
          </p:cNvSpPr>
          <p:nvPr>
            <p:ph type="sldNum" sz="quarter" idx="5"/>
          </p:nvPr>
        </p:nvSpPr>
        <p:spPr/>
        <p:txBody>
          <a:bodyPr/>
          <a:lstStyle/>
          <a:p>
            <a:fld id="{F3A2CB4D-BB8F-3B44-8786-9B45986695A6}" type="slidenum">
              <a:rPr lang="en-US" smtClean="0"/>
              <a:pPr/>
              <a:t>38</a:t>
            </a:fld>
            <a:endParaRPr lang="en-US"/>
          </a:p>
        </p:txBody>
      </p:sp>
    </p:spTree>
    <p:extLst>
      <p:ext uri="{BB962C8B-B14F-4D97-AF65-F5344CB8AC3E}">
        <p14:creationId xmlns:p14="http://schemas.microsoft.com/office/powerpoint/2010/main" val="891591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808080"/>
                </a:solidFill>
                <a:ea typeface="Calibri"/>
                <a:cs typeface="Calibri"/>
              </a:rPr>
              <a:t>Symptoms cause by brucellosis in humans are similar to those cause by flu.</a:t>
            </a:r>
          </a:p>
          <a:p>
            <a:endParaRPr lang="en-US">
              <a:solidFill>
                <a:srgbClr val="080808"/>
              </a:solidFill>
              <a:highlight>
                <a:srgbClr val="FFFFFF"/>
              </a:highlight>
            </a:endParaRPr>
          </a:p>
          <a:p>
            <a:r>
              <a:rPr lang="en-US">
                <a:solidFill>
                  <a:srgbClr val="080808"/>
                </a:solidFill>
                <a:highlight>
                  <a:srgbClr val="FFFFFF"/>
                </a:highlight>
              </a:rPr>
              <a:t>Tetanus is a serious disease of the nervous system caused by a toxin-producing bacterium. The disease causes muscle contractions, particularly of your jaw and neck muscles. Tetanus is commonly known as lockjaw. Signs and symptoms of generalized tetanus include:</a:t>
            </a:r>
            <a:endParaRPr lang="en-US">
              <a:solidFill>
                <a:srgbClr val="000000"/>
              </a:solidFill>
            </a:endParaRPr>
          </a:p>
          <a:p>
            <a:pPr marL="171450" indent="-171450">
              <a:buFont typeface="Arial"/>
              <a:buChar char="•"/>
            </a:pPr>
            <a:r>
              <a:rPr lang="en-US">
                <a:solidFill>
                  <a:srgbClr val="080808"/>
                </a:solidFill>
                <a:highlight>
                  <a:srgbClr val="FFFFFF"/>
                </a:highlight>
              </a:rPr>
              <a:t>Painful muscle spasms and stiff, immovable muscles (muscle rigidity) in your jaw</a:t>
            </a:r>
            <a:endParaRPr lang="en-US"/>
          </a:p>
          <a:p>
            <a:pPr marL="171450" indent="-171450">
              <a:buFont typeface="Arial"/>
              <a:buChar char="•"/>
            </a:pPr>
            <a:r>
              <a:rPr lang="en-US">
                <a:solidFill>
                  <a:srgbClr val="080808"/>
                </a:solidFill>
                <a:highlight>
                  <a:srgbClr val="FFFFFF"/>
                </a:highlight>
              </a:rPr>
              <a:t>Tension of muscles around your lips, sometimes producing a persistent grin</a:t>
            </a:r>
            <a:endParaRPr lang="en-US"/>
          </a:p>
          <a:p>
            <a:pPr marL="171450" indent="-171450">
              <a:buFont typeface="Arial"/>
              <a:buChar char="•"/>
            </a:pPr>
            <a:r>
              <a:rPr lang="en-US">
                <a:solidFill>
                  <a:srgbClr val="080808"/>
                </a:solidFill>
                <a:highlight>
                  <a:srgbClr val="FFFFFF"/>
                </a:highlight>
              </a:rPr>
              <a:t>Painful spasms and rigidity in your neck muscles</a:t>
            </a:r>
            <a:endParaRPr lang="en-US"/>
          </a:p>
          <a:p>
            <a:pPr marL="171450" indent="-171450">
              <a:buFont typeface="Arial"/>
              <a:buChar char="•"/>
            </a:pPr>
            <a:r>
              <a:rPr lang="en-US">
                <a:solidFill>
                  <a:srgbClr val="080808"/>
                </a:solidFill>
                <a:highlight>
                  <a:srgbClr val="FFFFFF"/>
                </a:highlight>
              </a:rPr>
              <a:t>Difficulty swallowing</a:t>
            </a:r>
            <a:endParaRPr lang="en-US"/>
          </a:p>
          <a:p>
            <a:pPr marL="171450" indent="-171450">
              <a:buFont typeface="Arial"/>
              <a:buChar char="•"/>
            </a:pPr>
            <a:r>
              <a:rPr lang="en-US">
                <a:solidFill>
                  <a:srgbClr val="080808"/>
                </a:solidFill>
                <a:highlight>
                  <a:srgbClr val="FFFFFF"/>
                </a:highlight>
              </a:rPr>
              <a:t>Rigid abdominal muscles</a:t>
            </a:r>
            <a:endParaRPr lang="en-US"/>
          </a:p>
          <a:p>
            <a:endParaRPr lang="en-US">
              <a:solidFill>
                <a:srgbClr val="080808"/>
              </a:solidFill>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39</a:t>
            </a:fld>
            <a:endParaRPr lang="en-US"/>
          </a:p>
        </p:txBody>
      </p:sp>
    </p:spTree>
    <p:extLst>
      <p:ext uri="{BB962C8B-B14F-4D97-AF65-F5344CB8AC3E}">
        <p14:creationId xmlns:p14="http://schemas.microsoft.com/office/powerpoint/2010/main" val="53346047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You can do an activity with the farm employees to learn about where they have concerns about health and safety. </a:t>
            </a:r>
          </a:p>
          <a:p>
            <a:pPr marL="171450" indent="-171450">
              <a:buFont typeface="Calibri"/>
              <a:buChar char="-"/>
            </a:pPr>
            <a:r>
              <a:rPr lang="en-US">
                <a:ea typeface="Calibri"/>
                <a:cs typeface="Calibri"/>
              </a:rPr>
              <a:t>Draw the dairy in a big paper and tape it on the one wall of easier access for the workers.</a:t>
            </a:r>
          </a:p>
          <a:p>
            <a:pPr marL="171450" indent="-171450">
              <a:buFont typeface="Calibri"/>
              <a:buChar char="-"/>
            </a:pPr>
            <a:r>
              <a:rPr lang="en-US">
                <a:ea typeface="Calibri"/>
                <a:cs typeface="Calibri"/>
              </a:rPr>
              <a:t>Give colored dots to the workers, staring with color green (no risk of infection).</a:t>
            </a:r>
          </a:p>
          <a:p>
            <a:pPr marL="171450" indent="-171450">
              <a:buFont typeface="Calibri"/>
              <a:buChar char="-"/>
            </a:pPr>
            <a:r>
              <a:rPr lang="en-US">
                <a:ea typeface="Calibri"/>
                <a:cs typeface="Calibri"/>
              </a:rPr>
              <a:t>Ask them to stand up and go to the drawing.</a:t>
            </a:r>
          </a:p>
          <a:p>
            <a:pPr marL="171450" indent="-171450">
              <a:buFont typeface="Calibri"/>
              <a:buChar char="-"/>
            </a:pPr>
            <a:r>
              <a:rPr lang="en-US">
                <a:ea typeface="Calibri"/>
                <a:cs typeface="Calibri"/>
              </a:rPr>
              <a:t>Ask them to paste the appropriate dot color (one color at time) where they consider risk of infection for them is:</a:t>
            </a:r>
          </a:p>
          <a:p>
            <a:pPr marL="0" indent="0">
              <a:buFont typeface="Calibri"/>
              <a:buNone/>
            </a:pPr>
            <a:r>
              <a:rPr lang="en-US">
                <a:ea typeface="Calibri"/>
                <a:cs typeface="Calibri"/>
              </a:rPr>
              <a:t>	No risk</a:t>
            </a:r>
          </a:p>
          <a:p>
            <a:pPr marL="0" indent="0">
              <a:buFont typeface="Calibri"/>
              <a:buNone/>
            </a:pPr>
            <a:r>
              <a:rPr lang="en-US">
                <a:ea typeface="Calibri"/>
                <a:cs typeface="Calibri"/>
              </a:rPr>
              <a:t>	Low risk</a:t>
            </a:r>
          </a:p>
          <a:p>
            <a:pPr marL="0" indent="0">
              <a:buFont typeface="Calibri"/>
              <a:buNone/>
            </a:pPr>
            <a:r>
              <a:rPr lang="en-US">
                <a:ea typeface="Calibri"/>
                <a:cs typeface="Calibri"/>
              </a:rPr>
              <a:t>	Medium risk</a:t>
            </a:r>
          </a:p>
          <a:p>
            <a:pPr marL="0" indent="0">
              <a:buFont typeface="Calibri"/>
              <a:buNone/>
            </a:pPr>
            <a:r>
              <a:rPr lang="en-US">
                <a:ea typeface="Calibri"/>
                <a:cs typeface="Calibri"/>
              </a:rPr>
              <a:t>	High risk</a:t>
            </a:r>
          </a:p>
          <a:p>
            <a:r>
              <a:rPr lang="en-US">
                <a:ea typeface="Calibri"/>
                <a:cs typeface="Calibri"/>
              </a:rPr>
              <a:t>Wrap up and discuss. </a:t>
            </a:r>
            <a:r>
              <a:rPr lang="en-US"/>
              <a:t>Take a picture of the drawing with the dots. Create plans to make those areas safer</a:t>
            </a:r>
          </a:p>
        </p:txBody>
      </p:sp>
      <p:sp>
        <p:nvSpPr>
          <p:cNvPr id="4" name="Slide Number Placeholder 3"/>
          <p:cNvSpPr>
            <a:spLocks noGrp="1"/>
          </p:cNvSpPr>
          <p:nvPr>
            <p:ph type="sldNum" sz="quarter" idx="5"/>
          </p:nvPr>
        </p:nvSpPr>
        <p:spPr/>
        <p:txBody>
          <a:bodyPr/>
          <a:lstStyle/>
          <a:p>
            <a:fld id="{F3A2CB4D-BB8F-3B44-8786-9B45986695A6}" type="slidenum">
              <a:rPr lang="en-US" smtClean="0"/>
              <a:t>40</a:t>
            </a:fld>
            <a:endParaRPr lang="en-US"/>
          </a:p>
        </p:txBody>
      </p:sp>
    </p:spTree>
    <p:extLst>
      <p:ext uri="{BB962C8B-B14F-4D97-AF65-F5344CB8AC3E}">
        <p14:creationId xmlns:p14="http://schemas.microsoft.com/office/powerpoint/2010/main" val="23090162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a:ea typeface="宋体"/>
              </a:rPr>
              <a:t>There can be a higher-risk areas of infection on dairy farms because of</a:t>
            </a:r>
            <a:endParaRPr lang="en-US"/>
          </a:p>
          <a:p>
            <a:r>
              <a:rPr lang="en-US" altLang="zh-CN">
                <a:ea typeface="宋体"/>
              </a:rPr>
              <a:t>-   Contact with animals</a:t>
            </a:r>
            <a:endParaRPr lang="en-US">
              <a:ea typeface="Calibri" panose="020F0502020204030204"/>
            </a:endParaRPr>
          </a:p>
          <a:p>
            <a:pPr marL="171450" indent="-171450">
              <a:buFont typeface="Calibri"/>
              <a:buChar char="-"/>
            </a:pPr>
            <a:r>
              <a:rPr lang="en-US" altLang="zh-CN">
                <a:ea typeface="宋体"/>
              </a:rPr>
              <a:t>Contact with and animal fluids</a:t>
            </a:r>
            <a:endParaRPr lang="en-US">
              <a:ea typeface="Calibri"/>
              <a:cs typeface="Calibri" panose="020F0502020204030204"/>
            </a:endParaRPr>
          </a:p>
          <a:p>
            <a:pPr marL="171450" indent="-171450">
              <a:buFont typeface="Calibri"/>
              <a:buChar char="-"/>
            </a:pPr>
            <a:r>
              <a:rPr lang="en-US" altLang="zh-CN">
                <a:ea typeface="宋体"/>
              </a:rPr>
              <a:t>Contact with waste</a:t>
            </a:r>
            <a:endParaRPr lang="en-US">
              <a:ea typeface="Calibri"/>
              <a:cs typeface="Calibri"/>
            </a:endParaRPr>
          </a:p>
          <a:p>
            <a:endParaRPr lang="en-US" altLang="zh-CN">
              <a:ea typeface="宋体"/>
              <a:cs typeface="Calibri"/>
            </a:endParaRPr>
          </a:p>
        </p:txBody>
      </p:sp>
      <p:sp>
        <p:nvSpPr>
          <p:cNvPr id="4" name="灯片编号占位符 3"/>
          <p:cNvSpPr>
            <a:spLocks noGrp="1"/>
          </p:cNvSpPr>
          <p:nvPr>
            <p:ph type="sldNum" sz="quarter" idx="5"/>
          </p:nvPr>
        </p:nvSpPr>
        <p:spPr/>
        <p:txBody>
          <a:bodyPr/>
          <a:lstStyle/>
          <a:p>
            <a:fld id="{F3A2CB4D-BB8F-3B44-8786-9B45986695A6}" type="slidenum">
              <a:rPr lang="en-US" smtClean="0"/>
              <a:t>41</a:t>
            </a:fld>
            <a:endParaRPr lang="en-US"/>
          </a:p>
        </p:txBody>
      </p:sp>
    </p:spTree>
    <p:extLst>
      <p:ext uri="{BB962C8B-B14F-4D97-AF65-F5344CB8AC3E}">
        <p14:creationId xmlns:p14="http://schemas.microsoft.com/office/powerpoint/2010/main" val="24561992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There are five common routes of disease transmission. Some pathogens are passed through multiple routes at once.</a:t>
            </a:r>
          </a:p>
        </p:txBody>
      </p:sp>
      <p:sp>
        <p:nvSpPr>
          <p:cNvPr id="4" name="Slide Number Placeholder 3"/>
          <p:cNvSpPr>
            <a:spLocks noGrp="1"/>
          </p:cNvSpPr>
          <p:nvPr>
            <p:ph type="sldNum" sz="quarter" idx="5"/>
          </p:nvPr>
        </p:nvSpPr>
        <p:spPr/>
        <p:txBody>
          <a:bodyPr/>
          <a:lstStyle/>
          <a:p>
            <a:fld id="{F3A2CB4D-BB8F-3B44-8786-9B45986695A6}" type="slidenum">
              <a:rPr lang="en-US" smtClean="0"/>
              <a:t>42</a:t>
            </a:fld>
            <a:endParaRPr lang="en-US"/>
          </a:p>
        </p:txBody>
      </p:sp>
    </p:spTree>
    <p:extLst>
      <p:ext uri="{BB962C8B-B14F-4D97-AF65-F5344CB8AC3E}">
        <p14:creationId xmlns:p14="http://schemas.microsoft.com/office/powerpoint/2010/main" val="24705584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Direct contact includes touching infected animals, their waste, or bodily fluids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Examples: A worker assists with calving and gets amniotic fluid in an open cut.</a:t>
            </a:r>
          </a:p>
          <a:p>
            <a:pPr>
              <a:defRPr/>
            </a:pPr>
            <a:r>
              <a:rPr lang="en-US">
                <a:latin typeface="+mn-lt"/>
                <a:ea typeface="Calibri"/>
                <a:cs typeface="Calibri"/>
              </a:rPr>
              <a:t>Ask </a:t>
            </a:r>
            <a:r>
              <a:rPr lang="en-US">
                <a:ea typeface="Calibri"/>
                <a:cs typeface="Calibri"/>
              </a:rPr>
              <a:t>the audience </a:t>
            </a:r>
            <a:r>
              <a:rPr lang="en-US">
                <a:latin typeface="+mn-lt"/>
                <a:ea typeface="Calibri"/>
                <a:cs typeface="Calibri"/>
              </a:rPr>
              <a:t>for other examples</a:t>
            </a:r>
            <a:r>
              <a:rPr lang="en-US">
                <a:ea typeface="Calibri"/>
                <a:cs typeface="Calibri"/>
              </a:rPr>
              <a:t>.</a:t>
            </a:r>
            <a:endParaRPr lang="en-US">
              <a:latin typeface="+mn-lt"/>
              <a:ea typeface="Calibri"/>
              <a:cs typeface="Calibri"/>
            </a:endParaRP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43</a:t>
            </a:fld>
            <a:endParaRPr lang="en-US"/>
          </a:p>
        </p:txBody>
      </p:sp>
    </p:spTree>
    <p:extLst>
      <p:ext uri="{BB962C8B-B14F-4D97-AF65-F5344CB8AC3E}">
        <p14:creationId xmlns:p14="http://schemas.microsoft.com/office/powerpoint/2010/main" val="28030844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779BA-3C0C-5D3D-C73C-4F2EB9BA8F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99663-4055-BE50-3F48-E70B69CD91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7C04EB-F742-EE85-2C9C-9A0D99A5996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Direct contact includes touching infected animals, their waste, or bodily fluids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Example: A worker assists with calving and gets amniotic fluid in an open cut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Ask for other examples</a:t>
            </a:r>
          </a:p>
          <a:p>
            <a:endParaRPr lang="en-US"/>
          </a:p>
        </p:txBody>
      </p:sp>
      <p:sp>
        <p:nvSpPr>
          <p:cNvPr id="4" name="Slide Number Placeholder 3">
            <a:extLst>
              <a:ext uri="{FF2B5EF4-FFF2-40B4-BE49-F238E27FC236}">
                <a16:creationId xmlns:a16="http://schemas.microsoft.com/office/drawing/2014/main" id="{D7BB158A-9405-A8DA-23E1-B0060991176D}"/>
              </a:ext>
            </a:extLst>
          </p:cNvPr>
          <p:cNvSpPr>
            <a:spLocks noGrp="1"/>
          </p:cNvSpPr>
          <p:nvPr>
            <p:ph type="sldNum" sz="quarter" idx="5"/>
          </p:nvPr>
        </p:nvSpPr>
        <p:spPr/>
        <p:txBody>
          <a:bodyPr/>
          <a:lstStyle/>
          <a:p>
            <a:fld id="{F3A2CB4D-BB8F-3B44-8786-9B45986695A6}" type="slidenum">
              <a:rPr lang="en-US" smtClean="0"/>
              <a:t>44</a:t>
            </a:fld>
            <a:endParaRPr lang="en-US"/>
          </a:p>
        </p:txBody>
      </p:sp>
    </p:spTree>
    <p:extLst>
      <p:ext uri="{BB962C8B-B14F-4D97-AF65-F5344CB8AC3E}">
        <p14:creationId xmlns:p14="http://schemas.microsoft.com/office/powerpoint/2010/main" val="18777993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Indirect contact includes touching contaminated objects or surfaces. These areas are called “fomites”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Example: Milking equipment contaminated with manure is touched and then the worker rubs their eye</a:t>
            </a:r>
          </a:p>
          <a:p>
            <a:pPr>
              <a:spcBef>
                <a:spcPts val="1000"/>
              </a:spcBef>
            </a:pPr>
            <a:endParaRPr lang="en-US"/>
          </a:p>
          <a:p>
            <a:pPr>
              <a:spcBef>
                <a:spcPts val="1000"/>
              </a:spcBef>
            </a:pPr>
            <a:r>
              <a:rPr lang="en-US">
                <a:solidFill>
                  <a:srgbClr val="00B050"/>
                </a:solidFill>
              </a:rPr>
              <a:t>Images of door knobs, milking equipment, microwaves, faucets</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45</a:t>
            </a:fld>
            <a:endParaRPr lang="en-US"/>
          </a:p>
        </p:txBody>
      </p:sp>
    </p:spTree>
    <p:extLst>
      <p:ext uri="{BB962C8B-B14F-4D97-AF65-F5344CB8AC3E}">
        <p14:creationId xmlns:p14="http://schemas.microsoft.com/office/powerpoint/2010/main" val="38413620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1FE2F-3343-45C2-CCF9-7BB47F440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E772E-263F-B84A-35F4-46A61A8877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D34180-85E5-46CC-093E-27C51EA504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Fomites can also be things that people touch throughout the day. And if hands aren’t clean when they are touched, they can be places where pathogens are transmitted. </a:t>
            </a:r>
          </a:p>
          <a:p>
            <a:pPr>
              <a:spcBef>
                <a:spcPts val="1000"/>
              </a:spcBef>
            </a:pPr>
            <a:endParaRPr lang="en-US"/>
          </a:p>
        </p:txBody>
      </p:sp>
      <p:sp>
        <p:nvSpPr>
          <p:cNvPr id="4" name="Slide Number Placeholder 3">
            <a:extLst>
              <a:ext uri="{FF2B5EF4-FFF2-40B4-BE49-F238E27FC236}">
                <a16:creationId xmlns:a16="http://schemas.microsoft.com/office/drawing/2014/main" id="{4C74322D-4933-2485-1A85-BBAC19792D1A}"/>
              </a:ext>
            </a:extLst>
          </p:cNvPr>
          <p:cNvSpPr>
            <a:spLocks noGrp="1"/>
          </p:cNvSpPr>
          <p:nvPr>
            <p:ph type="sldNum" sz="quarter" idx="5"/>
          </p:nvPr>
        </p:nvSpPr>
        <p:spPr/>
        <p:txBody>
          <a:bodyPr/>
          <a:lstStyle/>
          <a:p>
            <a:fld id="{F3A2CB4D-BB8F-3B44-8786-9B45986695A6}" type="slidenum">
              <a:rPr lang="en-US" smtClean="0"/>
              <a:t>46</a:t>
            </a:fld>
            <a:endParaRPr lang="en-US"/>
          </a:p>
        </p:txBody>
      </p:sp>
    </p:spTree>
    <p:extLst>
      <p:ext uri="{BB962C8B-B14F-4D97-AF65-F5344CB8AC3E}">
        <p14:creationId xmlns:p14="http://schemas.microsoft.com/office/powerpoint/2010/main" val="46201935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mn-lt"/>
                <a:ea typeface="Calibri"/>
                <a:cs typeface="Calibri"/>
              </a:rPr>
              <a:t>Airborne transmission, the inhalation of Aerosols or Dust, includes breathing infectious particles suspended in air.</a:t>
            </a:r>
          </a:p>
          <a:p>
            <a:endParaRPr lang="en-US">
              <a:latin typeface="+mn-lt"/>
              <a:ea typeface="Calibri"/>
              <a:cs typeface="Calibri"/>
            </a:endParaRPr>
          </a:p>
          <a:p>
            <a:r>
              <a:rPr lang="en-US">
                <a:latin typeface="+mn-lt"/>
                <a:ea typeface="Calibri"/>
                <a:cs typeface="Calibri"/>
              </a:rPr>
              <a:t>Example: Inhaling dust in a barn with Q fever</a:t>
            </a:r>
          </a:p>
          <a:p>
            <a:endParaRPr lang="en-US">
              <a:ea typeface="Calibri"/>
              <a:cs typeface="Calibri"/>
            </a:endParaRPr>
          </a:p>
          <a:p>
            <a:endParaRPr lang="en-US">
              <a:solidFill>
                <a:srgbClr val="00B050"/>
              </a:solidFill>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t>47</a:t>
            </a:fld>
            <a:endParaRPr lang="en-US"/>
          </a:p>
        </p:txBody>
      </p:sp>
    </p:spTree>
    <p:extLst>
      <p:ext uri="{BB962C8B-B14F-4D97-AF65-F5344CB8AC3E}">
        <p14:creationId xmlns:p14="http://schemas.microsoft.com/office/powerpoint/2010/main" val="34619909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50EF7-1730-0015-ADC0-C5A53ECA22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6AFBC8-4488-07E1-88E1-3CEC0E88DB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0A9D6-E903-1DFB-6927-2BCCA2FEF2B1}"/>
              </a:ext>
            </a:extLst>
          </p:cNvPr>
          <p:cNvSpPr>
            <a:spLocks noGrp="1"/>
          </p:cNvSpPr>
          <p:nvPr>
            <p:ph type="body" idx="1"/>
          </p:nvPr>
        </p:nvSpPr>
        <p:spPr/>
        <p:txBody>
          <a:bodyPr/>
          <a:lstStyle/>
          <a:p>
            <a:r>
              <a:rPr lang="en-US">
                <a:latin typeface="+mn-lt"/>
                <a:ea typeface="Calibri"/>
                <a:cs typeface="Calibri"/>
              </a:rPr>
              <a:t>Particles can be accelerated through the air by spray or fans in the environment, or through moving dusty items. </a:t>
            </a:r>
          </a:p>
          <a:p>
            <a:endParaRPr lang="en-US">
              <a:ea typeface="Calibri"/>
              <a:cs typeface="Calibri"/>
            </a:endParaRPr>
          </a:p>
          <a:p>
            <a:endParaRPr lang="en-US">
              <a:solidFill>
                <a:srgbClr val="00B050"/>
              </a:solidFill>
              <a:ea typeface="Calibri"/>
              <a:cs typeface="Calibri"/>
            </a:endParaRPr>
          </a:p>
        </p:txBody>
      </p:sp>
      <p:sp>
        <p:nvSpPr>
          <p:cNvPr id="4" name="Slide Number Placeholder 3">
            <a:extLst>
              <a:ext uri="{FF2B5EF4-FFF2-40B4-BE49-F238E27FC236}">
                <a16:creationId xmlns:a16="http://schemas.microsoft.com/office/drawing/2014/main" id="{439DCD9A-C0BC-EFD8-CF46-042F0A49364A}"/>
              </a:ext>
            </a:extLst>
          </p:cNvPr>
          <p:cNvSpPr>
            <a:spLocks noGrp="1"/>
          </p:cNvSpPr>
          <p:nvPr>
            <p:ph type="sldNum" sz="quarter" idx="5"/>
          </p:nvPr>
        </p:nvSpPr>
        <p:spPr/>
        <p:txBody>
          <a:bodyPr/>
          <a:lstStyle/>
          <a:p>
            <a:fld id="{F3A2CB4D-BB8F-3B44-8786-9B45986695A6}" type="slidenum">
              <a:rPr lang="en-US" smtClean="0"/>
              <a:t>48</a:t>
            </a:fld>
            <a:endParaRPr lang="en-US"/>
          </a:p>
        </p:txBody>
      </p:sp>
    </p:spTree>
    <p:extLst>
      <p:ext uri="{BB962C8B-B14F-4D97-AF65-F5344CB8AC3E}">
        <p14:creationId xmlns:p14="http://schemas.microsoft.com/office/powerpoint/2010/main" val="42270991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Ingestion includes swallowing contaminated food or water or transmitted by unclean hands to the mouth.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Example: </a:t>
            </a:r>
            <a:r>
              <a:rPr lang="en-US" sz="1200" kern="1200">
                <a:solidFill>
                  <a:schemeClr val="tx1"/>
                </a:solidFill>
                <a:effectLst/>
                <a:latin typeface="+mn-lt"/>
                <a:ea typeface="+mn-ea"/>
                <a:cs typeface="+mn-cs"/>
              </a:rPr>
              <a:t>A worker eats lunch without washing hands after handling calves with diarrhea.</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49</a:t>
            </a:fld>
            <a:endParaRPr lang="en-US"/>
          </a:p>
        </p:txBody>
      </p:sp>
    </p:spTree>
    <p:extLst>
      <p:ext uri="{BB962C8B-B14F-4D97-AF65-F5344CB8AC3E}">
        <p14:creationId xmlns:p14="http://schemas.microsoft.com/office/powerpoint/2010/main" val="14779026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058BB-2602-C828-7D2B-A182BA33DC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BD8C0-3556-A226-01D2-225A7EDE6F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0DB290-318E-2BD4-C10F-98FEDB1645AB}"/>
              </a:ext>
            </a:extLst>
          </p:cNvPr>
          <p:cNvSpPr>
            <a:spLocks noGrp="1"/>
          </p:cNvSpPr>
          <p:nvPr>
            <p:ph type="body" idx="1"/>
          </p:nvPr>
        </p:nvSpPr>
        <p:spPr/>
        <p:txBody>
          <a:bodyPr/>
          <a:lstStyle/>
          <a:p>
            <a:r>
              <a:rPr lang="en-US"/>
              <a:t>These are all activities that can increase the risk of ingesting a illness-causing pathogen</a:t>
            </a:r>
            <a:endParaRPr lang="en-US" sz="120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8ECBE1EA-5D5B-43DC-6474-E51FFFF4EE3E}"/>
              </a:ext>
            </a:extLst>
          </p:cNvPr>
          <p:cNvSpPr>
            <a:spLocks noGrp="1"/>
          </p:cNvSpPr>
          <p:nvPr>
            <p:ph type="sldNum" sz="quarter" idx="5"/>
          </p:nvPr>
        </p:nvSpPr>
        <p:spPr/>
        <p:txBody>
          <a:bodyPr/>
          <a:lstStyle/>
          <a:p>
            <a:fld id="{F3A2CB4D-BB8F-3B44-8786-9B45986695A6}" type="slidenum">
              <a:rPr lang="en-US" smtClean="0"/>
              <a:t>50</a:t>
            </a:fld>
            <a:endParaRPr lang="en-US"/>
          </a:p>
        </p:txBody>
      </p:sp>
    </p:spTree>
    <p:extLst>
      <p:ext uri="{BB962C8B-B14F-4D97-AF65-F5344CB8AC3E}">
        <p14:creationId xmlns:p14="http://schemas.microsoft.com/office/powerpoint/2010/main" val="17415520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Sharp objects breaking skin is a possible transmission route for pathogens. This includes needle sticks, scalpel cuts or cutting the skin on sharp wire or metal. </a:t>
            </a:r>
          </a:p>
        </p:txBody>
      </p:sp>
      <p:sp>
        <p:nvSpPr>
          <p:cNvPr id="4" name="Slide Number Placeholder 3"/>
          <p:cNvSpPr>
            <a:spLocks noGrp="1"/>
          </p:cNvSpPr>
          <p:nvPr>
            <p:ph type="sldNum" sz="quarter" idx="5"/>
          </p:nvPr>
        </p:nvSpPr>
        <p:spPr/>
        <p:txBody>
          <a:bodyPr/>
          <a:lstStyle/>
          <a:p>
            <a:fld id="{F3A2CB4D-BB8F-3B44-8786-9B45986695A6}" type="slidenum">
              <a:rPr lang="en-US" smtClean="0"/>
              <a:t>51</a:t>
            </a:fld>
            <a:endParaRPr lang="en-US"/>
          </a:p>
        </p:txBody>
      </p:sp>
    </p:spTree>
    <p:extLst>
      <p:ext uri="{BB962C8B-B14F-4D97-AF65-F5344CB8AC3E}">
        <p14:creationId xmlns:p14="http://schemas.microsoft.com/office/powerpoint/2010/main" val="8489667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C5DA8-31A9-6BE4-B1DD-8F2C6D9ABF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FE9FA-EEA8-551C-3B52-641E52661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0A976C-81AB-5799-6022-04D91C0AC110}"/>
              </a:ext>
            </a:extLst>
          </p:cNvPr>
          <p:cNvSpPr>
            <a:spLocks noGrp="1"/>
          </p:cNvSpPr>
          <p:nvPr>
            <p:ph type="body" idx="1"/>
          </p:nvPr>
        </p:nvSpPr>
        <p:spPr/>
        <p:txBody>
          <a:bodyPr/>
          <a:lstStyle/>
          <a:p>
            <a:r>
              <a:rPr lang="en-US" sz="1200" b="1">
                <a:ea typeface="Calibri"/>
                <a:cs typeface="Calibri"/>
              </a:rPr>
              <a:t>8 out of 10 dairy workers have accidentally poked themselves with a needle!</a:t>
            </a:r>
            <a:endParaRPr lang="en-US" sz="1200"/>
          </a:p>
          <a:p>
            <a:pPr>
              <a:spcBef>
                <a:spcPts val="1000"/>
              </a:spcBef>
            </a:pPr>
            <a:endParaRPr lang="en-US">
              <a:solidFill>
                <a:srgbClr val="00B050"/>
              </a:solidFill>
            </a:endParaRPr>
          </a:p>
          <a:p>
            <a:pPr>
              <a:spcBef>
                <a:spcPts val="1000"/>
              </a:spcBef>
            </a:pPr>
            <a:r>
              <a:rPr lang="en-US">
                <a:solidFill>
                  <a:srgbClr val="00B050"/>
                </a:solidFill>
              </a:rPr>
              <a:t>As the audience “How many of you have been stuck by needles?”</a:t>
            </a:r>
            <a:endParaRPr lang="en-US"/>
          </a:p>
        </p:txBody>
      </p:sp>
      <p:sp>
        <p:nvSpPr>
          <p:cNvPr id="4" name="Slide Number Placeholder 3">
            <a:extLst>
              <a:ext uri="{FF2B5EF4-FFF2-40B4-BE49-F238E27FC236}">
                <a16:creationId xmlns:a16="http://schemas.microsoft.com/office/drawing/2014/main" id="{0AE6C57F-7C50-D3E7-7518-68641B533764}"/>
              </a:ext>
            </a:extLst>
          </p:cNvPr>
          <p:cNvSpPr>
            <a:spLocks noGrp="1"/>
          </p:cNvSpPr>
          <p:nvPr>
            <p:ph type="sldNum" sz="quarter" idx="5"/>
          </p:nvPr>
        </p:nvSpPr>
        <p:spPr/>
        <p:txBody>
          <a:bodyPr/>
          <a:lstStyle/>
          <a:p>
            <a:fld id="{F3A2CB4D-BB8F-3B44-8786-9B45986695A6}" type="slidenum">
              <a:rPr lang="en-US" smtClean="0"/>
              <a:t>52</a:t>
            </a:fld>
            <a:endParaRPr lang="en-US"/>
          </a:p>
        </p:txBody>
      </p:sp>
    </p:spTree>
    <p:extLst>
      <p:ext uri="{BB962C8B-B14F-4D97-AF65-F5344CB8AC3E}">
        <p14:creationId xmlns:p14="http://schemas.microsoft.com/office/powerpoint/2010/main" val="26765917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4AA33-DF03-5633-7334-C25EB99A9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1EA45-A007-AADF-7C49-E4EE9AF6B1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13544-9DCC-269C-B1D3-F934FDA0BC0B}"/>
              </a:ext>
            </a:extLst>
          </p:cNvPr>
          <p:cNvSpPr>
            <a:spLocks noGrp="1"/>
          </p:cNvSpPr>
          <p:nvPr>
            <p:ph type="body" idx="1"/>
          </p:nvPr>
        </p:nvSpPr>
        <p:spPr/>
        <p:txBody>
          <a:bodyPr/>
          <a:lstStyle/>
          <a:p>
            <a:r>
              <a:rPr lang="en-US" sz="1200" b="0" kern="1200">
                <a:solidFill>
                  <a:schemeClr val="tx1"/>
                </a:solidFill>
                <a:effectLst/>
                <a:latin typeface="+mn-lt"/>
                <a:ea typeface="+mn-ea"/>
                <a:cs typeface="+mn-cs"/>
              </a:rPr>
              <a:t>As a recap, these are the five was diseases can be transmitted</a:t>
            </a:r>
            <a:endParaRPr lang="en-US"/>
          </a:p>
        </p:txBody>
      </p:sp>
      <p:sp>
        <p:nvSpPr>
          <p:cNvPr id="4" name="Slide Number Placeholder 3">
            <a:extLst>
              <a:ext uri="{FF2B5EF4-FFF2-40B4-BE49-F238E27FC236}">
                <a16:creationId xmlns:a16="http://schemas.microsoft.com/office/drawing/2014/main" id="{9D1D0895-7E38-FD9E-F2A7-3A3F133B05B0}"/>
              </a:ext>
            </a:extLst>
          </p:cNvPr>
          <p:cNvSpPr>
            <a:spLocks noGrp="1"/>
          </p:cNvSpPr>
          <p:nvPr>
            <p:ph type="sldNum" sz="quarter" idx="5"/>
          </p:nvPr>
        </p:nvSpPr>
        <p:spPr/>
        <p:txBody>
          <a:bodyPr/>
          <a:lstStyle/>
          <a:p>
            <a:fld id="{F3A2CB4D-BB8F-3B44-8786-9B45986695A6}" type="slidenum">
              <a:rPr lang="en-US" smtClean="0"/>
              <a:t>53</a:t>
            </a:fld>
            <a:endParaRPr lang="en-US"/>
          </a:p>
        </p:txBody>
      </p:sp>
    </p:spTree>
    <p:extLst>
      <p:ext uri="{BB962C8B-B14F-4D97-AF65-F5344CB8AC3E}">
        <p14:creationId xmlns:p14="http://schemas.microsoft.com/office/powerpoint/2010/main" val="4773127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76651-D8A9-F6F8-2E6B-EA334DFA7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C4393A-81F4-F29A-576A-5457EFA478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CE425-D8DC-7D00-8A33-C5B304E5CA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20FBF4-5EF3-21B9-748E-7598A57A0927}"/>
              </a:ext>
            </a:extLst>
          </p:cNvPr>
          <p:cNvSpPr>
            <a:spLocks noGrp="1"/>
          </p:cNvSpPr>
          <p:nvPr>
            <p:ph type="sldNum" sz="quarter" idx="5"/>
          </p:nvPr>
        </p:nvSpPr>
        <p:spPr/>
        <p:txBody>
          <a:bodyPr/>
          <a:lstStyle/>
          <a:p>
            <a:fld id="{F3A2CB4D-BB8F-3B44-8786-9B45986695A6}" type="slidenum">
              <a:rPr lang="en-US" smtClean="0"/>
              <a:t>54</a:t>
            </a:fld>
            <a:endParaRPr lang="en-US"/>
          </a:p>
        </p:txBody>
      </p:sp>
    </p:spTree>
    <p:extLst>
      <p:ext uri="{BB962C8B-B14F-4D97-AF65-F5344CB8AC3E}">
        <p14:creationId xmlns:p14="http://schemas.microsoft.com/office/powerpoint/2010/main" val="35817615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atin typeface="+mn-lt"/>
                <a:ea typeface="Calibri"/>
                <a:cs typeface="Calibri"/>
              </a:rPr>
              <a:t>The IPC Hazard Assessment Checklist covers the following important information for your farm:</a:t>
            </a:r>
          </a:p>
          <a:p>
            <a:pPr lvl="1"/>
            <a:r>
              <a:rPr lang="en-US">
                <a:latin typeface="+mn-lt"/>
                <a:ea typeface="Calibri"/>
                <a:cs typeface="Calibri"/>
              </a:rPr>
              <a:t>High Risk Tasks</a:t>
            </a:r>
            <a:endParaRPr lang="en-US"/>
          </a:p>
          <a:p>
            <a:pPr lvl="1"/>
            <a:r>
              <a:rPr lang="en-US">
                <a:latin typeface="+mn-lt"/>
                <a:ea typeface="Calibri"/>
                <a:cs typeface="Calibri"/>
              </a:rPr>
              <a:t>Transmission routes/sources </a:t>
            </a:r>
          </a:p>
          <a:p>
            <a:pPr lvl="1"/>
            <a:r>
              <a:rPr lang="en-US">
                <a:latin typeface="+mn-lt"/>
                <a:ea typeface="Calibri"/>
                <a:cs typeface="Calibri"/>
              </a:rPr>
              <a:t>Transmission examples</a:t>
            </a:r>
          </a:p>
          <a:p>
            <a:pPr lvl="1"/>
            <a:r>
              <a:rPr lang="en-US">
                <a:latin typeface="+mn-lt"/>
                <a:ea typeface="Calibri"/>
                <a:cs typeface="Calibri"/>
              </a:rPr>
              <a:t>Types of infections</a:t>
            </a:r>
          </a:p>
          <a:p>
            <a:pPr lvl="1"/>
            <a:r>
              <a:rPr lang="en-US">
                <a:latin typeface="+mn-lt"/>
                <a:ea typeface="Calibri"/>
                <a:cs typeface="Calibri"/>
              </a:rPr>
              <a:t>Controls </a:t>
            </a:r>
            <a:endParaRPr lang="en-US"/>
          </a:p>
          <a:p>
            <a:pPr lvl="1"/>
            <a:r>
              <a:rPr lang="en-US">
                <a:latin typeface="+mn-lt"/>
                <a:ea typeface="Calibri"/>
                <a:cs typeface="Calibri"/>
              </a:rPr>
              <a:t>PPE Recommendations </a:t>
            </a:r>
            <a:endParaRPr lang="en-US"/>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55</a:t>
            </a:fld>
            <a:endParaRPr lang="en-US"/>
          </a:p>
        </p:txBody>
      </p:sp>
    </p:spTree>
    <p:extLst>
      <p:ext uri="{BB962C8B-B14F-4D97-AF65-F5344CB8AC3E}">
        <p14:creationId xmlns:p14="http://schemas.microsoft.com/office/powerpoint/2010/main" val="28624821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Calibri"/>
              <a:buNone/>
            </a:pPr>
            <a:r>
              <a:rPr lang="en-US"/>
              <a:t>A key part of IPC is to apply prevention and precautions in order to reduce the risk of exposure. </a:t>
            </a:r>
            <a:r>
              <a:rPr lang="en-US" kern="1200">
                <a:effectLst/>
              </a:rPr>
              <a:t>The </a:t>
            </a:r>
            <a:r>
              <a:rPr lang="en-US"/>
              <a:t>Hierarchy </a:t>
            </a:r>
            <a:r>
              <a:rPr lang="en-US" kern="1200">
                <a:effectLst/>
              </a:rPr>
              <a:t>of </a:t>
            </a:r>
            <a:r>
              <a:rPr lang="en-US"/>
              <a:t>Controls helps farms choose the most effective ways to reduce infection risks.</a:t>
            </a:r>
            <a:r>
              <a:rPr lang="en-US">
                <a:ea typeface="Calibri"/>
                <a:cs typeface="Calibri"/>
              </a:rPr>
              <a:t> </a:t>
            </a:r>
            <a:r>
              <a:rPr lang="en-US"/>
              <a:t>Many dairies already use these controls for </a:t>
            </a:r>
            <a:r>
              <a:rPr lang="en-US" kern="1200">
                <a:effectLst/>
              </a:rPr>
              <a:t>safety</a:t>
            </a:r>
            <a:r>
              <a:rPr lang="en-US"/>
              <a:t>. The IPC Plan builds on what’s already happening on the farm</a:t>
            </a:r>
            <a:r>
              <a:rPr lang="en-US" kern="1200">
                <a:effectLst/>
              </a:rPr>
              <a:t>.</a:t>
            </a:r>
            <a:endParaRPr lang="en-US"/>
          </a:p>
          <a:p>
            <a:pPr marL="0" indent="0">
              <a:buFont typeface="Calibri"/>
              <a:buNone/>
            </a:pPr>
            <a:endParaRPr lang="en-US"/>
          </a:p>
          <a:p>
            <a:pPr marL="0" indent="0">
              <a:buFont typeface="Calibri"/>
              <a:buNone/>
            </a:pPr>
            <a:r>
              <a:rPr lang="en-US"/>
              <a:t>Strong prevention relies </a:t>
            </a:r>
            <a:r>
              <a:rPr lang="en-US" kern="1200">
                <a:effectLst/>
              </a:rPr>
              <a:t>on </a:t>
            </a:r>
            <a:r>
              <a:rPr lang="en-US"/>
              <a:t>design</a:t>
            </a:r>
            <a:r>
              <a:rPr lang="en-US" kern="1200">
                <a:effectLst/>
              </a:rPr>
              <a:t>, </a:t>
            </a:r>
            <a:r>
              <a:rPr lang="en-US"/>
              <a:t>practices</a:t>
            </a:r>
            <a:r>
              <a:rPr lang="en-US" kern="1200">
                <a:effectLst/>
              </a:rPr>
              <a:t>, and </a:t>
            </a:r>
            <a:r>
              <a:rPr lang="en-US"/>
              <a:t>planning and not just individual behavior</a:t>
            </a:r>
            <a:r>
              <a:rPr lang="en-US" kern="1200">
                <a:effectLst/>
              </a:rPr>
              <a:t>. </a:t>
            </a:r>
            <a:r>
              <a:rPr lang="en-US"/>
              <a:t>This framework helps farms decide which protections </a:t>
            </a:r>
            <a:r>
              <a:rPr lang="en-US" kern="1200">
                <a:effectLst/>
              </a:rPr>
              <a:t>to </a:t>
            </a:r>
            <a:r>
              <a:rPr lang="en-US"/>
              <a:t>include </a:t>
            </a:r>
            <a:r>
              <a:rPr lang="en-US" kern="1200">
                <a:effectLst/>
              </a:rPr>
              <a:t>and </a:t>
            </a:r>
            <a:r>
              <a:rPr lang="en-US"/>
              <a:t>where to focus efforts</a:t>
            </a:r>
            <a:r>
              <a:rPr lang="en-US" kern="1200">
                <a:effectLst/>
              </a:rPr>
              <a:t>.</a:t>
            </a: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56</a:t>
            </a:fld>
            <a:endParaRPr lang="en-US"/>
          </a:p>
        </p:txBody>
      </p:sp>
    </p:spTree>
    <p:extLst>
      <p:ext uri="{BB962C8B-B14F-4D97-AF65-F5344CB8AC3E}">
        <p14:creationId xmlns:p14="http://schemas.microsoft.com/office/powerpoint/2010/main" val="29945267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7D3E9-00EA-E080-3AAC-52190E29AC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7F19F9-ACAD-A17E-EECF-51E72D2C53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E4BC0-272D-C61D-57F5-62BF3663D0C1}"/>
              </a:ext>
            </a:extLst>
          </p:cNvPr>
          <p:cNvSpPr>
            <a:spLocks noGrp="1"/>
          </p:cNvSpPr>
          <p:nvPr>
            <p:ph type="body" idx="1"/>
          </p:nvPr>
        </p:nvSpPr>
        <p:spPr/>
        <p:txBody>
          <a:bodyPr/>
          <a:lstStyle/>
          <a:p>
            <a:r>
              <a:rPr lang="en-US">
                <a:ea typeface="Calibri"/>
                <a:cs typeface="Calibri"/>
              </a:rPr>
              <a:t>QUICK hierarchy of controls top 3</a:t>
            </a:r>
          </a:p>
        </p:txBody>
      </p:sp>
      <p:sp>
        <p:nvSpPr>
          <p:cNvPr id="4" name="Slide Number Placeholder 3">
            <a:extLst>
              <a:ext uri="{FF2B5EF4-FFF2-40B4-BE49-F238E27FC236}">
                <a16:creationId xmlns:a16="http://schemas.microsoft.com/office/drawing/2014/main" id="{9533BC8A-9A6A-8DB4-EF7F-B5A980259D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A2CB4D-BB8F-3B44-8786-9B45986695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820000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488D8-6EA0-F646-A6BD-C0334437E5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944838-F1ED-231D-DCDF-09B6E1CB7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88587-23F5-142B-E52D-848C3941B6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latin typeface="Open Sans" panose="020B0606030504020204" pitchFamily="34" charset="0"/>
                <a:ea typeface="Calibri"/>
                <a:cs typeface="Calibri"/>
              </a:rPr>
              <a:t>This is the IPC Hazard Assessment Checklist. The checklist covers the transmission routes/sources, transmission examples, types of infections, different types of infection prevention controls and PPE recommendations for </a:t>
            </a:r>
            <a:r>
              <a:rPr lang="en-US" sz="1200" b="1" kern="1200">
                <a:solidFill>
                  <a:schemeClr val="tx1"/>
                </a:solidFill>
                <a:latin typeface="Open Sans" panose="020B0606030504020204" pitchFamily="34" charset="0"/>
                <a:ea typeface="Calibri"/>
                <a:cs typeface="Calibri"/>
              </a:rPr>
              <a:t>High-Risk Tasks</a:t>
            </a:r>
            <a:r>
              <a:rPr lang="en-US" sz="1200" kern="1200">
                <a:solidFill>
                  <a:schemeClr val="tx1"/>
                </a:solidFill>
                <a:latin typeface="Open Sans" panose="020B0606030504020204" pitchFamily="34" charset="0"/>
                <a:ea typeface="Calibri"/>
                <a:cs typeface="Calibri"/>
              </a:rPr>
              <a:t> on the farm. The tables on the slide are for the milking and vaccination tasks, but you will see in the packet that the assessment covers all high-risk areas on the farm.</a:t>
            </a:r>
            <a:endParaRPr lang="en-US"/>
          </a:p>
          <a:p>
            <a:endParaRPr lang="en-US"/>
          </a:p>
        </p:txBody>
      </p:sp>
      <p:sp>
        <p:nvSpPr>
          <p:cNvPr id="4" name="Slide Number Placeholder 3">
            <a:extLst>
              <a:ext uri="{FF2B5EF4-FFF2-40B4-BE49-F238E27FC236}">
                <a16:creationId xmlns:a16="http://schemas.microsoft.com/office/drawing/2014/main" id="{6860C841-DDDE-373F-A5C8-E0F5B300DDB0}"/>
              </a:ext>
            </a:extLst>
          </p:cNvPr>
          <p:cNvSpPr>
            <a:spLocks noGrp="1"/>
          </p:cNvSpPr>
          <p:nvPr>
            <p:ph type="sldNum" sz="quarter" idx="5"/>
          </p:nvPr>
        </p:nvSpPr>
        <p:spPr/>
        <p:txBody>
          <a:bodyPr/>
          <a:lstStyle/>
          <a:p>
            <a:fld id="{F3A2CB4D-BB8F-3B44-8786-9B45986695A6}" type="slidenum">
              <a:rPr lang="en-US" smtClean="0"/>
              <a:t>58</a:t>
            </a:fld>
            <a:endParaRPr lang="en-US"/>
          </a:p>
        </p:txBody>
      </p:sp>
    </p:spTree>
    <p:extLst>
      <p:ext uri="{BB962C8B-B14F-4D97-AF65-F5344CB8AC3E}">
        <p14:creationId xmlns:p14="http://schemas.microsoft.com/office/powerpoint/2010/main" val="30613096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a:t>On the form, there are locations to add </a:t>
            </a:r>
            <a:r>
              <a:rPr lang="en-US" b="1"/>
              <a:t>other</a:t>
            </a:r>
            <a:r>
              <a:rPr lang="en-US" b="0"/>
              <a:t> risks or </a:t>
            </a:r>
            <a:r>
              <a:rPr lang="en-US" b="1"/>
              <a:t>other</a:t>
            </a:r>
            <a:r>
              <a:rPr lang="en-US" b="0"/>
              <a:t> controls on the farm that are not listed above.</a:t>
            </a:r>
          </a:p>
        </p:txBody>
      </p:sp>
      <p:sp>
        <p:nvSpPr>
          <p:cNvPr id="4" name="Slide Number Placeholder 3"/>
          <p:cNvSpPr>
            <a:spLocks noGrp="1"/>
          </p:cNvSpPr>
          <p:nvPr>
            <p:ph type="sldNum" sz="quarter" idx="5"/>
          </p:nvPr>
        </p:nvSpPr>
        <p:spPr/>
        <p:txBody>
          <a:bodyPr/>
          <a:lstStyle/>
          <a:p>
            <a:fld id="{F3A2CB4D-BB8F-3B44-8786-9B45986695A6}" type="slidenum">
              <a:rPr lang="en-US" smtClean="0"/>
              <a:t>59</a:t>
            </a:fld>
            <a:endParaRPr lang="en-US"/>
          </a:p>
        </p:txBody>
      </p:sp>
    </p:spTree>
    <p:extLst>
      <p:ext uri="{BB962C8B-B14F-4D97-AF65-F5344CB8AC3E}">
        <p14:creationId xmlns:p14="http://schemas.microsoft.com/office/powerpoint/2010/main" val="93805437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9D435-C54F-6FFB-3CEE-AAB922C2B3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E1FEE-D9BD-B8B7-A655-1553F294DC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E4797-DAED-36A9-3017-434F3AD869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3C55AC7-67C7-C113-8CF6-C1E9FD80FFA7}"/>
              </a:ext>
            </a:extLst>
          </p:cNvPr>
          <p:cNvSpPr>
            <a:spLocks noGrp="1"/>
          </p:cNvSpPr>
          <p:nvPr>
            <p:ph type="sldNum" sz="quarter" idx="5"/>
          </p:nvPr>
        </p:nvSpPr>
        <p:spPr/>
        <p:txBody>
          <a:bodyPr/>
          <a:lstStyle/>
          <a:p>
            <a:fld id="{F3A2CB4D-BB8F-3B44-8786-9B45986695A6}" type="slidenum">
              <a:rPr lang="en-US" smtClean="0"/>
              <a:t>60</a:t>
            </a:fld>
            <a:endParaRPr lang="en-US"/>
          </a:p>
        </p:txBody>
      </p:sp>
    </p:spTree>
    <p:extLst>
      <p:ext uri="{BB962C8B-B14F-4D97-AF65-F5344CB8AC3E}">
        <p14:creationId xmlns:p14="http://schemas.microsoft.com/office/powerpoint/2010/main" val="10760442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61</a:t>
            </a:fld>
            <a:endParaRPr lang="en-US"/>
          </a:p>
        </p:txBody>
      </p:sp>
    </p:spTree>
    <p:extLst>
      <p:ext uri="{BB962C8B-B14F-4D97-AF65-F5344CB8AC3E}">
        <p14:creationId xmlns:p14="http://schemas.microsoft.com/office/powerpoint/2010/main" val="167194305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this section we discuss Standard Precautions. </a:t>
            </a:r>
            <a:r>
              <a:rPr lang="en-US" sz="1200" b="1"/>
              <a:t>Standard precautions</a:t>
            </a:r>
            <a:r>
              <a:rPr lang="en-US" sz="1200"/>
              <a:t> are the basic work practices used to prevent the spread of infections in the workplace. These precautions are the minimum safety steps that should always be followed—regardless of whether an infectious disease has been identified. </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62</a:t>
            </a:fld>
            <a:endParaRPr lang="en-US"/>
          </a:p>
        </p:txBody>
      </p:sp>
    </p:spTree>
    <p:extLst>
      <p:ext uri="{BB962C8B-B14F-4D97-AF65-F5344CB8AC3E}">
        <p14:creationId xmlns:p14="http://schemas.microsoft.com/office/powerpoint/2010/main" val="27610436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ea typeface="Calibri" panose="020F0502020204030204" pitchFamily="34" charset="0"/>
              <a:cs typeface="Calibri" panose="020F0502020204030204" pitchFamily="34" charset="0"/>
            </a:endParaRPr>
          </a:p>
          <a:p>
            <a:r>
              <a:rPr lang="en-US" b="1">
                <a:highlight>
                  <a:srgbClr val="FFFFFF"/>
                </a:highlight>
                <a:latin typeface="Calibri"/>
                <a:ea typeface="Calibri"/>
                <a:cs typeface="Calibri"/>
              </a:rPr>
              <a:t>Hand hygiene protects both people and animals. </a:t>
            </a:r>
            <a:r>
              <a:rPr lang="en-US">
                <a:highlight>
                  <a:srgbClr val="FFFFFF"/>
                </a:highlight>
                <a:latin typeface="Calibri"/>
                <a:ea typeface="Calibri"/>
                <a:cs typeface="Calibri"/>
              </a:rPr>
              <a:t>Regular handwashing helps prevent the spread of germs that can make workers and cows sick—on the farm and at home.</a:t>
            </a:r>
          </a:p>
          <a:p>
            <a:r>
              <a:rPr lang="en-US" b="1">
                <a:highlight>
                  <a:srgbClr val="FFFFFF"/>
                </a:highlight>
                <a:latin typeface="Calibri"/>
                <a:ea typeface="Calibri"/>
                <a:cs typeface="Calibri"/>
              </a:rPr>
              <a:t>Wash hands frequently and at key times. </a:t>
            </a:r>
            <a:r>
              <a:rPr lang="en-US">
                <a:highlight>
                  <a:srgbClr val="FFFFFF"/>
                </a:highlight>
                <a:latin typeface="Calibri"/>
                <a:ea typeface="Calibri"/>
                <a:cs typeface="Calibri"/>
              </a:rPr>
              <a:t>Hands should be washed before starting work, after high-risk tasks (like handling manure or sick animals), and at the end of each shift.</a:t>
            </a:r>
          </a:p>
          <a:p>
            <a:r>
              <a:rPr lang="en-US" b="1">
                <a:highlight>
                  <a:srgbClr val="FFFFFF"/>
                </a:highlight>
                <a:latin typeface="Calibri"/>
                <a:ea typeface="Calibri"/>
                <a:cs typeface="Calibri"/>
              </a:rPr>
              <a:t>Hand hygiene protects both people and animals. </a:t>
            </a:r>
            <a:r>
              <a:rPr lang="en-US">
                <a:highlight>
                  <a:srgbClr val="FFFFFF"/>
                </a:highlight>
                <a:latin typeface="Calibri"/>
                <a:ea typeface="Calibri"/>
                <a:cs typeface="Calibri"/>
              </a:rPr>
              <a:t>Regular handwashing helps prevent the spread of germs that can make workers and cows sick—on the farm and at home.</a:t>
            </a:r>
            <a:endParaRPr lang="en-US">
              <a:solidFill>
                <a:srgbClr val="444444"/>
              </a:solidFill>
              <a:highlight>
                <a:srgbClr val="FFFFFF"/>
              </a:highlight>
              <a:latin typeface="Calibri"/>
              <a:ea typeface="Calibri"/>
              <a:cs typeface="Calibri"/>
            </a:endParaRPr>
          </a:p>
          <a:p>
            <a:endParaRPr lang="en-US">
              <a:solidFill>
                <a:srgbClr val="000000"/>
              </a:solidFill>
              <a:highlight>
                <a:srgbClr val="FFFFFF"/>
              </a:highlight>
              <a:latin typeface="Calibri"/>
              <a:ea typeface="Calibri"/>
              <a:cs typeface="Calibri"/>
            </a:endParaRPr>
          </a:p>
          <a:p>
            <a:endParaRPr lang="en-US" b="1">
              <a:solidFill>
                <a:srgbClr val="000000"/>
              </a:solidFill>
              <a:highlight>
                <a:srgbClr val="FFFFFF"/>
              </a:highlight>
              <a:latin typeface="Calibri"/>
              <a:ea typeface="Calibri"/>
              <a:cs typeface="Calibri"/>
            </a:endParaRPr>
          </a:p>
          <a:p>
            <a:endParaRPr lang="en-US">
              <a:solidFill>
                <a:srgbClr val="000000"/>
              </a:solidFill>
              <a:highlight>
                <a:srgbClr val="FFFFFF"/>
              </a:highlight>
              <a:ea typeface="Calibri"/>
              <a:cs typeface="Calibri"/>
            </a:endParaRPr>
          </a:p>
          <a:p>
            <a:endParaRPr lang="en-US">
              <a:solidFill>
                <a:srgbClr val="444444"/>
              </a:solidFill>
              <a:highlight>
                <a:srgbClr val="FFFFFF"/>
              </a:highlight>
            </a:endParaRPr>
          </a:p>
          <a:p>
            <a:endParaRPr lang="en-US">
              <a:solidFill>
                <a:srgbClr val="444444"/>
              </a:solidFill>
              <a:highlight>
                <a:srgbClr val="FFFFFF"/>
              </a:highlight>
            </a:endParaRPr>
          </a:p>
          <a:p>
            <a:endParaRPr lang="en-US">
              <a:highlight>
                <a:srgbClr val="FFFFFF"/>
              </a:highlight>
              <a:latin typeface="Calibri"/>
              <a:ea typeface="Calibri"/>
              <a:cs typeface="Calibri"/>
            </a:endParaRPr>
          </a:p>
          <a:p>
            <a:endParaRPr lang="en-US">
              <a:highlight>
                <a:srgbClr val="FFFFFF"/>
              </a:highlight>
              <a:latin typeface="Calibri"/>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pPr/>
              <a:t>63</a:t>
            </a:fld>
            <a:endParaRPr lang="en-US"/>
          </a:p>
        </p:txBody>
      </p:sp>
    </p:spTree>
    <p:extLst>
      <p:ext uri="{BB962C8B-B14F-4D97-AF65-F5344CB8AC3E}">
        <p14:creationId xmlns:p14="http://schemas.microsoft.com/office/powerpoint/2010/main" val="86181768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B6F46-7CBD-31E6-2656-D34214CE2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3983B7-DF5A-CAB1-EFF7-CF9F8C0D2D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63D34E-A320-020D-2DDA-EB0603CA8F89}"/>
              </a:ext>
            </a:extLst>
          </p:cNvPr>
          <p:cNvSpPr>
            <a:spLocks noGrp="1"/>
          </p:cNvSpPr>
          <p:nvPr>
            <p:ph type="body" idx="1"/>
          </p:nvPr>
        </p:nvSpPr>
        <p:spPr/>
        <p:txBody>
          <a:bodyPr/>
          <a:lstStyle/>
          <a:p>
            <a:r>
              <a:rPr lang="en-US">
                <a:highlight>
                  <a:srgbClr val="FFFFFF"/>
                </a:highlight>
                <a:latin typeface="Calibri"/>
                <a:ea typeface="Calibri"/>
                <a:cs typeface="Calibri"/>
              </a:rPr>
              <a:t>Review the slide’s text. </a:t>
            </a:r>
          </a:p>
          <a:p>
            <a:endParaRPr lang="en-US">
              <a:highlight>
                <a:srgbClr val="FFFFFF"/>
              </a:highlight>
              <a:latin typeface="Calibri"/>
              <a:ea typeface="Calibri"/>
              <a:cs typeface="Calibri"/>
            </a:endParaRPr>
          </a:p>
          <a:p>
            <a:r>
              <a:rPr lang="es-ES" sz="1200" kern="1200">
                <a:solidFill>
                  <a:schemeClr val="tx1"/>
                </a:solidFill>
                <a:effectLst/>
                <a:highlight>
                  <a:srgbClr val="FFFFFF"/>
                </a:highlight>
                <a:latin typeface="Open Sans" panose="020B0606030504020204" pitchFamily="34" charset="0"/>
                <a:ea typeface="+mn-ea"/>
                <a:cs typeface="+mn-cs"/>
              </a:rPr>
              <a:t>In </a:t>
            </a:r>
            <a:r>
              <a:rPr lang="es-ES" sz="1200" kern="1200" err="1">
                <a:solidFill>
                  <a:schemeClr val="tx1"/>
                </a:solidFill>
                <a:effectLst/>
                <a:highlight>
                  <a:srgbClr val="FFFFFF"/>
                </a:highlight>
                <a:latin typeface="Open Sans" panose="020B0606030504020204" pitchFamily="34" charset="0"/>
                <a:ea typeface="+mn-ea"/>
                <a:cs typeface="+mn-cs"/>
              </a:rPr>
              <a:t>conversations</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with</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dairy</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workers</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many</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say</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that</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some</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barriers</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to</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washing</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their</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hands</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include</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lack</a:t>
            </a:r>
            <a:r>
              <a:rPr lang="es-ES" sz="1200" kern="1200">
                <a:solidFill>
                  <a:schemeClr val="tx1"/>
                </a:solidFill>
                <a:effectLst/>
                <a:highlight>
                  <a:srgbClr val="FFFFFF"/>
                </a:highlight>
                <a:latin typeface="Open Sans" panose="020B0606030504020204" pitchFamily="34" charset="0"/>
                <a:ea typeface="+mn-ea"/>
                <a:cs typeface="+mn-cs"/>
              </a:rPr>
              <a:t> of </a:t>
            </a:r>
            <a:r>
              <a:rPr lang="es-ES" sz="1200" kern="1200" err="1">
                <a:solidFill>
                  <a:schemeClr val="tx1"/>
                </a:solidFill>
                <a:effectLst/>
                <a:highlight>
                  <a:srgbClr val="FFFFFF"/>
                </a:highlight>
                <a:latin typeface="Open Sans" panose="020B0606030504020204" pitchFamily="34" charset="0"/>
                <a:ea typeface="+mn-ea"/>
                <a:cs typeface="+mn-cs"/>
              </a:rPr>
              <a:t>hand</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washing</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stations</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lack</a:t>
            </a:r>
            <a:r>
              <a:rPr lang="es-ES" sz="1200" kern="1200">
                <a:solidFill>
                  <a:schemeClr val="tx1"/>
                </a:solidFill>
                <a:effectLst/>
                <a:highlight>
                  <a:srgbClr val="FFFFFF"/>
                </a:highlight>
                <a:latin typeface="Open Sans" panose="020B0606030504020204" pitchFamily="34" charset="0"/>
                <a:ea typeface="+mn-ea"/>
                <a:cs typeface="+mn-cs"/>
              </a:rPr>
              <a:t> of wáter </a:t>
            </a:r>
            <a:r>
              <a:rPr lang="es-ES" sz="1200" kern="1200" err="1">
                <a:solidFill>
                  <a:schemeClr val="tx1"/>
                </a:solidFill>
                <a:effectLst/>
                <a:highlight>
                  <a:srgbClr val="FFFFFF"/>
                </a:highlight>
                <a:latin typeface="Open Sans" panose="020B0606030504020204" pitchFamily="34" charset="0"/>
                <a:ea typeface="+mn-ea"/>
                <a:cs typeface="+mn-cs"/>
              </a:rPr>
              <a:t>or</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soap</a:t>
            </a:r>
            <a:r>
              <a:rPr lang="es-ES" sz="1200" kern="1200">
                <a:solidFill>
                  <a:schemeClr val="tx1"/>
                </a:solidFill>
                <a:effectLst/>
                <a:highlight>
                  <a:srgbClr val="FFFFFF"/>
                </a:highlight>
                <a:latin typeface="Open Sans" panose="020B0606030504020204" pitchFamily="34" charset="0"/>
                <a:ea typeface="+mn-ea"/>
                <a:cs typeface="+mn-cs"/>
              </a:rPr>
              <a:t> at </a:t>
            </a:r>
            <a:r>
              <a:rPr lang="es-ES" sz="1200" kern="1200" err="1">
                <a:solidFill>
                  <a:schemeClr val="tx1"/>
                </a:solidFill>
                <a:effectLst/>
                <a:highlight>
                  <a:srgbClr val="FFFFFF"/>
                </a:highlight>
                <a:latin typeface="Open Sans" panose="020B0606030504020204" pitchFamily="34" charset="0"/>
                <a:ea typeface="+mn-ea"/>
                <a:cs typeface="+mn-cs"/>
              </a:rPr>
              <a:t>hand</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washing</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stations</a:t>
            </a:r>
            <a:r>
              <a:rPr lang="es-ES" sz="1200" kern="1200">
                <a:solidFill>
                  <a:schemeClr val="tx1"/>
                </a:solidFill>
                <a:effectLst/>
                <a:highlight>
                  <a:srgbClr val="FFFFFF"/>
                </a:highlight>
                <a:latin typeface="Open Sans" panose="020B0606030504020204" pitchFamily="34" charset="0"/>
                <a:ea typeface="+mn-ea"/>
                <a:cs typeface="+mn-cs"/>
              </a:rPr>
              <a:t>, and </a:t>
            </a:r>
            <a:r>
              <a:rPr lang="es-ES" sz="1200" kern="1200" err="1">
                <a:solidFill>
                  <a:schemeClr val="tx1"/>
                </a:solidFill>
                <a:effectLst/>
                <a:highlight>
                  <a:srgbClr val="FFFFFF"/>
                </a:highlight>
                <a:latin typeface="Open Sans" panose="020B0606030504020204" pitchFamily="34" charset="0"/>
                <a:ea typeface="+mn-ea"/>
                <a:cs typeface="+mn-cs"/>
              </a:rPr>
              <a:t>lack</a:t>
            </a:r>
            <a:r>
              <a:rPr lang="es-ES" sz="1200" kern="1200">
                <a:solidFill>
                  <a:schemeClr val="tx1"/>
                </a:solidFill>
                <a:effectLst/>
                <a:highlight>
                  <a:srgbClr val="FFFFFF"/>
                </a:highlight>
                <a:latin typeface="Open Sans" panose="020B0606030504020204" pitchFamily="34" charset="0"/>
                <a:ea typeface="+mn-ea"/>
                <a:cs typeface="+mn-cs"/>
              </a:rPr>
              <a:t> of </a:t>
            </a:r>
            <a:r>
              <a:rPr lang="es-ES" sz="1200" kern="1200" err="1">
                <a:solidFill>
                  <a:schemeClr val="tx1"/>
                </a:solidFill>
                <a:effectLst/>
                <a:highlight>
                  <a:srgbClr val="FFFFFF"/>
                </a:highlight>
                <a:latin typeface="Open Sans" panose="020B0606030504020204" pitchFamily="34" charset="0"/>
                <a:ea typeface="+mn-ea"/>
                <a:cs typeface="+mn-cs"/>
              </a:rPr>
              <a:t>paper</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towels</a:t>
            </a:r>
            <a:r>
              <a:rPr lang="es-ES" sz="1200" kern="1200">
                <a:solidFill>
                  <a:schemeClr val="tx1"/>
                </a:solidFill>
                <a:effectLst/>
                <a:highlight>
                  <a:srgbClr val="FFFFFF"/>
                </a:highlight>
                <a:latin typeface="Open Sans" panose="020B0606030504020204" pitchFamily="34" charset="0"/>
                <a:ea typeface="+mn-ea"/>
                <a:cs typeface="+mn-cs"/>
              </a:rPr>
              <a:t> for </a:t>
            </a:r>
            <a:r>
              <a:rPr lang="es-ES" sz="1200" kern="1200" err="1">
                <a:solidFill>
                  <a:schemeClr val="tx1"/>
                </a:solidFill>
                <a:effectLst/>
                <a:highlight>
                  <a:srgbClr val="FFFFFF"/>
                </a:highlight>
                <a:latin typeface="Open Sans" panose="020B0606030504020204" pitchFamily="34" charset="0"/>
                <a:ea typeface="+mn-ea"/>
                <a:cs typeface="+mn-cs"/>
              </a:rPr>
              <a:t>drying</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hands</a:t>
            </a:r>
            <a:r>
              <a:rPr lang="es-ES" sz="1200" kern="1200">
                <a:solidFill>
                  <a:schemeClr val="tx1"/>
                </a:solidFill>
                <a:effectLst/>
                <a:highlight>
                  <a:srgbClr val="FFFFFF"/>
                </a:highlight>
                <a:latin typeface="Open Sans" panose="020B0606030504020204" pitchFamily="34" charset="0"/>
                <a:ea typeface="+mn-ea"/>
                <a:cs typeface="+mn-cs"/>
              </a:rPr>
              <a:t>. Also, </a:t>
            </a:r>
            <a:r>
              <a:rPr lang="es-ES" sz="1200" kern="1200" err="1">
                <a:solidFill>
                  <a:schemeClr val="tx1"/>
                </a:solidFill>
                <a:effectLst/>
                <a:highlight>
                  <a:srgbClr val="FFFFFF"/>
                </a:highlight>
                <a:latin typeface="Open Sans" panose="020B0606030504020204" pitchFamily="34" charset="0"/>
                <a:ea typeface="+mn-ea"/>
                <a:cs typeface="+mn-cs"/>
              </a:rPr>
              <a:t>many</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say</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there</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is</a:t>
            </a:r>
            <a:r>
              <a:rPr lang="es-ES" sz="1200" kern="1200">
                <a:solidFill>
                  <a:schemeClr val="tx1"/>
                </a:solidFill>
                <a:effectLst/>
                <a:highlight>
                  <a:srgbClr val="FFFFFF"/>
                </a:highlight>
                <a:latin typeface="Open Sans" panose="020B0606030504020204" pitchFamily="34" charset="0"/>
                <a:ea typeface="+mn-ea"/>
                <a:cs typeface="+mn-cs"/>
              </a:rPr>
              <a:t> </a:t>
            </a:r>
            <a:r>
              <a:rPr lang="es-ES" sz="1200" kern="1200" err="1">
                <a:solidFill>
                  <a:schemeClr val="tx1"/>
                </a:solidFill>
                <a:effectLst/>
                <a:highlight>
                  <a:srgbClr val="FFFFFF"/>
                </a:highlight>
                <a:latin typeface="Open Sans" panose="020B0606030504020204" pitchFamily="34" charset="0"/>
                <a:ea typeface="+mn-ea"/>
                <a:cs typeface="+mn-cs"/>
              </a:rPr>
              <a:t>not</a:t>
            </a:r>
            <a:r>
              <a:rPr lang="es-ES" sz="1200" kern="1200">
                <a:solidFill>
                  <a:schemeClr val="tx1"/>
                </a:solidFill>
                <a:effectLst/>
                <a:highlight>
                  <a:srgbClr val="FFFFFF"/>
                </a:highlight>
                <a:latin typeface="Open Sans" panose="020B0606030504020204" pitchFamily="34" charset="0"/>
                <a:ea typeface="+mn-ea"/>
                <a:cs typeface="+mn-cs"/>
              </a:rPr>
              <a:t> time in the </a:t>
            </a:r>
            <a:r>
              <a:rPr lang="es-ES" sz="1200" kern="1200" err="1">
                <a:solidFill>
                  <a:schemeClr val="tx1"/>
                </a:solidFill>
                <a:effectLst/>
                <a:highlight>
                  <a:srgbClr val="FFFFFF"/>
                </a:highlight>
                <a:latin typeface="Open Sans" panose="020B0606030504020204" pitchFamily="34" charset="0"/>
                <a:ea typeface="+mn-ea"/>
                <a:cs typeface="+mn-cs"/>
              </a:rPr>
              <a:t>day</a:t>
            </a:r>
            <a:r>
              <a:rPr lang="es-ES" sz="1200" kern="1200">
                <a:solidFill>
                  <a:schemeClr val="tx1"/>
                </a:solidFill>
                <a:effectLst/>
                <a:highlight>
                  <a:srgbClr val="FFFFFF"/>
                </a:highlight>
                <a:latin typeface="Open Sans" panose="020B0606030504020204" pitchFamily="34" charset="0"/>
                <a:ea typeface="+mn-ea"/>
                <a:cs typeface="+mn-cs"/>
              </a:rPr>
              <a:t> for </a:t>
            </a:r>
            <a:r>
              <a:rPr lang="es-ES" sz="1200" kern="1200" err="1">
                <a:solidFill>
                  <a:schemeClr val="tx1"/>
                </a:solidFill>
                <a:effectLst/>
                <a:highlight>
                  <a:srgbClr val="FFFFFF"/>
                </a:highlight>
                <a:latin typeface="Open Sans" panose="020B0606030504020204" pitchFamily="34" charset="0"/>
                <a:ea typeface="+mn-ea"/>
                <a:cs typeface="+mn-cs"/>
              </a:rPr>
              <a:t>handwashing</a:t>
            </a:r>
            <a:r>
              <a:rPr lang="es-ES" sz="1200" kern="1200">
                <a:solidFill>
                  <a:schemeClr val="tx1"/>
                </a:solidFill>
                <a:effectLst/>
                <a:highlight>
                  <a:srgbClr val="FFFFFF"/>
                </a:highlight>
                <a:latin typeface="Open Sans" panose="020B0606030504020204" pitchFamily="34" charset="0"/>
                <a:ea typeface="+mn-ea"/>
                <a:cs typeface="+mn-cs"/>
              </a:rPr>
              <a:t>. </a:t>
            </a:r>
            <a:endParaRPr lang="en-US">
              <a:highlight>
                <a:srgbClr val="FFFFFF"/>
              </a:highlight>
              <a:latin typeface="Calibri"/>
              <a:ea typeface="Calibri"/>
              <a:cs typeface="Calibri"/>
            </a:endParaRPr>
          </a:p>
          <a:p>
            <a:pPr marL="0" indent="0">
              <a:buFont typeface="Aptos"/>
              <a:buNone/>
            </a:pPr>
            <a:endParaRPr lang="en-US">
              <a:highlight>
                <a:srgbClr val="FFFFFF"/>
              </a:highlight>
              <a:latin typeface="Calibri"/>
              <a:ea typeface="Calibri"/>
              <a:cs typeface="Calibri"/>
            </a:endParaRPr>
          </a:p>
        </p:txBody>
      </p:sp>
      <p:sp>
        <p:nvSpPr>
          <p:cNvPr id="4" name="Slide Number Placeholder 3">
            <a:extLst>
              <a:ext uri="{FF2B5EF4-FFF2-40B4-BE49-F238E27FC236}">
                <a16:creationId xmlns:a16="http://schemas.microsoft.com/office/drawing/2014/main" id="{E0A1D28B-4576-8347-B49E-7F8CDE182F99}"/>
              </a:ext>
            </a:extLst>
          </p:cNvPr>
          <p:cNvSpPr>
            <a:spLocks noGrp="1"/>
          </p:cNvSpPr>
          <p:nvPr>
            <p:ph type="sldNum" sz="quarter" idx="5"/>
          </p:nvPr>
        </p:nvSpPr>
        <p:spPr/>
        <p:txBody>
          <a:bodyPr/>
          <a:lstStyle/>
          <a:p>
            <a:fld id="{F3A2CB4D-BB8F-3B44-8786-9B45986695A6}" type="slidenum">
              <a:rPr lang="en-US" smtClean="0"/>
              <a:pPr/>
              <a:t>64</a:t>
            </a:fld>
            <a:endParaRPr lang="en-US"/>
          </a:p>
        </p:txBody>
      </p:sp>
    </p:spTree>
    <p:extLst>
      <p:ext uri="{BB962C8B-B14F-4D97-AF65-F5344CB8AC3E}">
        <p14:creationId xmlns:p14="http://schemas.microsoft.com/office/powerpoint/2010/main" val="35055314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271AA-5F41-7FC7-38BC-6963D97D73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E6782-1DFA-023F-1571-5D855298BF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83F241-CF3E-8FD4-5AC6-94799C323A48}"/>
              </a:ext>
            </a:extLst>
          </p:cNvPr>
          <p:cNvSpPr>
            <a:spLocks noGrp="1"/>
          </p:cNvSpPr>
          <p:nvPr>
            <p:ph type="body" idx="1"/>
          </p:nvPr>
        </p:nvSpPr>
        <p:spPr/>
        <p:txBody>
          <a:bodyPr/>
          <a:lstStyle/>
          <a:p>
            <a:r>
              <a:rPr lang="en-US" b="0">
                <a:highlight>
                  <a:srgbClr val="FFFFFF"/>
                </a:highlight>
                <a:latin typeface="Calibri"/>
                <a:ea typeface="Calibri"/>
                <a:cs typeface="Calibri"/>
              </a:rPr>
              <a:t>Hands should be washed anytime before eating or doing anything where hands may come in contact with the mouth!</a:t>
            </a:r>
          </a:p>
          <a:p>
            <a:endParaRPr lang="en-US" b="1">
              <a:highlight>
                <a:srgbClr val="FFFFFF"/>
              </a:highlight>
              <a:latin typeface="Calibri"/>
              <a:ea typeface="Calibri"/>
              <a:cs typeface="Calibri"/>
            </a:endParaRPr>
          </a:p>
          <a:p>
            <a:r>
              <a:rPr lang="en-US" b="1">
                <a:highlight>
                  <a:srgbClr val="FFFFFF"/>
                </a:highlight>
                <a:latin typeface="Calibri"/>
                <a:ea typeface="Calibri"/>
                <a:cs typeface="Calibri"/>
              </a:rPr>
              <a:t>Set the standard and lead by example. </a:t>
            </a:r>
            <a:r>
              <a:rPr lang="en-US">
                <a:highlight>
                  <a:srgbClr val="FFFFFF"/>
                </a:highlight>
                <a:latin typeface="Calibri"/>
                <a:ea typeface="Calibri"/>
                <a:cs typeface="Calibri"/>
              </a:rPr>
              <a:t>Supervisors and experienced workers should model good hand hygiene, reinforcing its importance as a shared responsibility.</a:t>
            </a:r>
          </a:p>
        </p:txBody>
      </p:sp>
      <p:sp>
        <p:nvSpPr>
          <p:cNvPr id="4" name="Slide Number Placeholder 3">
            <a:extLst>
              <a:ext uri="{FF2B5EF4-FFF2-40B4-BE49-F238E27FC236}">
                <a16:creationId xmlns:a16="http://schemas.microsoft.com/office/drawing/2014/main" id="{F5D7ECF0-AA17-BF8D-CAE1-8C47ACEFE8AE}"/>
              </a:ext>
            </a:extLst>
          </p:cNvPr>
          <p:cNvSpPr>
            <a:spLocks noGrp="1"/>
          </p:cNvSpPr>
          <p:nvPr>
            <p:ph type="sldNum" sz="quarter" idx="5"/>
          </p:nvPr>
        </p:nvSpPr>
        <p:spPr/>
        <p:txBody>
          <a:bodyPr/>
          <a:lstStyle/>
          <a:p>
            <a:fld id="{F3A2CB4D-BB8F-3B44-8786-9B45986695A6}" type="slidenum">
              <a:rPr lang="en-US" smtClean="0"/>
              <a:pPr/>
              <a:t>65</a:t>
            </a:fld>
            <a:endParaRPr lang="en-US"/>
          </a:p>
        </p:txBody>
      </p:sp>
    </p:spTree>
    <p:extLst>
      <p:ext uri="{BB962C8B-B14F-4D97-AF65-F5344CB8AC3E}">
        <p14:creationId xmlns:p14="http://schemas.microsoft.com/office/powerpoint/2010/main" val="134554024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links take you to videos on how to properly wash hands. You can use this videos to train employees.</a:t>
            </a:r>
          </a:p>
        </p:txBody>
      </p:sp>
      <p:sp>
        <p:nvSpPr>
          <p:cNvPr id="4" name="Slide Number Placeholder 3"/>
          <p:cNvSpPr>
            <a:spLocks noGrp="1"/>
          </p:cNvSpPr>
          <p:nvPr>
            <p:ph type="sldNum" sz="quarter" idx="5"/>
          </p:nvPr>
        </p:nvSpPr>
        <p:spPr/>
        <p:txBody>
          <a:bodyPr/>
          <a:lstStyle/>
          <a:p>
            <a:fld id="{F3A2CB4D-BB8F-3B44-8786-9B45986695A6}" type="slidenum">
              <a:rPr lang="en-US" smtClean="0"/>
              <a:pPr/>
              <a:t>66</a:t>
            </a:fld>
            <a:endParaRPr lang="en-US"/>
          </a:p>
        </p:txBody>
      </p:sp>
    </p:spTree>
    <p:extLst>
      <p:ext uri="{BB962C8B-B14F-4D97-AF65-F5344CB8AC3E}">
        <p14:creationId xmlns:p14="http://schemas.microsoft.com/office/powerpoint/2010/main" val="10581630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There are posters that you can use to remind your employees on when to wash hands</a:t>
            </a:r>
          </a:p>
        </p:txBody>
      </p:sp>
      <p:sp>
        <p:nvSpPr>
          <p:cNvPr id="4" name="Slide Number Placeholder 3"/>
          <p:cNvSpPr>
            <a:spLocks noGrp="1"/>
          </p:cNvSpPr>
          <p:nvPr>
            <p:ph type="sldNum" sz="quarter" idx="5"/>
          </p:nvPr>
        </p:nvSpPr>
        <p:spPr/>
        <p:txBody>
          <a:bodyPr/>
          <a:lstStyle/>
          <a:p>
            <a:fld id="{F3A2CB4D-BB8F-3B44-8786-9B45986695A6}" type="slidenum">
              <a:rPr lang="en-US" smtClean="0"/>
              <a:pPr/>
              <a:t>67</a:t>
            </a:fld>
            <a:endParaRPr lang="en-US"/>
          </a:p>
        </p:txBody>
      </p:sp>
    </p:spTree>
    <p:extLst>
      <p:ext uri="{BB962C8B-B14F-4D97-AF65-F5344CB8AC3E}">
        <p14:creationId xmlns:p14="http://schemas.microsoft.com/office/powerpoint/2010/main" val="318505268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68</a:t>
            </a:fld>
            <a:endParaRPr lang="en-US"/>
          </a:p>
        </p:txBody>
      </p:sp>
    </p:spTree>
    <p:extLst>
      <p:ext uri="{BB962C8B-B14F-4D97-AF65-F5344CB8AC3E}">
        <p14:creationId xmlns:p14="http://schemas.microsoft.com/office/powerpoint/2010/main" val="334724288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pPr/>
              <a:t>69</a:t>
            </a:fld>
            <a:endParaRPr lang="en-US"/>
          </a:p>
        </p:txBody>
      </p:sp>
    </p:spTree>
    <p:extLst>
      <p:ext uri="{BB962C8B-B14F-4D97-AF65-F5344CB8AC3E}">
        <p14:creationId xmlns:p14="http://schemas.microsoft.com/office/powerpoint/2010/main" val="226174707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Handwashing Station Locations &amp; Maintenance </a:t>
            </a:r>
            <a:endParaRPr lang="en-US">
              <a:solidFill>
                <a:srgbClr val="444444"/>
              </a:solidFill>
              <a:latin typeface="Calibri"/>
              <a:ea typeface="Calibri"/>
              <a:cs typeface="Calibri"/>
            </a:endParaRPr>
          </a:p>
          <a:p>
            <a:r>
              <a:rPr lang="en-US">
                <a:latin typeface="Calibri"/>
                <a:ea typeface="Calibri"/>
                <a:cs typeface="Calibri"/>
              </a:rPr>
              <a:t>The IPC Plan includes a checklist for handwashing hygiene which includes having posters on proper handwashing, when to handwash, what to use in case soap and water are not available, locations of handwashing stations, and handwashing station tasks. </a:t>
            </a:r>
            <a:endParaRPr lang="en-US">
              <a:solidFill>
                <a:srgbClr val="444444"/>
              </a:solidFill>
              <a:latin typeface="Calibri"/>
              <a:ea typeface="Calibri"/>
              <a:cs typeface="Calibri"/>
            </a:endParaRPr>
          </a:p>
          <a:p>
            <a:endParaRPr lang="en-US">
              <a:solidFill>
                <a:srgbClr val="444444"/>
              </a:solidFill>
            </a:endParaRPr>
          </a:p>
          <a:p>
            <a:r>
              <a:rPr lang="en-US">
                <a:latin typeface="Calibri"/>
                <a:ea typeface="Calibri"/>
                <a:cs typeface="Calibri"/>
              </a:rPr>
              <a:t>Supporting effective hand hygiene on the farm requires regular maintenance of hand hygiene stations. Handwashing stations should be readily available in all work areas for efficiency and to prevent germs moving from one area on the farm to another. </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70</a:t>
            </a:fld>
            <a:endParaRPr lang="en-US"/>
          </a:p>
        </p:txBody>
      </p:sp>
    </p:spTree>
    <p:extLst>
      <p:ext uri="{BB962C8B-B14F-4D97-AF65-F5344CB8AC3E}">
        <p14:creationId xmlns:p14="http://schemas.microsoft.com/office/powerpoint/2010/main" val="212069404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63839-CF7B-0A72-279D-4D4AF43E4B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0375C-5850-7427-9042-8B21297B0D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EB446-1625-95DA-83F2-7128D881E1D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AF4A5F-45AB-4DEB-CE03-C8D16BFF5398}"/>
              </a:ext>
            </a:extLst>
          </p:cNvPr>
          <p:cNvSpPr>
            <a:spLocks noGrp="1"/>
          </p:cNvSpPr>
          <p:nvPr>
            <p:ph type="sldNum" sz="quarter" idx="5"/>
          </p:nvPr>
        </p:nvSpPr>
        <p:spPr/>
        <p:txBody>
          <a:bodyPr/>
          <a:lstStyle/>
          <a:p>
            <a:fld id="{F3A2CB4D-BB8F-3B44-8786-9B45986695A6}" type="slidenum">
              <a:rPr lang="en-US" smtClean="0"/>
              <a:pPr/>
              <a:t>71</a:t>
            </a:fld>
            <a:endParaRPr lang="en-US"/>
          </a:p>
        </p:txBody>
      </p:sp>
    </p:spTree>
    <p:extLst>
      <p:ext uri="{BB962C8B-B14F-4D97-AF65-F5344CB8AC3E}">
        <p14:creationId xmlns:p14="http://schemas.microsoft.com/office/powerpoint/2010/main" val="25076725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a:solidFill>
                  <a:schemeClr val="tx1"/>
                </a:solidFill>
                <a:effectLst/>
                <a:latin typeface="Calibri" panose="020F0502020204030204" pitchFamily="34" charset="0"/>
                <a:ea typeface="+mn-ea"/>
                <a:cs typeface="+mn-cs"/>
              </a:rPr>
              <a:t>Pathogens can easily be transported on clothing and boots to the workers’ vehicle, home, and the environment which in turn can potentially expose members of their household and the community to infectious diseases. </a:t>
            </a:r>
          </a:p>
          <a:p>
            <a:pPr rtl="0" fontAlgn="base"/>
            <a:endParaRPr lang="en-US" sz="1200" b="0" i="0" kern="1200">
              <a:solidFill>
                <a:schemeClr val="tx1"/>
              </a:solidFill>
              <a:effectLst/>
              <a:latin typeface="Calibri" panose="020F0502020204030204" pitchFamily="34" charset="0"/>
              <a:ea typeface="+mn-ea"/>
              <a:cs typeface="+mn-cs"/>
            </a:endParaRPr>
          </a:p>
          <a:p>
            <a:pPr rtl="0" fontAlgn="base"/>
            <a:r>
              <a:rPr lang="en-US" sz="1200" b="0" i="0" kern="1200">
                <a:solidFill>
                  <a:schemeClr val="tx1"/>
                </a:solidFill>
                <a:effectLst/>
                <a:latin typeface="Calibri" panose="020F0502020204030204" pitchFamily="34" charset="0"/>
                <a:ea typeface="+mn-ea"/>
                <a:cs typeface="+mn-cs"/>
              </a:rPr>
              <a:t>It is important to ensure workers understand and are trained about why it is important to not to wear work clothing home. </a:t>
            </a:r>
            <a:endParaRPr lang="en-US"/>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72</a:t>
            </a:fld>
            <a:endParaRPr lang="en-US"/>
          </a:p>
        </p:txBody>
      </p:sp>
    </p:spTree>
    <p:extLst>
      <p:ext uri="{BB962C8B-B14F-4D97-AF65-F5344CB8AC3E}">
        <p14:creationId xmlns:p14="http://schemas.microsoft.com/office/powerpoint/2010/main" val="387941331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3070B-1B42-A2FF-C961-4CB98A9A69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38718D-9FAC-7160-FD5D-E2A513269C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C9BA1-73B9-5E28-A35A-FE27E3CCAA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C65961E-B3BA-E991-B0FA-F005D96606F9}"/>
              </a:ext>
            </a:extLst>
          </p:cNvPr>
          <p:cNvSpPr>
            <a:spLocks noGrp="1"/>
          </p:cNvSpPr>
          <p:nvPr>
            <p:ph type="sldNum" sz="quarter" idx="5"/>
          </p:nvPr>
        </p:nvSpPr>
        <p:spPr/>
        <p:txBody>
          <a:bodyPr/>
          <a:lstStyle/>
          <a:p>
            <a:fld id="{F3A2CB4D-BB8F-3B44-8786-9B45986695A6}" type="slidenum">
              <a:rPr lang="en-US" smtClean="0"/>
              <a:pPr/>
              <a:t>73</a:t>
            </a:fld>
            <a:endParaRPr lang="en-US"/>
          </a:p>
        </p:txBody>
      </p:sp>
    </p:spTree>
    <p:extLst>
      <p:ext uri="{BB962C8B-B14F-4D97-AF65-F5344CB8AC3E}">
        <p14:creationId xmlns:p14="http://schemas.microsoft.com/office/powerpoint/2010/main" val="117868361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94672-BDB5-E2A7-0924-F2A907ED36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B513DB-38C1-6400-D78B-D366C103A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F9350B-3423-861F-446F-821ECC51BA59}"/>
              </a:ext>
            </a:extLst>
          </p:cNvPr>
          <p:cNvSpPr>
            <a:spLocks noGrp="1"/>
          </p:cNvSpPr>
          <p:nvPr>
            <p:ph type="body" idx="1"/>
          </p:nvPr>
        </p:nvSpPr>
        <p:spPr/>
        <p:txBody>
          <a:bodyPr/>
          <a:lstStyle/>
          <a:p>
            <a:endParaRPr lang="en-US">
              <a:highlight>
                <a:srgbClr val="FFFFFF"/>
              </a:highlight>
              <a:latin typeface="Calibri"/>
              <a:ea typeface="Calibri"/>
              <a:cs typeface="Calibri"/>
            </a:endParaRPr>
          </a:p>
        </p:txBody>
      </p:sp>
      <p:sp>
        <p:nvSpPr>
          <p:cNvPr id="4" name="Slide Number Placeholder 3">
            <a:extLst>
              <a:ext uri="{FF2B5EF4-FFF2-40B4-BE49-F238E27FC236}">
                <a16:creationId xmlns:a16="http://schemas.microsoft.com/office/drawing/2014/main" id="{659D6230-66D2-4CAE-3071-735B3876EC41}"/>
              </a:ext>
            </a:extLst>
          </p:cNvPr>
          <p:cNvSpPr>
            <a:spLocks noGrp="1"/>
          </p:cNvSpPr>
          <p:nvPr>
            <p:ph type="sldNum" sz="quarter" idx="5"/>
          </p:nvPr>
        </p:nvSpPr>
        <p:spPr/>
        <p:txBody>
          <a:bodyPr/>
          <a:lstStyle/>
          <a:p>
            <a:fld id="{F3A2CB4D-BB8F-3B44-8786-9B45986695A6}" type="slidenum">
              <a:rPr lang="en-US" smtClean="0"/>
              <a:pPr/>
              <a:t>74</a:t>
            </a:fld>
            <a:endParaRPr lang="en-US"/>
          </a:p>
        </p:txBody>
      </p:sp>
    </p:spTree>
    <p:extLst>
      <p:ext uri="{BB962C8B-B14F-4D97-AF65-F5344CB8AC3E}">
        <p14:creationId xmlns:p14="http://schemas.microsoft.com/office/powerpoint/2010/main" val="153113283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75</a:t>
            </a:fld>
            <a:endParaRPr lang="en-US"/>
          </a:p>
        </p:txBody>
      </p:sp>
    </p:spTree>
    <p:extLst>
      <p:ext uri="{BB962C8B-B14F-4D97-AF65-F5344CB8AC3E}">
        <p14:creationId xmlns:p14="http://schemas.microsoft.com/office/powerpoint/2010/main" val="39994442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a:solidFill>
                  <a:schemeClr val="tx1"/>
                </a:solidFill>
                <a:effectLst/>
                <a:highlight>
                  <a:srgbClr val="FFFFFF"/>
                </a:highlight>
                <a:latin typeface="Calibri" panose="020F0502020204030204" pitchFamily="34" charset="0"/>
                <a:ea typeface="+mn-ea"/>
                <a:cs typeface="+mn-cs"/>
              </a:rPr>
              <a:t>We know from the Hierarchy of Controls that Personal Protective Equipment (PPE) is the least effective safeguard because PPE does not eliminate the hazard. PPE should be selected based on the job task and infectious disease risk. </a:t>
            </a:r>
            <a:r>
              <a:rPr lang="en-US" sz="1200" b="1" i="0" kern="1200">
                <a:solidFill>
                  <a:schemeClr val="tx1"/>
                </a:solidFill>
                <a:effectLst/>
                <a:highlight>
                  <a:srgbClr val="FFFFFF"/>
                </a:highlight>
                <a:latin typeface="Calibri" panose="020F0502020204030204" pitchFamily="34" charset="0"/>
                <a:ea typeface="+mn-ea"/>
                <a:cs typeface="+mn-cs"/>
              </a:rPr>
              <a:t>PPE recommendations </a:t>
            </a:r>
            <a:r>
              <a:rPr lang="en-US" sz="1200" b="0" i="0" kern="1200">
                <a:solidFill>
                  <a:schemeClr val="tx1"/>
                </a:solidFill>
                <a:effectLst/>
                <a:highlight>
                  <a:srgbClr val="FFFFFF"/>
                </a:highlight>
                <a:latin typeface="Calibri" panose="020F0502020204030204" pitchFamily="34" charset="0"/>
                <a:ea typeface="+mn-ea"/>
                <a:cs typeface="+mn-cs"/>
              </a:rPr>
              <a:t>should be clearly defined in the IPC by job task, based on routes of exposure and infection risk assessments. Examples of PPE include gloves, goggles, face shields, protective clothing, and respirators. When used correctly, PPE can be an additional layer to protect workers from exposure to infectious diseases.</a:t>
            </a:r>
          </a:p>
          <a:p>
            <a:pPr rtl="0" fontAlgn="base"/>
            <a:endParaRPr lang="en-US" sz="1200" b="0" i="0" kern="1200">
              <a:solidFill>
                <a:schemeClr val="tx1"/>
              </a:solidFill>
              <a:effectLst/>
              <a:highlight>
                <a:srgbClr val="FFFFFF"/>
              </a:highlight>
              <a:latin typeface="Calibri" panose="020F0502020204030204" pitchFamily="34" charset="0"/>
              <a:ea typeface="+mn-ea"/>
              <a:cs typeface="+mn-cs"/>
            </a:endParaRPr>
          </a:p>
          <a:p>
            <a:pPr rtl="0" fontAlgn="base"/>
            <a:r>
              <a:rPr lang="en-US" sz="1200" b="1" i="0" u="sng" kern="1200">
                <a:solidFill>
                  <a:schemeClr val="tx1"/>
                </a:solidFill>
                <a:effectLst/>
                <a:latin typeface="Calibri" panose="020F0502020204030204" pitchFamily="34" charset="0"/>
                <a:ea typeface="+mn-ea"/>
                <a:cs typeface="+mn-cs"/>
              </a:rPr>
              <a:t>Employees’ responsibilities include p</a:t>
            </a:r>
            <a:r>
              <a:rPr lang="en-US" sz="1200" b="0" i="0" kern="1200">
                <a:solidFill>
                  <a:schemeClr val="tx1"/>
                </a:solidFill>
                <a:effectLst/>
                <a:latin typeface="Calibri" panose="020F0502020204030204" pitchFamily="34" charset="0"/>
                <a:ea typeface="+mn-ea"/>
                <a:cs typeface="+mn-cs"/>
              </a:rPr>
              <a:t>roperly wear PPE, attend training sessions on PPE, care for, clean and maintain PPE, inform a supervisor of the need to repair or replace PPE.   </a:t>
            </a:r>
          </a:p>
          <a:p>
            <a:pPr rtl="0" fontAlgn="base"/>
            <a:endParaRPr lang="en-US" b="1">
              <a:highlight>
                <a:srgbClr val="FFFFFF"/>
              </a:highlight>
              <a:ea typeface="Calibri"/>
              <a:cs typeface="Calibri"/>
            </a:endParaRPr>
          </a:p>
          <a:p>
            <a:endParaRPr lang="en-US">
              <a:highlight>
                <a:srgbClr val="FFFFFF"/>
              </a:highlight>
              <a:ea typeface="Calibri"/>
              <a:cs typeface="Calibri"/>
            </a:endParaRPr>
          </a:p>
        </p:txBody>
      </p:sp>
      <p:sp>
        <p:nvSpPr>
          <p:cNvPr id="4" name="Slide Number Placeholder 3"/>
          <p:cNvSpPr>
            <a:spLocks noGrp="1"/>
          </p:cNvSpPr>
          <p:nvPr>
            <p:ph type="sldNum" sz="quarter" idx="5"/>
          </p:nvPr>
        </p:nvSpPr>
        <p:spPr/>
        <p:txBody>
          <a:bodyPr/>
          <a:lstStyle/>
          <a:p>
            <a:fld id="{F3A2CB4D-BB8F-3B44-8786-9B45986695A6}" type="slidenum">
              <a:rPr lang="en-US" smtClean="0"/>
              <a:pPr/>
              <a:t>76</a:t>
            </a:fld>
            <a:endParaRPr lang="en-US"/>
          </a:p>
        </p:txBody>
      </p:sp>
    </p:spTree>
    <p:extLst>
      <p:ext uri="{BB962C8B-B14F-4D97-AF65-F5344CB8AC3E}">
        <p14:creationId xmlns:p14="http://schemas.microsoft.com/office/powerpoint/2010/main" val="21403443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kern="1200">
                <a:solidFill>
                  <a:schemeClr val="tx1"/>
                </a:solidFill>
                <a:effectLst/>
                <a:latin typeface="Calibri" panose="020F0502020204030204" pitchFamily="34" charset="0"/>
                <a:ea typeface="+mn-ea"/>
                <a:cs typeface="+mn-cs"/>
              </a:rPr>
              <a:t>Employers are responsible for all the items located on this slide. </a:t>
            </a:r>
          </a:p>
        </p:txBody>
      </p:sp>
      <p:sp>
        <p:nvSpPr>
          <p:cNvPr id="4" name="Slide Number Placeholder 3"/>
          <p:cNvSpPr>
            <a:spLocks noGrp="1"/>
          </p:cNvSpPr>
          <p:nvPr>
            <p:ph type="sldNum" sz="quarter" idx="5"/>
          </p:nvPr>
        </p:nvSpPr>
        <p:spPr/>
        <p:txBody>
          <a:bodyPr/>
          <a:lstStyle/>
          <a:p>
            <a:fld id="{F3A2CB4D-BB8F-3B44-8786-9B45986695A6}" type="slidenum">
              <a:rPr lang="en-US" smtClean="0"/>
              <a:pPr/>
              <a:t>77</a:t>
            </a:fld>
            <a:endParaRPr lang="en-US"/>
          </a:p>
        </p:txBody>
      </p:sp>
    </p:spTree>
    <p:extLst>
      <p:ext uri="{BB962C8B-B14F-4D97-AF65-F5344CB8AC3E}">
        <p14:creationId xmlns:p14="http://schemas.microsoft.com/office/powerpoint/2010/main" val="18847467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highlight>
                  <a:srgbClr val="FFFFFF"/>
                </a:highlight>
                <a:latin typeface="Calibri" panose="020F0502020204030204" pitchFamily="34" charset="0"/>
                <a:ea typeface="+mn-ea"/>
                <a:cs typeface="+mn-cs"/>
              </a:rPr>
              <a:t>PPE use in the dairy environment can come with a lot of challenges that should be considered during the hazard assessment process.  </a:t>
            </a:r>
            <a:r>
              <a:rPr lang="en-US"/>
              <a:t>Just as cleaners and disinfectants used to control a hazard pose a new hazard themselves, PPE can also pose a hazard to workers. It can restrict movement, or make it difficult to see or communicate. It can also be confining, making it difficult to wear for workers with claustrophobia and materials that are impermeable to chemical and biological hazards don’t breathe, resulting in a potential for heat stress and dehydration. Many types of PPE that are meant to protect our skin can also cause contact dermatitis or allergic skin reactions.</a:t>
            </a:r>
          </a:p>
          <a:p>
            <a:pPr rtl="0"/>
            <a:endParaRPr lang="en-US"/>
          </a:p>
          <a:p>
            <a:pPr rtl="0"/>
            <a:r>
              <a:rPr lang="en-US"/>
              <a:t>It is important to make sure that the material you are using is protective against the hazard you intend to control. In addition, PPE does not last forever. It has a shelf life and will not be effective if it is stored for long periods of time without being used.</a:t>
            </a:r>
          </a:p>
          <a:p>
            <a:pPr rtl="0"/>
            <a:endParaRPr lang="en-US"/>
          </a:p>
          <a:p>
            <a:pPr rtl="0"/>
            <a:r>
              <a:rPr lang="en-US"/>
              <a:t>The effectiveness of PPE is also influenced by some characteristics of the wearer. Respirators are less effective when used by workers with facial hair. Hair, jewelry, scars, or certain types of clothing or headgear can also interfere with the effectiveness of some types of PPE.</a:t>
            </a:r>
          </a:p>
          <a:p>
            <a:pPr rtl="0"/>
            <a:endParaRPr lang="en-US"/>
          </a:p>
          <a:p>
            <a:pPr rtl="0"/>
            <a:r>
              <a:rPr lang="en-US"/>
              <a:t>PPE must be worn properly and it must fit the user in order to be effective. </a:t>
            </a:r>
          </a:p>
          <a:p>
            <a:pPr rtl="0"/>
            <a:endParaRPr lang="en-US"/>
          </a:p>
          <a:p>
            <a:pPr rtl="0"/>
            <a:endParaRPr lang="en-US"/>
          </a:p>
          <a:p>
            <a:pPr rtl="0"/>
            <a:br>
              <a:rPr lang="en-US"/>
            </a:br>
            <a:r>
              <a:rPr lang="en-US" sz="1200" b="0" i="0" u="none" strike="noStrike" kern="1200">
                <a:solidFill>
                  <a:schemeClr val="tx1"/>
                </a:solidFill>
                <a:effectLst/>
                <a:latin typeface="+mn-lt"/>
                <a:ea typeface="+mn-ea"/>
                <a:cs typeface="+mn-cs"/>
              </a:rPr>
              <a:t>Image Credit:    accessed 2 Oct 2019 and available from </a:t>
            </a:r>
            <a:r>
              <a:rPr lang="en-US" sz="1200" b="0" i="0" u="sng" strike="noStrike" kern="1200">
                <a:solidFill>
                  <a:schemeClr val="tx1"/>
                </a:solidFill>
                <a:effectLst/>
                <a:latin typeface="+mn-lt"/>
                <a:ea typeface="+mn-ea"/>
                <a:cs typeface="+mn-cs"/>
                <a:hlinkClick r:id="rId3"/>
              </a:rPr>
              <a:t>https://agcrops.osu.edu/sites/agcrops/files/imgclean/3055-body-1563243478-1.jpg</a:t>
            </a:r>
            <a:endParaRPr lang="en-US" b="0">
              <a:effectLst/>
            </a:endParaRPr>
          </a:p>
          <a:p>
            <a:pPr rtl="0"/>
            <a:r>
              <a:rPr lang="en-US" sz="1200" b="0" i="0" u="none" strike="noStrike" kern="1200">
                <a:solidFill>
                  <a:schemeClr val="tx1"/>
                </a:solidFill>
                <a:effectLst/>
                <a:latin typeface="+mn-lt"/>
                <a:ea typeface="+mn-ea"/>
                <a:cs typeface="+mn-cs"/>
              </a:rPr>
              <a:t>IN: Agronomic Crops Network, Ohio State University Extension:</a:t>
            </a:r>
            <a:endParaRPr lang="en-US" b="0">
              <a:effectLst/>
            </a:endParaRPr>
          </a:p>
          <a:p>
            <a:br>
              <a:rPr lang="en-US" b="0">
                <a:effectLst/>
              </a:rPr>
            </a:br>
            <a:br>
              <a:rPr lang="en-US"/>
            </a:br>
            <a:endParaRPr lang="en-US"/>
          </a:p>
        </p:txBody>
      </p:sp>
      <p:sp>
        <p:nvSpPr>
          <p:cNvPr id="4" name="Slide Number Placeholder 3"/>
          <p:cNvSpPr>
            <a:spLocks noGrp="1"/>
          </p:cNvSpPr>
          <p:nvPr>
            <p:ph type="sldNum" sz="quarter" idx="10"/>
          </p:nvPr>
        </p:nvSpPr>
        <p:spPr/>
        <p:txBody>
          <a:bodyPr/>
          <a:lstStyle/>
          <a:p>
            <a:fld id="{F3A2CB4D-BB8F-3B44-8786-9B45986695A6}" type="slidenum">
              <a:rPr lang="en-US" smtClean="0"/>
              <a:t>78</a:t>
            </a:fld>
            <a:endParaRPr lang="en-US"/>
          </a:p>
        </p:txBody>
      </p:sp>
    </p:spTree>
    <p:extLst>
      <p:ext uri="{BB962C8B-B14F-4D97-AF65-F5344CB8AC3E}">
        <p14:creationId xmlns:p14="http://schemas.microsoft.com/office/powerpoint/2010/main" val="38786936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Training on how to don and doff gloves (or taking gloves on and off) is important for those using gloves on the farm. This is a training video you can use with your workers to help don and doff correctly.</a:t>
            </a:r>
          </a:p>
        </p:txBody>
      </p:sp>
      <p:sp>
        <p:nvSpPr>
          <p:cNvPr id="4" name="Slide Number Placeholder 3"/>
          <p:cNvSpPr>
            <a:spLocks noGrp="1"/>
          </p:cNvSpPr>
          <p:nvPr>
            <p:ph type="sldNum" sz="quarter" idx="5"/>
          </p:nvPr>
        </p:nvSpPr>
        <p:spPr/>
        <p:txBody>
          <a:bodyPr/>
          <a:lstStyle/>
          <a:p>
            <a:fld id="{F3A2CB4D-BB8F-3B44-8786-9B45986695A6}" type="slidenum">
              <a:rPr lang="en-US" smtClean="0"/>
              <a:pPr/>
              <a:t>79</a:t>
            </a:fld>
            <a:endParaRPr lang="en-US"/>
          </a:p>
        </p:txBody>
      </p:sp>
    </p:spTree>
    <p:extLst>
      <p:ext uri="{BB962C8B-B14F-4D97-AF65-F5344CB8AC3E}">
        <p14:creationId xmlns:p14="http://schemas.microsoft.com/office/powerpoint/2010/main" val="139655513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kern="1200">
              <a:effectLst/>
              <a:ea typeface="+mn-ea"/>
              <a:cs typeface="+mn-cs"/>
            </a:endParaRPr>
          </a:p>
          <a:p>
            <a:r>
              <a:rPr lang="en-US">
                <a:latin typeface="Calibri"/>
                <a:ea typeface="Calibri"/>
                <a:cs typeface="Calibri"/>
              </a:rPr>
              <a:t>Airborne infections can occur without warning on a farm, and it is imperative to have a Respiratory Protection Program in place in advance so an Emergency Action Plan can be rapidly implemented. All farms should have a select number of employees enrolled in a Respiratory Protection Program.  In the event of a respiratory outbreak on the farm, these select employees can safely continue operations while scaling up your Respiratory Protection Program if needed. </a:t>
            </a:r>
          </a:p>
          <a:p>
            <a:endParaRPr lang="en-US">
              <a:latin typeface="Calibri"/>
              <a:ea typeface="Calibri"/>
              <a:cs typeface="Calibri"/>
            </a:endParaRPr>
          </a:p>
          <a:p>
            <a:pPr fontAlgn="base"/>
            <a:endParaRPr lang="en-US">
              <a:latin typeface="Calibri"/>
              <a:ea typeface="Calibri"/>
              <a:cs typeface="Calibri"/>
            </a:endParaRPr>
          </a:p>
          <a:p>
            <a:br>
              <a:rPr lang="en-US" b="0">
                <a:effectLst/>
                <a:cs typeface="Calibri"/>
              </a:rPr>
            </a:br>
            <a:br>
              <a:rPr lang="en-US">
                <a:cs typeface="Calibri"/>
              </a:rPr>
            </a:br>
            <a:endParaRPr lang="en-US">
              <a:ea typeface="Calibri"/>
              <a:cs typeface="Calibri"/>
            </a:endParaRP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81</a:t>
            </a:fld>
            <a:endParaRPr lang="en-US"/>
          </a:p>
        </p:txBody>
      </p:sp>
    </p:spTree>
    <p:extLst>
      <p:ext uri="{BB962C8B-B14F-4D97-AF65-F5344CB8AC3E}">
        <p14:creationId xmlns:p14="http://schemas.microsoft.com/office/powerpoint/2010/main" val="31784568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5AF6A-CFE9-C228-B9D2-90668C487E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3EBCA-DB94-51D7-545E-7F217F4C4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10504-6ACE-2337-B7A0-E98AE1266472}"/>
              </a:ext>
            </a:extLst>
          </p:cNvPr>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Some zoonotic diseases can be transmitted from animals to humans </a:t>
            </a:r>
            <a:r>
              <a:rPr lang="en-US" sz="1200" b="1" i="0" u="none" strike="noStrike" kern="1200">
                <a:solidFill>
                  <a:schemeClr val="tx1"/>
                </a:solidFill>
                <a:effectLst/>
                <a:latin typeface="+mn-lt"/>
                <a:ea typeface="+mn-ea"/>
                <a:cs typeface="+mn-cs"/>
              </a:rPr>
              <a:t>via aerosols. </a:t>
            </a:r>
            <a:r>
              <a:rPr lang="en-US" sz="1200" b="0" i="0" u="none" strike="noStrike" kern="1200">
                <a:solidFill>
                  <a:schemeClr val="tx1"/>
                </a:solidFill>
                <a:effectLst/>
                <a:latin typeface="+mn-lt"/>
                <a:ea typeface="+mn-ea"/>
                <a:cs typeface="+mn-cs"/>
              </a:rPr>
              <a:t>Respirators can be used to reduce a worker’s exposure to aerosols containing pathogens or other contaminants.</a:t>
            </a:r>
          </a:p>
          <a:p>
            <a:endParaRPr lang="en-US">
              <a:latin typeface="Calibri"/>
              <a:ea typeface="Calibri"/>
              <a:cs typeface="Calibri"/>
            </a:endParaRPr>
          </a:p>
          <a:p>
            <a:r>
              <a:rPr lang="en-US">
                <a:latin typeface="Calibri"/>
                <a:ea typeface="Calibri"/>
                <a:cs typeface="Calibri"/>
              </a:rPr>
              <a:t>There are many kinds of respirators that are available for different uses. Employers will want to make sure that the respirator they select is NIOSH-approved and provides protection from the small particles that cause infection.</a:t>
            </a:r>
          </a:p>
          <a:p>
            <a:endParaRPr lang="en-US">
              <a:latin typeface="Calibri"/>
              <a:ea typeface="Calibri"/>
              <a:cs typeface="Calibri"/>
            </a:endParaRPr>
          </a:p>
          <a:p>
            <a:r>
              <a:rPr lang="en-US">
                <a:latin typeface="Calibri"/>
                <a:ea typeface="Calibri"/>
                <a:cs typeface="Calibri"/>
              </a:rPr>
              <a:t>Washington State Department of Labor &amp; Industries (L&amp;I) requires that employers protect employees from all known or suspected hazards, which includes providing respirators when there is a risk of exposure to airborne infectious diseases. There are many kinds of respirators that are available for different uses. Employers will want to make sure that the respirator they select is NIOSH-approved and provides protection from the small particles that cause infection. Respirators are </a:t>
            </a:r>
            <a:r>
              <a:rPr lang="en-US" b="1">
                <a:latin typeface="Calibri"/>
                <a:ea typeface="Calibri"/>
                <a:cs typeface="Calibri"/>
              </a:rPr>
              <a:t>required</a:t>
            </a:r>
            <a:r>
              <a:rPr lang="en-US">
                <a:latin typeface="Calibri"/>
                <a:ea typeface="Calibri"/>
                <a:cs typeface="Calibri"/>
              </a:rPr>
              <a:t> for infection prevention when:  </a:t>
            </a:r>
            <a:endParaRPr lang="en-US">
              <a:ea typeface="Calibri" panose="020F0502020204030204" pitchFamily="34" charset="0"/>
              <a:cs typeface="Calibri" panose="020F0502020204030204" pitchFamily="34" charset="0"/>
            </a:endParaRPr>
          </a:p>
          <a:p>
            <a:r>
              <a:rPr lang="en-US">
                <a:latin typeface="Calibri"/>
                <a:ea typeface="Calibri"/>
                <a:cs typeface="Calibri"/>
              </a:rPr>
              <a:t>Employees will be exposed to a suspected or known source of hazardous airborne infectious disease, such as when in proximity to an animal known to be infected </a:t>
            </a:r>
          </a:p>
          <a:p>
            <a:r>
              <a:rPr lang="en-US">
                <a:latin typeface="Calibri"/>
                <a:ea typeface="Calibri"/>
                <a:cs typeface="Calibri"/>
              </a:rPr>
              <a:t>Employees will be exposed to humans, animals, or animal products suspected of being sources of Highly Pathogenic Avian Influenza (HPAI) </a:t>
            </a:r>
          </a:p>
          <a:p>
            <a:r>
              <a:rPr lang="en-US">
                <a:latin typeface="Calibri"/>
                <a:ea typeface="Calibri"/>
                <a:cs typeface="Calibri"/>
              </a:rPr>
              <a:t>Respirators </a:t>
            </a:r>
            <a:r>
              <a:rPr lang="en-US" b="1">
                <a:latin typeface="Calibri"/>
                <a:ea typeface="Calibri"/>
                <a:cs typeface="Calibri"/>
              </a:rPr>
              <a:t>may be required </a:t>
            </a:r>
            <a:r>
              <a:rPr lang="en-US">
                <a:latin typeface="Calibri"/>
                <a:ea typeface="Calibri"/>
                <a:cs typeface="Calibri"/>
              </a:rPr>
              <a:t>when employees are exposed to humans, animals, or animal products suspected of being sources of hazardous airborne infectious diseases.</a:t>
            </a:r>
          </a:p>
          <a:p>
            <a:endParaRPr lang="en-US">
              <a:latin typeface="Calibri"/>
              <a:ea typeface="Calibri"/>
              <a:cs typeface="Calibri"/>
            </a:endParaRPr>
          </a:p>
          <a:p>
            <a:r>
              <a:rPr lang="en-US">
                <a:latin typeface="Calibri"/>
                <a:ea typeface="Calibri"/>
                <a:cs typeface="Calibri"/>
              </a:rPr>
              <a:t> </a:t>
            </a:r>
          </a:p>
          <a:p>
            <a:endParaRPr lang="en-US">
              <a:ea typeface="Calibri"/>
              <a:cs typeface="Calibri"/>
            </a:endParaRPr>
          </a:p>
        </p:txBody>
      </p:sp>
      <p:sp>
        <p:nvSpPr>
          <p:cNvPr id="4" name="Slide Number Placeholder 3">
            <a:extLst>
              <a:ext uri="{FF2B5EF4-FFF2-40B4-BE49-F238E27FC236}">
                <a16:creationId xmlns:a16="http://schemas.microsoft.com/office/drawing/2014/main" id="{DB91AAF5-025F-CDCB-6479-946594C28968}"/>
              </a:ext>
            </a:extLst>
          </p:cNvPr>
          <p:cNvSpPr>
            <a:spLocks noGrp="1"/>
          </p:cNvSpPr>
          <p:nvPr>
            <p:ph type="sldNum" sz="quarter" idx="10"/>
          </p:nvPr>
        </p:nvSpPr>
        <p:spPr/>
        <p:txBody>
          <a:bodyPr/>
          <a:lstStyle/>
          <a:p>
            <a:fld id="{F3A2CB4D-BB8F-3B44-8786-9B45986695A6}" type="slidenum">
              <a:rPr lang="en-US" smtClean="0"/>
              <a:t>82</a:t>
            </a:fld>
            <a:endParaRPr lang="en-US"/>
          </a:p>
        </p:txBody>
      </p:sp>
    </p:spTree>
    <p:extLst>
      <p:ext uri="{BB962C8B-B14F-4D97-AF65-F5344CB8AC3E}">
        <p14:creationId xmlns:p14="http://schemas.microsoft.com/office/powerpoint/2010/main" val="295212231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E3A2E-9CF6-4572-CBED-5513C27EA4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C8199-B467-8A09-A10F-AB46D67F1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884565-AC90-DA32-7543-904E7D878BF4}"/>
              </a:ext>
            </a:extLst>
          </p:cNvPr>
          <p:cNvSpPr>
            <a:spLocks noGrp="1"/>
          </p:cNvSpPr>
          <p:nvPr>
            <p:ph type="body" idx="1"/>
          </p:nvPr>
        </p:nvSpPr>
        <p:spPr/>
        <p:txBody>
          <a:bodyPr/>
          <a:lstStyle/>
          <a:p>
            <a:r>
              <a:rPr lang="en-US" sz="1200" kern="1200">
                <a:solidFill>
                  <a:schemeClr val="tx1"/>
                </a:solidFill>
                <a:effectLst/>
                <a:latin typeface="Open Sans" panose="020B0606030504020204" pitchFamily="34" charset="0"/>
                <a:ea typeface="+mn-ea"/>
                <a:cs typeface="+mn-cs"/>
              </a:rPr>
              <a:t>These are the required components of ta Respiratory Protection Program. To learn more, see the link in the manual.</a:t>
            </a:r>
            <a:endParaRPr lang="en-US"/>
          </a:p>
        </p:txBody>
      </p:sp>
      <p:sp>
        <p:nvSpPr>
          <p:cNvPr id="4" name="Slide Number Placeholder 3">
            <a:extLst>
              <a:ext uri="{FF2B5EF4-FFF2-40B4-BE49-F238E27FC236}">
                <a16:creationId xmlns:a16="http://schemas.microsoft.com/office/drawing/2014/main" id="{AA80501F-EAD2-2E08-FE45-3631A34A4AF8}"/>
              </a:ext>
            </a:extLst>
          </p:cNvPr>
          <p:cNvSpPr>
            <a:spLocks noGrp="1"/>
          </p:cNvSpPr>
          <p:nvPr>
            <p:ph type="sldNum" sz="quarter" idx="5"/>
          </p:nvPr>
        </p:nvSpPr>
        <p:spPr/>
        <p:txBody>
          <a:bodyPr/>
          <a:lstStyle/>
          <a:p>
            <a:fld id="{F3A2CB4D-BB8F-3B44-8786-9B45986695A6}" type="slidenum">
              <a:rPr lang="en-US" smtClean="0"/>
              <a:pPr/>
              <a:t>83</a:t>
            </a:fld>
            <a:endParaRPr lang="en-US"/>
          </a:p>
        </p:txBody>
      </p:sp>
    </p:spTree>
    <p:extLst>
      <p:ext uri="{BB962C8B-B14F-4D97-AF65-F5344CB8AC3E}">
        <p14:creationId xmlns:p14="http://schemas.microsoft.com/office/powerpoint/2010/main" val="257985982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9220A-A80B-A9B4-505D-8E4D64DDAC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B12BA-358A-555C-06BD-56983471F6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BD36EC-842A-15B7-F406-92F5DD67150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5B456B0-2D7F-5F07-6B98-40B9EB24DEDF}"/>
              </a:ext>
            </a:extLst>
          </p:cNvPr>
          <p:cNvSpPr>
            <a:spLocks noGrp="1"/>
          </p:cNvSpPr>
          <p:nvPr>
            <p:ph type="sldNum" sz="quarter" idx="5"/>
          </p:nvPr>
        </p:nvSpPr>
        <p:spPr/>
        <p:txBody>
          <a:bodyPr/>
          <a:lstStyle/>
          <a:p>
            <a:fld id="{F3A2CB4D-BB8F-3B44-8786-9B45986695A6}" type="slidenum">
              <a:rPr lang="en-US" smtClean="0"/>
              <a:pPr/>
              <a:t>84</a:t>
            </a:fld>
            <a:endParaRPr lang="en-US"/>
          </a:p>
        </p:txBody>
      </p:sp>
    </p:spTree>
    <p:extLst>
      <p:ext uri="{BB962C8B-B14F-4D97-AF65-F5344CB8AC3E}">
        <p14:creationId xmlns:p14="http://schemas.microsoft.com/office/powerpoint/2010/main" val="371287527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a:solidFill>
                  <a:schemeClr val="tx1"/>
                </a:solidFill>
                <a:effectLst/>
                <a:latin typeface="Calibri" panose="020F0502020204030204" pitchFamily="34" charset="0"/>
                <a:ea typeface="+mn-ea"/>
                <a:cs typeface="+mn-cs"/>
              </a:rPr>
              <a:t>Sharps Injury Prevention  </a:t>
            </a:r>
          </a:p>
          <a:p>
            <a:pPr rtl="0" fontAlgn="base"/>
            <a:r>
              <a:rPr lang="en-US" sz="1200" b="0" i="0" kern="1200">
                <a:solidFill>
                  <a:schemeClr val="tx1"/>
                </a:solidFill>
                <a:effectLst/>
                <a:latin typeface="Calibri" panose="020F0502020204030204" pitchFamily="34" charset="0"/>
                <a:ea typeface="+mn-ea"/>
                <a:cs typeface="+mn-cs"/>
              </a:rPr>
              <a:t>The IPC Plan provides administrative controls for injection safety. While many of these injuries from needles are minor, needlesticks can lead to serious health issues—including allergic reactions, skin infections, and deep tissue infections that may require surgery. Putting needlestick prevention policies in place now will not only protect workers today but also builds a safer work environment. These measures will be especially important if a new bloodborne pathogen emerges in the future. </a:t>
            </a:r>
          </a:p>
          <a:p>
            <a:pPr rtl="0" fontAlgn="base"/>
            <a:endParaRPr lang="en-US" sz="1200" b="0" i="0" kern="1200">
              <a:solidFill>
                <a:schemeClr val="tx1"/>
              </a:solidFill>
              <a:effectLst/>
              <a:latin typeface="Calibri" panose="020F0502020204030204" pitchFamily="34" charset="0"/>
              <a:ea typeface="+mn-ea"/>
              <a:cs typeface="+mn-cs"/>
            </a:endParaRPr>
          </a:p>
          <a:p>
            <a:pPr rtl="0" fontAlgn="base"/>
            <a:r>
              <a:rPr lang="en-US" sz="1200" b="0" i="0" kern="1200">
                <a:solidFill>
                  <a:schemeClr val="tx1"/>
                </a:solidFill>
                <a:effectLst/>
                <a:latin typeface="Calibri" panose="020F0502020204030204" pitchFamily="34" charset="0"/>
                <a:ea typeface="+mn-ea"/>
                <a:cs typeface="+mn-cs"/>
              </a:rPr>
              <a:t>Needlestick prevention strategies</a:t>
            </a:r>
            <a:r>
              <a:rPr lang="en-US" sz="1200" b="1" i="0" kern="1200">
                <a:solidFill>
                  <a:schemeClr val="tx1"/>
                </a:solidFill>
                <a:effectLst/>
                <a:latin typeface="Calibri" panose="020F0502020204030204" pitchFamily="34" charset="0"/>
                <a:ea typeface="+mn-ea"/>
                <a:cs typeface="+mn-cs"/>
              </a:rPr>
              <a:t> </a:t>
            </a:r>
            <a:r>
              <a:rPr lang="en-US" sz="1200" b="0" i="0" kern="1200">
                <a:solidFill>
                  <a:schemeClr val="tx1"/>
                </a:solidFill>
                <a:effectLst/>
                <a:latin typeface="Calibri" panose="020F0502020204030204" pitchFamily="34" charset="0"/>
                <a:ea typeface="+mn-ea"/>
                <a:cs typeface="+mn-cs"/>
              </a:rPr>
              <a:t>include the following preventative measures:</a:t>
            </a:r>
            <a:r>
              <a:rPr lang="en-US" sz="1200" b="1" i="0" kern="1200">
                <a:solidFill>
                  <a:schemeClr val="tx1"/>
                </a:solidFill>
                <a:effectLst/>
                <a:latin typeface="Calibri" panose="020F0502020204030204" pitchFamily="34" charset="0"/>
                <a:ea typeface="+mn-ea"/>
                <a:cs typeface="+mn-cs"/>
              </a:rPr>
              <a:t> </a:t>
            </a:r>
            <a:r>
              <a:rPr lang="en-US" sz="1200" b="0" i="0" kern="1200">
                <a:solidFill>
                  <a:schemeClr val="tx1"/>
                </a:solidFill>
                <a:effectLst/>
                <a:latin typeface="Calibri" panose="020F0502020204030204" pitchFamily="34" charset="0"/>
                <a:ea typeface="+mn-ea"/>
                <a:cs typeface="+mn-cs"/>
              </a:rPr>
              <a:t> </a:t>
            </a:r>
          </a:p>
          <a:p>
            <a:pPr rtl="0" fontAlgn="base"/>
            <a:r>
              <a:rPr lang="en-US" sz="1200" b="0" i="0" kern="1200">
                <a:solidFill>
                  <a:schemeClr val="tx1"/>
                </a:solidFill>
                <a:effectLst/>
                <a:latin typeface="Calibri" panose="020F0502020204030204" pitchFamily="34" charset="0"/>
                <a:ea typeface="+mn-ea"/>
                <a:cs typeface="+mn-cs"/>
              </a:rPr>
              <a:t>- Train and retrain employees on proper needle use. </a:t>
            </a:r>
          </a:p>
          <a:p>
            <a:pPr rtl="0" fontAlgn="base"/>
            <a:r>
              <a:rPr lang="en-US" sz="1200" b="0" i="0" kern="1200">
                <a:solidFill>
                  <a:schemeClr val="tx1"/>
                </a:solidFill>
                <a:effectLst/>
                <a:latin typeface="Calibri" panose="020F0502020204030204" pitchFamily="34" charset="0"/>
                <a:ea typeface="+mn-ea"/>
                <a:cs typeface="+mn-cs"/>
              </a:rPr>
              <a:t>- Do not recap needles. </a:t>
            </a:r>
          </a:p>
          <a:p>
            <a:pPr rtl="0" fontAlgn="base"/>
            <a:r>
              <a:rPr lang="en-US" sz="1200" b="0" i="0" kern="1200">
                <a:solidFill>
                  <a:schemeClr val="tx1"/>
                </a:solidFill>
                <a:effectLst/>
                <a:latin typeface="Calibri" panose="020F0502020204030204" pitchFamily="34" charset="0"/>
                <a:ea typeface="+mn-ea"/>
                <a:cs typeface="+mn-cs"/>
              </a:rPr>
              <a:t>- Do not keep needles in pockets. </a:t>
            </a:r>
          </a:p>
          <a:p>
            <a:pPr rtl="0" fontAlgn="base"/>
            <a:r>
              <a:rPr lang="en-US" sz="1200" b="0" i="0" kern="1200">
                <a:solidFill>
                  <a:schemeClr val="tx1"/>
                </a:solidFill>
                <a:effectLst/>
                <a:latin typeface="Calibri" panose="020F0502020204030204" pitchFamily="34" charset="0"/>
                <a:ea typeface="+mn-ea"/>
                <a:cs typeface="+mn-cs"/>
              </a:rPr>
              <a:t>- Do not hold caps in mouth. </a:t>
            </a:r>
          </a:p>
          <a:p>
            <a:pPr rtl="0" fontAlgn="base"/>
            <a:r>
              <a:rPr lang="en-US" sz="1200" b="0" i="0" kern="1200">
                <a:solidFill>
                  <a:schemeClr val="tx1"/>
                </a:solidFill>
                <a:effectLst/>
                <a:latin typeface="Calibri" panose="020F0502020204030204" pitchFamily="34" charset="0"/>
                <a:ea typeface="+mn-ea"/>
                <a:cs typeface="+mn-cs"/>
              </a:rPr>
              <a:t>- Discard needles if bent or broken. </a:t>
            </a:r>
          </a:p>
          <a:p>
            <a:pPr rtl="0" fontAlgn="base"/>
            <a:endParaRPr lang="en-US" sz="1200" b="0" i="0" kern="1200">
              <a:solidFill>
                <a:schemeClr val="tx1"/>
              </a:solidFill>
              <a:effectLst/>
              <a:latin typeface="Calibri" panose="020F0502020204030204" pitchFamily="34" charset="0"/>
              <a:ea typeface="+mn-ea"/>
              <a:cs typeface="+mn-cs"/>
            </a:endParaRPr>
          </a:p>
          <a:p>
            <a:pPr rtl="0" fontAlgn="base"/>
            <a:r>
              <a:rPr lang="en-US" sz="1200" b="0" i="0" kern="1200">
                <a:solidFill>
                  <a:schemeClr val="tx1"/>
                </a:solidFill>
                <a:effectLst/>
                <a:latin typeface="Calibri" panose="020F0502020204030204" pitchFamily="34" charset="0"/>
                <a:ea typeface="+mn-ea"/>
                <a:cs typeface="+mn-cs"/>
              </a:rPr>
              <a:t>Contaminated sharps should be immediately placed in appropriate containers that meet the following criteria:  </a:t>
            </a:r>
          </a:p>
          <a:p>
            <a:pPr rtl="0" fontAlgn="base"/>
            <a:r>
              <a:rPr lang="en-US" sz="1200" b="0" i="0" kern="1200">
                <a:solidFill>
                  <a:schemeClr val="tx1"/>
                </a:solidFill>
                <a:effectLst/>
                <a:latin typeface="Calibri" panose="020F0502020204030204" pitchFamily="34" charset="0"/>
                <a:ea typeface="+mn-ea"/>
                <a:cs typeface="+mn-cs"/>
              </a:rPr>
              <a:t>- Puncture resistant  </a:t>
            </a:r>
          </a:p>
          <a:p>
            <a:pPr rtl="0" fontAlgn="base"/>
            <a:r>
              <a:rPr lang="en-US" sz="1200" b="0" i="0" kern="1200">
                <a:solidFill>
                  <a:schemeClr val="tx1"/>
                </a:solidFill>
                <a:effectLst/>
                <a:latin typeface="Calibri" panose="020F0502020204030204" pitchFamily="34" charset="0"/>
                <a:ea typeface="+mn-ea"/>
                <a:cs typeface="+mn-cs"/>
              </a:rPr>
              <a:t>- Labeled or color-coded to distinguish their use  </a:t>
            </a:r>
          </a:p>
          <a:p>
            <a:pPr rtl="0" fontAlgn="base"/>
            <a:r>
              <a:rPr lang="en-US" sz="1200" b="0" i="0" kern="1200">
                <a:solidFill>
                  <a:schemeClr val="tx1"/>
                </a:solidFill>
                <a:effectLst/>
                <a:latin typeface="Calibri" panose="020F0502020204030204" pitchFamily="34" charset="0"/>
                <a:ea typeface="+mn-ea"/>
                <a:cs typeface="+mn-cs"/>
              </a:rPr>
              <a:t>- Leak-proof  </a:t>
            </a:r>
          </a:p>
          <a:p>
            <a:pPr rtl="0" fontAlgn="base"/>
            <a:r>
              <a:rPr lang="en-US" sz="1200" b="0" i="0" kern="1200">
                <a:solidFill>
                  <a:schemeClr val="tx1"/>
                </a:solidFill>
                <a:effectLst/>
                <a:latin typeface="Calibri" panose="020F0502020204030204" pitchFamily="34" charset="0"/>
                <a:ea typeface="+mn-ea"/>
                <a:cs typeface="+mn-cs"/>
              </a:rPr>
              <a:t>- Container should not be over ¾ full </a:t>
            </a:r>
          </a:p>
          <a:p>
            <a:pPr rtl="0" fontAlgn="base"/>
            <a:endParaRPr lang="en-US" sz="1200" b="0" i="0" kern="1200">
              <a:solidFill>
                <a:schemeClr val="tx1"/>
              </a:solidFill>
              <a:effectLst/>
              <a:latin typeface="Calibri" panose="020F0502020204030204" pitchFamily="34" charset="0"/>
              <a:ea typeface="+mn-ea"/>
              <a:cs typeface="+mn-cs"/>
            </a:endParaRPr>
          </a:p>
          <a:p>
            <a:pPr rtl="0" fontAlgn="base"/>
            <a:r>
              <a:rPr lang="en-US" sz="1200" b="0" i="0" kern="1200">
                <a:solidFill>
                  <a:schemeClr val="tx1"/>
                </a:solidFill>
                <a:effectLst/>
                <a:latin typeface="Calibri" panose="020F0502020204030204" pitchFamily="34" charset="0"/>
                <a:ea typeface="+mn-ea"/>
                <a:cs typeface="+mn-cs"/>
              </a:rPr>
              <a:t>Employees should know that in the event they are stuck by a needle that they should:   </a:t>
            </a:r>
          </a:p>
          <a:p>
            <a:pPr rtl="0" fontAlgn="base"/>
            <a:r>
              <a:rPr lang="en-US" sz="1200" b="0" i="0" kern="1200">
                <a:solidFill>
                  <a:schemeClr val="tx1"/>
                </a:solidFill>
                <a:effectLst/>
                <a:latin typeface="Calibri" panose="020F0502020204030204" pitchFamily="34" charset="0"/>
                <a:ea typeface="+mn-ea"/>
                <a:cs typeface="+mn-cs"/>
              </a:rPr>
              <a:t>- Immediately wash the area with soap and water </a:t>
            </a:r>
          </a:p>
          <a:p>
            <a:pPr rtl="0" fontAlgn="base"/>
            <a:r>
              <a:rPr lang="en-US" sz="1200" b="0" i="0" kern="1200">
                <a:solidFill>
                  <a:schemeClr val="tx1"/>
                </a:solidFill>
                <a:effectLst/>
                <a:latin typeface="Calibri" panose="020F0502020204030204" pitchFamily="34" charset="0"/>
                <a:ea typeface="+mn-ea"/>
                <a:cs typeface="+mn-cs"/>
              </a:rPr>
              <a:t>- Report the injury to their supervisor </a:t>
            </a:r>
          </a:p>
          <a:p>
            <a:pPr rtl="0" fontAlgn="base"/>
            <a:r>
              <a:rPr lang="en-US" sz="1200" b="0" i="0" kern="1200">
                <a:solidFill>
                  <a:schemeClr val="tx1"/>
                </a:solidFill>
                <a:effectLst/>
                <a:latin typeface="Calibri" panose="020F0502020204030204" pitchFamily="34" charset="0"/>
                <a:ea typeface="+mn-ea"/>
                <a:cs typeface="+mn-cs"/>
              </a:rPr>
              <a:t>- See a healthcare provider </a:t>
            </a:r>
          </a:p>
          <a:p>
            <a:pPr rtl="0" fontAlgn="base"/>
            <a:endParaRPr lang="en-US" sz="1200" b="0" i="0" kern="1200">
              <a:solidFill>
                <a:schemeClr val="tx1"/>
              </a:solidFill>
              <a:effectLst/>
              <a:latin typeface="Calibri" panose="020F0502020204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kern="1200">
                <a:solidFill>
                  <a:schemeClr val="tx1"/>
                </a:solidFill>
                <a:effectLst/>
                <a:latin typeface="Calibri" panose="020F0502020204030204" pitchFamily="34" charset="0"/>
                <a:ea typeface="+mn-ea"/>
                <a:cs typeface="+mn-cs"/>
              </a:rPr>
              <a:t>Be aware that L&amp;I workers’ compensation program may pay for post-exposure prophylaxis (PEP) treatment if there has been a potential exposure to an infectious disease. More information can be found at the following website: </a:t>
            </a:r>
            <a:r>
              <a:rPr lang="es-ES"/>
              <a:t> </a:t>
            </a:r>
            <a:r>
              <a:rPr lang="en-US" sz="1200" b="0" i="0" u="sng" strike="noStrike" kern="1200">
                <a:solidFill>
                  <a:schemeClr val="tx1"/>
                </a:solidFill>
                <a:effectLst/>
                <a:latin typeface="Calibri" panose="020F0502020204030204" pitchFamily="34" charset="0"/>
                <a:ea typeface="+mn-ea"/>
                <a:cs typeface="+mn-cs"/>
                <a:hlinkClick r:id="rId3"/>
              </a:rPr>
              <a:t>https://lni.wa.gov/patient-care/treating-patients/communicable-diseases/#policy</a:t>
            </a:r>
            <a:r>
              <a:rPr lang="en-US" sz="1200" b="0" i="0" kern="1200">
                <a:solidFill>
                  <a:schemeClr val="tx1"/>
                </a:solidFill>
                <a:effectLst/>
                <a:latin typeface="Calibri" panose="020F0502020204030204" pitchFamily="34" charset="0"/>
                <a:ea typeface="+mn-ea"/>
                <a:cs typeface="+mn-cs"/>
              </a:rPr>
              <a:t>   </a:t>
            </a:r>
          </a:p>
          <a:p>
            <a:pPr rtl="0" fontAlgn="base"/>
            <a:endParaRPr lang="en-US" sz="1200" b="0" i="0" kern="1200">
              <a:solidFill>
                <a:schemeClr val="tx1"/>
              </a:solidFill>
              <a:effectLst/>
              <a:latin typeface="Calibri" panose="020F0502020204030204" pitchFamily="34" charset="0"/>
              <a:ea typeface="+mn-ea"/>
              <a:cs typeface="+mn-cs"/>
            </a:endParaRP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85</a:t>
            </a:fld>
            <a:endParaRPr lang="en-US"/>
          </a:p>
        </p:txBody>
      </p:sp>
    </p:spTree>
    <p:extLst>
      <p:ext uri="{BB962C8B-B14F-4D97-AF65-F5344CB8AC3E}">
        <p14:creationId xmlns:p14="http://schemas.microsoft.com/office/powerpoint/2010/main" val="130558811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333E0-2DAF-CBB4-7E5F-D6E31B7A82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78F63-6E62-B0C6-B3F5-2F223A3D54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3F9A52-BFFD-8245-613D-039412BB502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5F1F52-C3D9-A7BD-0775-EF2C706DDFC5}"/>
              </a:ext>
            </a:extLst>
          </p:cNvPr>
          <p:cNvSpPr>
            <a:spLocks noGrp="1"/>
          </p:cNvSpPr>
          <p:nvPr>
            <p:ph type="sldNum" sz="quarter" idx="5"/>
          </p:nvPr>
        </p:nvSpPr>
        <p:spPr/>
        <p:txBody>
          <a:bodyPr/>
          <a:lstStyle/>
          <a:p>
            <a:fld id="{F3A2CB4D-BB8F-3B44-8786-9B45986695A6}" type="slidenum">
              <a:rPr lang="en-US" smtClean="0"/>
              <a:pPr/>
              <a:t>86</a:t>
            </a:fld>
            <a:endParaRPr lang="en-US"/>
          </a:p>
        </p:txBody>
      </p:sp>
    </p:spTree>
    <p:extLst>
      <p:ext uri="{BB962C8B-B14F-4D97-AF65-F5344CB8AC3E}">
        <p14:creationId xmlns:p14="http://schemas.microsoft.com/office/powerpoint/2010/main" val="110803447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36A2E-A096-7CE6-0511-B91D23E92B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CDC1A-246F-6463-4075-60103E02A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ED98A0-502E-631B-68FD-754C6F6B5B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705B270-ED9F-E4CD-CE22-6B9B55C4D227}"/>
              </a:ext>
            </a:extLst>
          </p:cNvPr>
          <p:cNvSpPr>
            <a:spLocks noGrp="1"/>
          </p:cNvSpPr>
          <p:nvPr>
            <p:ph type="sldNum" sz="quarter" idx="5"/>
          </p:nvPr>
        </p:nvSpPr>
        <p:spPr/>
        <p:txBody>
          <a:bodyPr/>
          <a:lstStyle/>
          <a:p>
            <a:fld id="{F3A2CB4D-BB8F-3B44-8786-9B45986695A6}" type="slidenum">
              <a:rPr lang="en-US" smtClean="0"/>
              <a:t>88</a:t>
            </a:fld>
            <a:endParaRPr lang="en-US"/>
          </a:p>
        </p:txBody>
      </p:sp>
    </p:spTree>
    <p:extLst>
      <p:ext uri="{BB962C8B-B14F-4D97-AF65-F5344CB8AC3E}">
        <p14:creationId xmlns:p14="http://schemas.microsoft.com/office/powerpoint/2010/main" val="267337251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Open Sans" panose="020B0606030504020204" pitchFamily="34" charset="0"/>
                <a:ea typeface="+mn-ea"/>
                <a:cs typeface="+mn-cs"/>
              </a:rPr>
              <a:t>Workplace employee health can impact the short and long-term health and well-being of the worker, reduce workplace injuries, and maintain herd health on the farm. Well-designed employee health programs benefit both workers and the workplace. Health programs reduce  the spread of infectious diseases, support early intervention, and promote a culture of safety and care. </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89</a:t>
            </a:fld>
            <a:endParaRPr lang="en-US"/>
          </a:p>
        </p:txBody>
      </p:sp>
    </p:spTree>
    <p:extLst>
      <p:ext uri="{BB962C8B-B14F-4D97-AF65-F5344CB8AC3E}">
        <p14:creationId xmlns:p14="http://schemas.microsoft.com/office/powerpoint/2010/main" val="243459033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a:solidFill>
                  <a:schemeClr val="tx1"/>
                </a:solidFill>
                <a:effectLst/>
                <a:latin typeface="Open Sans" panose="020B0606030504020204" pitchFamily="34" charset="0"/>
                <a:ea typeface="+mn-ea"/>
                <a:cs typeface="+mn-cs"/>
              </a:rPr>
              <a:t>Health On the Farm</a:t>
            </a:r>
            <a:r>
              <a:rPr lang="en-US" sz="1200" b="0" i="0" kern="1200">
                <a:solidFill>
                  <a:schemeClr val="tx1"/>
                </a:solidFill>
                <a:effectLst/>
                <a:latin typeface="Open Sans" panose="020B0606030504020204" pitchFamily="34" charset="0"/>
                <a:ea typeface="+mn-ea"/>
                <a:cs typeface="+mn-cs"/>
              </a:rPr>
              <a:t> </a:t>
            </a:r>
          </a:p>
          <a:p>
            <a:pPr rtl="0" fontAlgn="base"/>
            <a:r>
              <a:rPr lang="en-US" sz="1200" b="0" i="0" kern="1200">
                <a:solidFill>
                  <a:schemeClr val="tx1"/>
                </a:solidFill>
                <a:effectLst/>
                <a:latin typeface="Open Sans" panose="020B0606030504020204" pitchFamily="34" charset="0"/>
                <a:ea typeface="+mn-ea"/>
                <a:cs typeface="+mn-cs"/>
              </a:rPr>
              <a:t>Ongoing health education ensures that workers understand the </a:t>
            </a:r>
            <a:r>
              <a:rPr lang="en-US" sz="1200" b="0" i="1" u="sng" kern="1200">
                <a:solidFill>
                  <a:schemeClr val="tx1"/>
                </a:solidFill>
                <a:effectLst/>
                <a:latin typeface="Open Sans" panose="020B0606030504020204" pitchFamily="34" charset="0"/>
                <a:ea typeface="+mn-ea"/>
                <a:cs typeface="+mn-cs"/>
              </a:rPr>
              <a:t>why</a:t>
            </a:r>
            <a:r>
              <a:rPr lang="en-US" sz="1200" b="0" i="0" kern="1200">
                <a:solidFill>
                  <a:schemeClr val="tx1"/>
                </a:solidFill>
                <a:effectLst/>
                <a:latin typeface="Open Sans" panose="020B0606030504020204" pitchFamily="34" charset="0"/>
                <a:ea typeface="+mn-ea"/>
                <a:cs typeface="+mn-cs"/>
              </a:rPr>
              <a:t> behind the preventive measures. Training should cover: </a:t>
            </a:r>
          </a:p>
          <a:p>
            <a:pPr rtl="0" fontAlgn="base"/>
            <a:r>
              <a:rPr lang="en-US" sz="1200" b="0" i="0" kern="1200">
                <a:solidFill>
                  <a:schemeClr val="tx1"/>
                </a:solidFill>
                <a:effectLst/>
                <a:latin typeface="Open Sans" panose="020B0606030504020204" pitchFamily="34" charset="0"/>
                <a:ea typeface="+mn-ea"/>
                <a:cs typeface="+mn-cs"/>
              </a:rPr>
              <a:t>Risks of infectious, zoonotic and occupational illnesses. </a:t>
            </a:r>
          </a:p>
          <a:p>
            <a:pPr rtl="0" fontAlgn="base"/>
            <a:r>
              <a:rPr lang="en-US" sz="1200" b="0" i="0" kern="1200">
                <a:solidFill>
                  <a:schemeClr val="tx1"/>
                </a:solidFill>
                <a:effectLst/>
                <a:latin typeface="Open Sans" panose="020B0606030504020204" pitchFamily="34" charset="0"/>
                <a:ea typeface="+mn-ea"/>
                <a:cs typeface="+mn-cs"/>
              </a:rPr>
              <a:t>Workplace hygiene and biosecurity practices. </a:t>
            </a:r>
          </a:p>
          <a:p>
            <a:pPr rtl="0" fontAlgn="base"/>
            <a:r>
              <a:rPr lang="en-US" sz="1200" b="0" i="0" kern="1200">
                <a:solidFill>
                  <a:schemeClr val="tx1"/>
                </a:solidFill>
                <a:effectLst/>
                <a:latin typeface="Open Sans" panose="020B0606030504020204" pitchFamily="34" charset="0"/>
                <a:ea typeface="+mn-ea"/>
                <a:cs typeface="+mn-cs"/>
              </a:rPr>
              <a:t>When and how to report symptoms or concerns. </a:t>
            </a:r>
          </a:p>
          <a:p>
            <a:pPr rtl="0" fontAlgn="base"/>
            <a:r>
              <a:rPr lang="en-US" sz="1200" b="0" i="0" kern="1200">
                <a:solidFill>
                  <a:schemeClr val="tx1"/>
                </a:solidFill>
                <a:effectLst/>
                <a:latin typeface="Open Sans" panose="020B0606030504020204" pitchFamily="34" charset="0"/>
                <a:ea typeface="+mn-ea"/>
                <a:cs typeface="+mn-cs"/>
              </a:rPr>
              <a:t> </a:t>
            </a:r>
          </a:p>
          <a:p>
            <a:pPr rtl="0" fontAlgn="base"/>
            <a:r>
              <a:rPr lang="en-US" sz="1200" b="0" i="0" kern="1200">
                <a:solidFill>
                  <a:schemeClr val="tx1"/>
                </a:solidFill>
                <a:effectLst/>
                <a:latin typeface="Open Sans" panose="020B0606030504020204" pitchFamily="34" charset="0"/>
                <a:ea typeface="+mn-ea"/>
                <a:cs typeface="+mn-cs"/>
              </a:rPr>
              <a:t>Training materials for your workers will be included later in this training.  </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90</a:t>
            </a:fld>
            <a:endParaRPr lang="en-US"/>
          </a:p>
        </p:txBody>
      </p:sp>
    </p:spTree>
    <p:extLst>
      <p:ext uri="{BB962C8B-B14F-4D97-AF65-F5344CB8AC3E}">
        <p14:creationId xmlns:p14="http://schemas.microsoft.com/office/powerpoint/2010/main" val="40777977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Open Sans" panose="020B0606030504020204" pitchFamily="34" charset="0"/>
                <a:ea typeface="+mn-ea"/>
                <a:cs typeface="+mn-cs"/>
              </a:rPr>
              <a:t>Keep in mind that when people go to a healthcare office, clinic, or emergency room, often the healthcare provider does not ask the individual about their contact with animals or know what diseases the individual may be exposed to at work.  It is helpful to provide all employees with a card to present to their medical provider when receiving emergency, urgent, or routine healthcare. </a:t>
            </a:r>
          </a:p>
          <a:p>
            <a:endParaRPr lang="en-US" sz="1200" b="0" i="0" kern="1200">
              <a:solidFill>
                <a:schemeClr val="tx1"/>
              </a:solidFill>
              <a:effectLst/>
              <a:latin typeface="Open Sans" panose="020B0606030504020204" pitchFamily="34" charset="0"/>
              <a:ea typeface="+mn-ea"/>
              <a:cs typeface="+mn-cs"/>
            </a:endParaRPr>
          </a:p>
          <a:p>
            <a:r>
              <a:rPr lang="en-US" sz="1200" b="0" i="0" kern="1200">
                <a:solidFill>
                  <a:schemeClr val="tx1"/>
                </a:solidFill>
                <a:effectLst/>
                <a:latin typeface="Open Sans" panose="020B0606030504020204" pitchFamily="34" charset="0"/>
                <a:ea typeface="+mn-ea"/>
                <a:cs typeface="+mn-cs"/>
              </a:rPr>
              <a:t>Provide printed Employee health cards </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91</a:t>
            </a:fld>
            <a:endParaRPr lang="en-US"/>
          </a:p>
        </p:txBody>
      </p:sp>
    </p:spTree>
    <p:extLst>
      <p:ext uri="{BB962C8B-B14F-4D97-AF65-F5344CB8AC3E}">
        <p14:creationId xmlns:p14="http://schemas.microsoft.com/office/powerpoint/2010/main" val="5441007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a:solidFill>
                  <a:schemeClr val="tx1"/>
                </a:solidFill>
                <a:effectLst/>
                <a:latin typeface="Open Sans" panose="020B0606030504020204" pitchFamily="34" charset="0"/>
                <a:ea typeface="+mn-ea"/>
                <a:cs typeface="+mn-cs"/>
              </a:rPr>
              <a:t>There are several reasons to encourage workers on the farm to be up-to-date with certain vaccines. Vaccines can help keep the workforce healthy, can reduce sick days, and may even support herd health. </a:t>
            </a:r>
          </a:p>
          <a:p>
            <a:pPr rtl="0" fontAlgn="base"/>
            <a:r>
              <a:rPr lang="en-US" sz="1200" b="0" i="0" kern="1200">
                <a:solidFill>
                  <a:schemeClr val="tx1"/>
                </a:solidFill>
                <a:effectLst/>
                <a:latin typeface="Open Sans" panose="020B0606030504020204" pitchFamily="34" charset="0"/>
                <a:ea typeface="+mn-ea"/>
                <a:cs typeface="+mn-cs"/>
              </a:rPr>
              <a:t> </a:t>
            </a:r>
          </a:p>
          <a:p>
            <a:pPr rtl="0" fontAlgn="base"/>
            <a:r>
              <a:rPr lang="en-US" sz="1200" b="0" i="0" kern="1200">
                <a:solidFill>
                  <a:schemeClr val="tx1"/>
                </a:solidFill>
                <a:effectLst/>
                <a:latin typeface="Open Sans" panose="020B0606030504020204" pitchFamily="34" charset="0"/>
                <a:ea typeface="+mn-ea"/>
                <a:cs typeface="+mn-cs"/>
              </a:rPr>
              <a:t>Most vaccines can be received at a local clinic or pharmacy, but some farms have collaborated with their Local Health Jurisdictions to have a mobile unit visit the farm to offer vaccines.  </a:t>
            </a:r>
          </a:p>
          <a:p>
            <a:pPr rtl="0" fontAlgn="base"/>
            <a:r>
              <a:rPr lang="en-US" sz="1200" b="0" i="0" kern="1200">
                <a:solidFill>
                  <a:schemeClr val="tx1"/>
                </a:solidFill>
                <a:effectLst/>
                <a:latin typeface="Open Sans" panose="020B0606030504020204" pitchFamily="34" charset="0"/>
                <a:ea typeface="+mn-ea"/>
                <a:cs typeface="+mn-cs"/>
              </a:rPr>
              <a:t> </a:t>
            </a:r>
          </a:p>
          <a:p>
            <a:pPr rtl="0" fontAlgn="base"/>
            <a:r>
              <a:rPr lang="en-US" sz="1200" b="1" i="0" kern="1200">
                <a:solidFill>
                  <a:schemeClr val="tx1"/>
                </a:solidFill>
                <a:effectLst/>
                <a:latin typeface="Open Sans" panose="020B0606030504020204" pitchFamily="34" charset="0"/>
                <a:ea typeface="+mn-ea"/>
                <a:cs typeface="+mn-cs"/>
              </a:rPr>
              <a:t>Tetanus: </a:t>
            </a:r>
            <a:r>
              <a:rPr lang="en-US" sz="1200" b="0" i="0" kern="1200">
                <a:solidFill>
                  <a:schemeClr val="tx1"/>
                </a:solidFill>
                <a:effectLst/>
                <a:latin typeface="Open Sans" panose="020B0606030504020204" pitchFamily="34" charset="0"/>
                <a:ea typeface="+mn-ea"/>
                <a:cs typeface="+mn-cs"/>
              </a:rPr>
              <a:t>Tetanus is a significant risk after a cut or puncture wound on a farm. </a:t>
            </a:r>
          </a:p>
          <a:p>
            <a:pPr rtl="0" fontAlgn="base"/>
            <a:r>
              <a:rPr lang="en-US" sz="1200" b="1" i="0" kern="1200">
                <a:solidFill>
                  <a:schemeClr val="tx1"/>
                </a:solidFill>
                <a:effectLst/>
                <a:latin typeface="Open Sans" panose="020B0606030504020204" pitchFamily="34" charset="0"/>
                <a:ea typeface="+mn-ea"/>
                <a:cs typeface="+mn-cs"/>
              </a:rPr>
              <a:t>Seasonal Flu</a:t>
            </a:r>
            <a:r>
              <a:rPr lang="en-US" sz="1200" b="0" i="0" kern="1200">
                <a:solidFill>
                  <a:schemeClr val="tx1"/>
                </a:solidFill>
                <a:effectLst/>
                <a:latin typeface="Open Sans" panose="020B0606030504020204" pitchFamily="34" charset="0"/>
                <a:ea typeface="+mn-ea"/>
                <a:cs typeface="+mn-cs"/>
              </a:rPr>
              <a:t>: Being vaccinated for the seasonal flu has been shown to reduce the number of employee sick days for an organization. There is also a risk that if a worker is infected with a human flu and is simultaneously infected with a zoonotic flu strain, the two strains could “recombine” and trade genetic material to create a new flu variant. Therefore, health departments typically recommend seasonal flu vaccine for farm workers in contact with animals that could transmit the flu.  </a:t>
            </a:r>
          </a:p>
          <a:p>
            <a:pPr rtl="0" fontAlgn="base"/>
            <a:r>
              <a:rPr lang="en-US" sz="1200" b="1" i="0" kern="1200">
                <a:solidFill>
                  <a:schemeClr val="tx1"/>
                </a:solidFill>
                <a:effectLst/>
                <a:latin typeface="Open Sans" panose="020B0606030504020204" pitchFamily="34" charset="0"/>
                <a:ea typeface="+mn-ea"/>
                <a:cs typeface="+mn-cs"/>
              </a:rPr>
              <a:t>COVID 19:</a:t>
            </a:r>
            <a:r>
              <a:rPr lang="en-US" sz="1200" b="0" i="0" kern="1200">
                <a:solidFill>
                  <a:schemeClr val="tx1"/>
                </a:solidFill>
                <a:effectLst/>
                <a:latin typeface="Open Sans" panose="020B0606030504020204" pitchFamily="34" charset="0"/>
                <a:ea typeface="+mn-ea"/>
                <a:cs typeface="+mn-cs"/>
              </a:rPr>
              <a:t> Especially important for people with immune deficiency, pregnant and older workers.  </a:t>
            </a:r>
          </a:p>
          <a:p>
            <a:pPr rtl="0" fontAlgn="base"/>
            <a:r>
              <a:rPr lang="en-US" sz="1200" b="0" i="0" kern="1200">
                <a:solidFill>
                  <a:schemeClr val="tx1"/>
                </a:solidFill>
                <a:effectLst/>
                <a:latin typeface="Open Sans" panose="020B0606030504020204" pitchFamily="34" charset="0"/>
                <a:ea typeface="+mn-ea"/>
                <a:cs typeface="+mn-cs"/>
              </a:rPr>
              <a:t> </a:t>
            </a:r>
          </a:p>
          <a:p>
            <a:pPr rtl="0" fontAlgn="base"/>
            <a:r>
              <a:rPr lang="en-US" sz="1200" b="0" i="0" kern="1200">
                <a:solidFill>
                  <a:schemeClr val="tx1"/>
                </a:solidFill>
                <a:effectLst/>
                <a:latin typeface="Open Sans" panose="020B0606030504020204" pitchFamily="34" charset="0"/>
                <a:ea typeface="+mn-ea"/>
                <a:cs typeface="+mn-cs"/>
              </a:rPr>
              <a:t>For more information about recommended vaccines, see WA Department of Health’s “</a:t>
            </a:r>
            <a:r>
              <a:rPr lang="en-US" sz="1200" b="0" i="0" u="sng" strike="noStrike" kern="1200">
                <a:solidFill>
                  <a:schemeClr val="tx1"/>
                </a:solidFill>
                <a:effectLst/>
                <a:latin typeface="Open Sans" panose="020B0606030504020204" pitchFamily="34" charset="0"/>
                <a:ea typeface="+mn-ea"/>
                <a:cs typeface="+mn-cs"/>
                <a:hlinkClick r:id="rId3"/>
              </a:rPr>
              <a:t>Diseases and the Vaccines that Can Prevent Them</a:t>
            </a:r>
            <a:r>
              <a:rPr lang="en-US" sz="1200" b="0" i="0" kern="1200">
                <a:solidFill>
                  <a:schemeClr val="tx1"/>
                </a:solidFill>
                <a:effectLst/>
                <a:latin typeface="Open Sans" panose="020B0606030504020204" pitchFamily="34" charset="0"/>
                <a:ea typeface="+mn-ea"/>
                <a:cs typeface="+mn-cs"/>
              </a:rPr>
              <a:t>.” </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92</a:t>
            </a:fld>
            <a:endParaRPr lang="en-US"/>
          </a:p>
        </p:txBody>
      </p:sp>
    </p:spTree>
    <p:extLst>
      <p:ext uri="{BB962C8B-B14F-4D97-AF65-F5344CB8AC3E}">
        <p14:creationId xmlns:p14="http://schemas.microsoft.com/office/powerpoint/2010/main" val="332937575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C11F1-D6A2-B3D5-43B5-A118D6506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08074-90DA-AB06-62B3-8BE3FD665B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61F094-1F03-29E8-6ACE-D684E3C708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05A210-B01C-F888-146E-5954BB8C79FE}"/>
              </a:ext>
            </a:extLst>
          </p:cNvPr>
          <p:cNvSpPr>
            <a:spLocks noGrp="1"/>
          </p:cNvSpPr>
          <p:nvPr>
            <p:ph type="sldNum" sz="quarter" idx="5"/>
          </p:nvPr>
        </p:nvSpPr>
        <p:spPr/>
        <p:txBody>
          <a:bodyPr/>
          <a:lstStyle/>
          <a:p>
            <a:fld id="{F3A2CB4D-BB8F-3B44-8786-9B45986695A6}" type="slidenum">
              <a:rPr lang="en-US" smtClean="0"/>
              <a:pPr/>
              <a:t>93</a:t>
            </a:fld>
            <a:endParaRPr lang="en-US"/>
          </a:p>
        </p:txBody>
      </p:sp>
    </p:spTree>
    <p:extLst>
      <p:ext uri="{BB962C8B-B14F-4D97-AF65-F5344CB8AC3E}">
        <p14:creationId xmlns:p14="http://schemas.microsoft.com/office/powerpoint/2010/main" val="122685507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One study found that most Washington State dairy workers would get a flu shot if a free mobile clinic came to the farm. </a:t>
            </a:r>
          </a:p>
          <a:p>
            <a:endParaRPr lang="en-US" sz="1200" b="0" i="0" kern="1200">
              <a:solidFill>
                <a:schemeClr val="tx1"/>
              </a:solidFill>
              <a:effectLst/>
              <a:latin typeface="Open Sans" panose="020B0606030504020204" pitchFamily="34" charset="0"/>
              <a:ea typeface="+mn-ea"/>
              <a:cs typeface="+mn-cs"/>
            </a:endParaRPr>
          </a:p>
          <a:p>
            <a:r>
              <a:rPr lang="en-US" sz="1200" b="0" i="0" kern="1200">
                <a:solidFill>
                  <a:schemeClr val="tx1"/>
                </a:solidFill>
                <a:effectLst/>
                <a:latin typeface="Open Sans" panose="020B0606030504020204" pitchFamily="34" charset="0"/>
                <a:ea typeface="+mn-ea"/>
                <a:cs typeface="+mn-cs"/>
              </a:rPr>
              <a:t>Most vaccines can be received at a local clinic or pharmacy, but some farms have collaborated with their Local Health Jurisdictions to have a mobile unit visit the farm to offer vaccines.  </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94</a:t>
            </a:fld>
            <a:endParaRPr lang="en-US"/>
          </a:p>
        </p:txBody>
      </p:sp>
    </p:spTree>
    <p:extLst>
      <p:ext uri="{BB962C8B-B14F-4D97-AF65-F5344CB8AC3E}">
        <p14:creationId xmlns:p14="http://schemas.microsoft.com/office/powerpoint/2010/main" val="187845409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a:solidFill>
                  <a:schemeClr val="tx1"/>
                </a:solidFill>
                <a:effectLst/>
                <a:latin typeface="Open Sans" panose="020B0606030504020204" pitchFamily="34" charset="0"/>
                <a:ea typeface="+mn-ea"/>
                <a:cs typeface="+mn-cs"/>
              </a:rPr>
              <a:t>Managing employee illnesses is another important infection prevention strategy on the farm. </a:t>
            </a:r>
          </a:p>
          <a:p>
            <a:pPr rtl="0" fontAlgn="base"/>
            <a:r>
              <a:rPr lang="en-US" sz="1200" b="0" i="0" kern="1200">
                <a:solidFill>
                  <a:schemeClr val="tx1"/>
                </a:solidFill>
                <a:effectLst/>
                <a:latin typeface="Open Sans" panose="020B0606030504020204" pitchFamily="34" charset="0"/>
                <a:ea typeface="+mn-ea"/>
                <a:cs typeface="+mn-cs"/>
              </a:rPr>
              <a:t> </a:t>
            </a:r>
          </a:p>
          <a:p>
            <a:pPr rtl="0" fontAlgn="base"/>
            <a:r>
              <a:rPr lang="en-US" sz="1200" b="0" i="0" kern="1200">
                <a:solidFill>
                  <a:schemeClr val="tx1"/>
                </a:solidFill>
                <a:effectLst/>
                <a:latin typeface="Open Sans" panose="020B0606030504020204" pitchFamily="34" charset="0"/>
                <a:ea typeface="+mn-ea"/>
                <a:cs typeface="+mn-cs"/>
              </a:rPr>
              <a:t>Employees should notify their supervisor if they are feeling unwell. </a:t>
            </a:r>
          </a:p>
          <a:p>
            <a:pPr rtl="0" fontAlgn="base"/>
            <a:r>
              <a:rPr lang="en-US" sz="1200" b="0" i="0" kern="1200">
                <a:solidFill>
                  <a:schemeClr val="tx1"/>
                </a:solidFill>
                <a:effectLst/>
                <a:latin typeface="Open Sans" panose="020B0606030504020204" pitchFamily="34" charset="0"/>
                <a:ea typeface="+mn-ea"/>
                <a:cs typeface="+mn-cs"/>
              </a:rPr>
              <a:t>Managers should encourage employees to avoid coming to work if they are sick. </a:t>
            </a:r>
          </a:p>
          <a:p>
            <a:pPr rtl="0" fontAlgn="base"/>
            <a:r>
              <a:rPr lang="en-US" sz="1200" b="0" i="0" kern="1200">
                <a:solidFill>
                  <a:schemeClr val="tx1"/>
                </a:solidFill>
                <a:effectLst/>
                <a:latin typeface="Open Sans" panose="020B0606030504020204" pitchFamily="34" charset="0"/>
                <a:ea typeface="+mn-ea"/>
                <a:cs typeface="+mn-cs"/>
              </a:rPr>
              <a:t>Avoid coming to work if fever or vomiting have occurred in the last 24 hours, or if you feel too ill to work and notify your supervisor  </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95</a:t>
            </a:fld>
            <a:endParaRPr lang="en-US"/>
          </a:p>
        </p:txBody>
      </p:sp>
    </p:spTree>
    <p:extLst>
      <p:ext uri="{BB962C8B-B14F-4D97-AF65-F5344CB8AC3E}">
        <p14:creationId xmlns:p14="http://schemas.microsoft.com/office/powerpoint/2010/main" val="26330151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80B81-CD15-A55C-0CDD-18904917C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C2C843-2164-1AD8-ABC9-8EE17E4007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56BC4E-9246-F863-197F-F4373B8946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56BC48-160C-3457-BE2A-A7B6A995507C}"/>
              </a:ext>
            </a:extLst>
          </p:cNvPr>
          <p:cNvSpPr>
            <a:spLocks noGrp="1"/>
          </p:cNvSpPr>
          <p:nvPr>
            <p:ph type="sldNum" sz="quarter" idx="5"/>
          </p:nvPr>
        </p:nvSpPr>
        <p:spPr/>
        <p:txBody>
          <a:bodyPr/>
          <a:lstStyle/>
          <a:p>
            <a:fld id="{F3A2CB4D-BB8F-3B44-8786-9B45986695A6}" type="slidenum">
              <a:rPr lang="en-US" smtClean="0"/>
              <a:pPr/>
              <a:t>96</a:t>
            </a:fld>
            <a:endParaRPr lang="en-US"/>
          </a:p>
        </p:txBody>
      </p:sp>
    </p:spTree>
    <p:extLst>
      <p:ext uri="{BB962C8B-B14F-4D97-AF65-F5344CB8AC3E}">
        <p14:creationId xmlns:p14="http://schemas.microsoft.com/office/powerpoint/2010/main" val="16611916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Open Sans" panose="020B0606030504020204" pitchFamily="34" charset="0"/>
                <a:ea typeface="+mn-ea"/>
                <a:cs typeface="+mn-cs"/>
              </a:rPr>
              <a:t>The farm has a communication plan with the human health team on the farm in the event of herd illness. This plan includes communications and associated practices / protective measures. If illnesses in the herd are identified, then the communication plan between the herd health manager and worker health &amp; safety manager should begin. This information should also be included in the Emergency Action Plan.</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97</a:t>
            </a:fld>
            <a:endParaRPr lang="en-US"/>
          </a:p>
        </p:txBody>
      </p:sp>
    </p:spTree>
    <p:extLst>
      <p:ext uri="{BB962C8B-B14F-4D97-AF65-F5344CB8AC3E}">
        <p14:creationId xmlns:p14="http://schemas.microsoft.com/office/powerpoint/2010/main" val="299113832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5B9CA-88B8-745C-0A35-D82140A0E1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0C06EA-69A8-FCB0-3A25-01CAB6B827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9AB4C-9F2D-15B0-8A94-B294E31B7F6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B6A421-6259-EE4F-1176-B8018403637C}"/>
              </a:ext>
            </a:extLst>
          </p:cNvPr>
          <p:cNvSpPr>
            <a:spLocks noGrp="1"/>
          </p:cNvSpPr>
          <p:nvPr>
            <p:ph type="sldNum" sz="quarter" idx="5"/>
          </p:nvPr>
        </p:nvSpPr>
        <p:spPr/>
        <p:txBody>
          <a:bodyPr/>
          <a:lstStyle/>
          <a:p>
            <a:fld id="{F3A2CB4D-BB8F-3B44-8786-9B45986695A6}" type="slidenum">
              <a:rPr lang="en-US" smtClean="0"/>
              <a:pPr/>
              <a:t>98</a:t>
            </a:fld>
            <a:endParaRPr lang="en-US"/>
          </a:p>
        </p:txBody>
      </p:sp>
    </p:spTree>
    <p:extLst>
      <p:ext uri="{BB962C8B-B14F-4D97-AF65-F5344CB8AC3E}">
        <p14:creationId xmlns:p14="http://schemas.microsoft.com/office/powerpoint/2010/main" val="119277376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a:solidFill>
                  <a:schemeClr val="tx1"/>
                </a:solidFill>
                <a:effectLst/>
                <a:latin typeface="Open Sans" panose="020B0606030504020204" pitchFamily="34" charset="0"/>
                <a:ea typeface="+mn-ea"/>
                <a:cs typeface="+mn-cs"/>
              </a:rPr>
              <a:t>Paid Sick Leave and paid time off </a:t>
            </a:r>
          </a:p>
          <a:p>
            <a:pPr rtl="0" fontAlgn="base"/>
            <a:r>
              <a:rPr lang="en-US" sz="1200" b="0" i="0" kern="1200">
                <a:solidFill>
                  <a:schemeClr val="tx1"/>
                </a:solidFill>
                <a:effectLst/>
                <a:latin typeface="Open Sans" panose="020B0606030504020204" pitchFamily="34" charset="0"/>
                <a:ea typeface="+mn-ea"/>
                <a:cs typeface="+mn-cs"/>
              </a:rPr>
              <a:t>Compliance with the </a:t>
            </a:r>
            <a:r>
              <a:rPr lang="en-US" sz="1200" b="1" i="0" kern="1200">
                <a:solidFill>
                  <a:schemeClr val="tx1"/>
                </a:solidFill>
                <a:effectLst/>
                <a:latin typeface="Open Sans" panose="020B0606030504020204" pitchFamily="34" charset="0"/>
                <a:ea typeface="+mn-ea"/>
                <a:cs typeface="+mn-cs"/>
              </a:rPr>
              <a:t>Washington Department of Labor and Industries Paid Sick Leave Laws</a:t>
            </a:r>
            <a:r>
              <a:rPr lang="en-US" sz="1200" b="0" i="0" kern="1200">
                <a:solidFill>
                  <a:schemeClr val="tx1"/>
                </a:solidFill>
                <a:effectLst/>
                <a:latin typeface="Open Sans" panose="020B0606030504020204" pitchFamily="34" charset="0"/>
                <a:ea typeface="+mn-ea"/>
                <a:cs typeface="+mn-cs"/>
              </a:rPr>
              <a:t> helps protect farm employees and the herd by: </a:t>
            </a:r>
          </a:p>
          <a:p>
            <a:pPr rtl="0" fontAlgn="base"/>
            <a:r>
              <a:rPr lang="en-US" sz="1200" b="0" i="0" kern="1200">
                <a:solidFill>
                  <a:schemeClr val="tx1"/>
                </a:solidFill>
                <a:effectLst/>
                <a:latin typeface="Open Sans" panose="020B0606030504020204" pitchFamily="34" charset="0"/>
                <a:ea typeface="+mn-ea"/>
                <a:cs typeface="+mn-cs"/>
              </a:rPr>
              <a:t>Encouraging ill workers to stay home. </a:t>
            </a:r>
          </a:p>
          <a:p>
            <a:pPr rtl="0" fontAlgn="base"/>
            <a:r>
              <a:rPr lang="en-US" sz="1200" b="0" i="0" kern="1200">
                <a:solidFill>
                  <a:schemeClr val="tx1"/>
                </a:solidFill>
                <a:effectLst/>
                <a:latin typeface="Open Sans" panose="020B0606030504020204" pitchFamily="34" charset="0"/>
                <a:ea typeface="+mn-ea"/>
                <a:cs typeface="+mn-cs"/>
              </a:rPr>
              <a:t>Reducing workplace and animal exposure to infectious diseases. </a:t>
            </a:r>
          </a:p>
          <a:p>
            <a:pPr rtl="0" fontAlgn="base"/>
            <a:r>
              <a:rPr lang="en-US" sz="1200" b="0" i="0" kern="1200">
                <a:solidFill>
                  <a:schemeClr val="tx1"/>
                </a:solidFill>
                <a:effectLst/>
                <a:latin typeface="Open Sans" panose="020B0606030504020204" pitchFamily="34" charset="0"/>
                <a:ea typeface="+mn-ea"/>
                <a:cs typeface="+mn-cs"/>
              </a:rPr>
              <a:t>Supporting overall farm productivity and resilience. </a:t>
            </a:r>
          </a:p>
          <a:p>
            <a:pPr rtl="0" fontAlgn="base"/>
            <a:r>
              <a:rPr lang="en-US" sz="1200" b="0" i="0" kern="1200">
                <a:solidFill>
                  <a:schemeClr val="tx1"/>
                </a:solidFill>
                <a:effectLst/>
                <a:latin typeface="Open Sans" panose="020B0606030504020204" pitchFamily="34" charset="0"/>
                <a:ea typeface="+mn-ea"/>
                <a:cs typeface="+mn-cs"/>
              </a:rPr>
              <a:t> </a:t>
            </a:r>
          </a:p>
          <a:p>
            <a:pPr rtl="0" fontAlgn="base"/>
            <a:r>
              <a:rPr lang="en-US" sz="1200" b="0" i="0" kern="1200">
                <a:solidFill>
                  <a:schemeClr val="tx1"/>
                </a:solidFill>
                <a:effectLst/>
                <a:latin typeface="Open Sans" panose="020B0606030504020204" pitchFamily="34" charset="0"/>
                <a:ea typeface="+mn-ea"/>
                <a:cs typeface="+mn-cs"/>
              </a:rPr>
              <a:t>For more information about L&amp;I’s paid sick leave law, see </a:t>
            </a:r>
            <a:r>
              <a:rPr lang="en-US" sz="1200" b="0" i="0" u="sng" strike="noStrike" kern="1200">
                <a:solidFill>
                  <a:schemeClr val="tx1"/>
                </a:solidFill>
                <a:effectLst/>
                <a:latin typeface="Open Sans" panose="020B0606030504020204" pitchFamily="34" charset="0"/>
                <a:ea typeface="+mn-ea"/>
                <a:cs typeface="+mn-cs"/>
                <a:hlinkClick r:id="rId3"/>
              </a:rPr>
              <a:t>Washington State L&amp;I paid sick leave requirements</a:t>
            </a:r>
            <a:r>
              <a:rPr lang="en-US" sz="1200" b="0" i="0" kern="1200">
                <a:solidFill>
                  <a:schemeClr val="tx1"/>
                </a:solidFill>
                <a:effectLst/>
                <a:latin typeface="Open Sans" panose="020B0606030504020204" pitchFamily="34" charset="0"/>
                <a:ea typeface="+mn-ea"/>
                <a:cs typeface="+mn-cs"/>
              </a:rPr>
              <a:t> </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99</a:t>
            </a:fld>
            <a:endParaRPr lang="en-US"/>
          </a:p>
        </p:txBody>
      </p:sp>
    </p:spTree>
    <p:extLst>
      <p:ext uri="{BB962C8B-B14F-4D97-AF65-F5344CB8AC3E}">
        <p14:creationId xmlns:p14="http://schemas.microsoft.com/office/powerpoint/2010/main" val="14311296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7E8D1-3310-AB7C-1366-DCFF0DFBC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556E9-9710-AD47-64F8-98C37B6E3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225075-4095-41EF-3581-785C814D6C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EC0980-D891-CF9C-064F-9D3891FF6360}"/>
              </a:ext>
            </a:extLst>
          </p:cNvPr>
          <p:cNvSpPr>
            <a:spLocks noGrp="1"/>
          </p:cNvSpPr>
          <p:nvPr>
            <p:ph type="sldNum" sz="quarter" idx="5"/>
          </p:nvPr>
        </p:nvSpPr>
        <p:spPr/>
        <p:txBody>
          <a:bodyPr/>
          <a:lstStyle/>
          <a:p>
            <a:fld id="{F3A2CB4D-BB8F-3B44-8786-9B45986695A6}" type="slidenum">
              <a:rPr lang="en-US" smtClean="0"/>
              <a:pPr/>
              <a:t>100</a:t>
            </a:fld>
            <a:endParaRPr lang="en-US"/>
          </a:p>
        </p:txBody>
      </p:sp>
    </p:spTree>
    <p:extLst>
      <p:ext uri="{BB962C8B-B14F-4D97-AF65-F5344CB8AC3E}">
        <p14:creationId xmlns:p14="http://schemas.microsoft.com/office/powerpoint/2010/main" val="294190090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1" i="0" kern="1200">
                <a:solidFill>
                  <a:schemeClr val="tx1"/>
                </a:solidFill>
                <a:effectLst/>
                <a:latin typeface="Open Sans" panose="020B0606030504020204" pitchFamily="34" charset="0"/>
                <a:ea typeface="+mn-ea"/>
                <a:cs typeface="+mn-cs"/>
              </a:rPr>
              <a:t>Return-to-Work Policies &amp; Procedures  </a:t>
            </a:r>
          </a:p>
          <a:p>
            <a:pPr rtl="0" fontAlgn="base"/>
            <a:r>
              <a:rPr lang="en-US" sz="1200" b="0" i="0" kern="1200">
                <a:solidFill>
                  <a:schemeClr val="tx1"/>
                </a:solidFill>
                <a:effectLst/>
                <a:latin typeface="Open Sans" panose="020B0606030504020204" pitchFamily="34" charset="0"/>
                <a:ea typeface="+mn-ea"/>
                <a:cs typeface="+mn-cs"/>
              </a:rPr>
              <a:t>A safe and supportive return-to-work process should include: </a:t>
            </a:r>
          </a:p>
          <a:p>
            <a:pPr rtl="0" fontAlgn="base"/>
            <a:r>
              <a:rPr lang="en-US" sz="1200" b="0" i="0" kern="1200">
                <a:solidFill>
                  <a:schemeClr val="tx1"/>
                </a:solidFill>
                <a:effectLst/>
                <a:latin typeface="Open Sans" panose="020B0606030504020204" pitchFamily="34" charset="0"/>
                <a:ea typeface="+mn-ea"/>
                <a:cs typeface="+mn-cs"/>
              </a:rPr>
              <a:t>Clear steps for resuming duties after illness or injury. </a:t>
            </a:r>
          </a:p>
          <a:p>
            <a:pPr rtl="0" fontAlgn="base"/>
            <a:r>
              <a:rPr lang="en-US" sz="1200" b="0" i="0" kern="1200">
                <a:solidFill>
                  <a:schemeClr val="tx1"/>
                </a:solidFill>
                <a:effectLst/>
                <a:latin typeface="Open Sans" panose="020B0606030504020204" pitchFamily="34" charset="0"/>
                <a:ea typeface="+mn-ea"/>
                <a:cs typeface="+mn-cs"/>
              </a:rPr>
              <a:t>Provides reasonable accommodation based on the recommendations of the employee’s medical provider. </a:t>
            </a:r>
          </a:p>
          <a:p>
            <a:r>
              <a:rPr lang="en-US" sz="1200" b="0" i="0" kern="1200">
                <a:solidFill>
                  <a:schemeClr val="tx1"/>
                </a:solidFill>
                <a:effectLst/>
                <a:latin typeface="Open Sans" panose="020B0606030504020204" pitchFamily="34" charset="0"/>
                <a:ea typeface="+mn-ea"/>
                <a:cs typeface="+mn-cs"/>
              </a:rPr>
              <a:t>If an employee has been diagnosed with an infectious disease by a healthcare provider, their date of return to work and any necessary work restrictions will be determined by their healthcare provider. </a:t>
            </a:r>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101</a:t>
            </a:fld>
            <a:endParaRPr lang="en-US"/>
          </a:p>
        </p:txBody>
      </p:sp>
    </p:spTree>
    <p:extLst>
      <p:ext uri="{BB962C8B-B14F-4D97-AF65-F5344CB8AC3E}">
        <p14:creationId xmlns:p14="http://schemas.microsoft.com/office/powerpoint/2010/main" val="330528396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FE323-1F6A-36E3-63A6-DF39F77E5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6FD90-F724-1855-9223-47F3F71AE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38040C-F2B4-64B3-C181-F138201A66AE}"/>
              </a:ext>
            </a:extLst>
          </p:cNvPr>
          <p:cNvSpPr>
            <a:spLocks noGrp="1"/>
          </p:cNvSpPr>
          <p:nvPr>
            <p:ph type="body" idx="1"/>
          </p:nvPr>
        </p:nvSpPr>
        <p:spPr/>
        <p:txBody>
          <a:bodyPr/>
          <a:lstStyle/>
          <a:p>
            <a:pPr rtl="0" fontAlgn="base"/>
            <a:endParaRPr lang="en-US"/>
          </a:p>
        </p:txBody>
      </p:sp>
      <p:sp>
        <p:nvSpPr>
          <p:cNvPr id="4" name="Slide Number Placeholder 3">
            <a:extLst>
              <a:ext uri="{FF2B5EF4-FFF2-40B4-BE49-F238E27FC236}">
                <a16:creationId xmlns:a16="http://schemas.microsoft.com/office/drawing/2014/main" id="{E5E4BD2A-DE6C-1547-1588-E07A2ADCAEE4}"/>
              </a:ext>
            </a:extLst>
          </p:cNvPr>
          <p:cNvSpPr>
            <a:spLocks noGrp="1"/>
          </p:cNvSpPr>
          <p:nvPr>
            <p:ph type="sldNum" sz="quarter" idx="5"/>
          </p:nvPr>
        </p:nvSpPr>
        <p:spPr/>
        <p:txBody>
          <a:bodyPr/>
          <a:lstStyle/>
          <a:p>
            <a:fld id="{F3A2CB4D-BB8F-3B44-8786-9B45986695A6}" type="slidenum">
              <a:rPr lang="en-US" smtClean="0"/>
              <a:pPr/>
              <a:t>102</a:t>
            </a:fld>
            <a:endParaRPr lang="en-US"/>
          </a:p>
        </p:txBody>
      </p:sp>
    </p:spTree>
    <p:extLst>
      <p:ext uri="{BB962C8B-B14F-4D97-AF65-F5344CB8AC3E}">
        <p14:creationId xmlns:p14="http://schemas.microsoft.com/office/powerpoint/2010/main" val="12283029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kern="1200">
                <a:solidFill>
                  <a:schemeClr val="tx1"/>
                </a:solidFill>
                <a:effectLst/>
                <a:latin typeface="Open Sans" panose="020B0606030504020204" pitchFamily="34" charset="0"/>
                <a:ea typeface="+mn-ea"/>
                <a:cs typeface="+mn-cs"/>
              </a:rPr>
              <a:t>General well-being support will help keep workers healthy at work </a:t>
            </a:r>
            <a:r>
              <a:rPr lang="en-US" sz="1200" b="0" i="0" u="sng" kern="1200">
                <a:solidFill>
                  <a:schemeClr val="tx1"/>
                </a:solidFill>
                <a:effectLst/>
                <a:latin typeface="Open Sans" panose="020B0606030504020204" pitchFamily="34" charset="0"/>
                <a:ea typeface="+mn-ea"/>
                <a:cs typeface="+mn-cs"/>
              </a:rPr>
              <a:t>and</a:t>
            </a:r>
            <a:r>
              <a:rPr lang="en-US" sz="1200" b="0" i="0" kern="1200">
                <a:solidFill>
                  <a:schemeClr val="tx1"/>
                </a:solidFill>
                <a:effectLst/>
                <a:latin typeface="Open Sans" panose="020B0606030504020204" pitchFamily="34" charset="0"/>
                <a:ea typeface="+mn-ea"/>
                <a:cs typeface="+mn-cs"/>
              </a:rPr>
              <a:t> home, as well as keep families and communities healthy. </a:t>
            </a:r>
          </a:p>
          <a:p>
            <a:pPr rtl="0" fontAlgn="base"/>
            <a:endParaRPr lang="en-US" sz="1200" b="0" i="0" kern="1200">
              <a:solidFill>
                <a:schemeClr val="tx1"/>
              </a:solidFill>
              <a:effectLst/>
              <a:latin typeface="Open Sans" panose="020B0606030504020204" pitchFamily="34" charset="0"/>
              <a:ea typeface="+mn-ea"/>
              <a:cs typeface="+mn-cs"/>
            </a:endParaRPr>
          </a:p>
          <a:p>
            <a:pPr rtl="0" fontAlgn="base"/>
            <a:r>
              <a:rPr lang="en-US" sz="1200" b="0" i="0" kern="1200">
                <a:solidFill>
                  <a:schemeClr val="tx1"/>
                </a:solidFill>
                <a:effectLst/>
                <a:latin typeface="Open Sans" panose="020B0606030504020204" pitchFamily="34" charset="0"/>
                <a:ea typeface="+mn-ea"/>
                <a:cs typeface="+mn-cs"/>
              </a:rPr>
              <a:t>Reducing job stress by making sure employees have all the knowledge, equipment and training needed to do their job safely and ensure their skill set aligns with their job </a:t>
            </a:r>
          </a:p>
          <a:p>
            <a:pPr rtl="0" fontAlgn="base"/>
            <a:r>
              <a:rPr lang="en-US" sz="1200" b="0" i="0" kern="1200">
                <a:solidFill>
                  <a:schemeClr val="tx1"/>
                </a:solidFill>
                <a:effectLst/>
                <a:latin typeface="Open Sans" panose="020B0606030504020204" pitchFamily="34" charset="0"/>
                <a:ea typeface="+mn-ea"/>
                <a:cs typeface="+mn-cs"/>
              </a:rPr>
              <a:t>Offering flexible work arrangements when needed to promote employee health and well-being</a:t>
            </a:r>
          </a:p>
          <a:p>
            <a:pPr rtl="0" fontAlgn="base"/>
            <a:r>
              <a:rPr lang="en-US" sz="1200" b="0" i="0" kern="1200">
                <a:solidFill>
                  <a:schemeClr val="tx1"/>
                </a:solidFill>
                <a:effectLst/>
                <a:latin typeface="Open Sans" panose="020B0606030504020204" pitchFamily="34" charset="0"/>
                <a:ea typeface="+mn-ea"/>
                <a:cs typeface="+mn-cs"/>
              </a:rPr>
              <a:t>Providing flexible schedules that support work-life balance, when possible. </a:t>
            </a:r>
          </a:p>
          <a:p>
            <a:pPr rtl="0" fontAlgn="base"/>
            <a:endParaRPr lang="en-US" sz="1200" b="0" i="0" kern="1200">
              <a:solidFill>
                <a:schemeClr val="tx1"/>
              </a:solidFill>
              <a:effectLst/>
              <a:latin typeface="Open Sans" panose="020B0606030504020204" pitchFamily="34" charset="0"/>
              <a:ea typeface="+mn-ea"/>
              <a:cs typeface="+mn-cs"/>
            </a:endParaRPr>
          </a:p>
          <a:p>
            <a:pPr rtl="0" fontAlgn="base"/>
            <a:r>
              <a:rPr lang="en-US" sz="1200" b="0" i="0" kern="1200">
                <a:solidFill>
                  <a:schemeClr val="tx1"/>
                </a:solidFill>
                <a:effectLst/>
                <a:latin typeface="Open Sans" panose="020B0606030504020204" pitchFamily="34" charset="0"/>
                <a:ea typeface="+mn-ea"/>
                <a:cs typeface="+mn-cs"/>
              </a:rPr>
              <a:t>Activities that can promote additional worker well-being beyond improved communication policies and infection prevention and control programs can include: </a:t>
            </a:r>
            <a:r>
              <a:rPr lang="en-US" sz="1200" b="1" i="0" kern="1200">
                <a:solidFill>
                  <a:schemeClr val="tx1"/>
                </a:solidFill>
                <a:effectLst/>
                <a:latin typeface="Open Sans" panose="020B0606030504020204" pitchFamily="34" charset="0"/>
                <a:ea typeface="+mn-ea"/>
                <a:cs typeface="+mn-cs"/>
              </a:rPr>
              <a:t>facilitate vaccine uptake</a:t>
            </a:r>
            <a:r>
              <a:rPr lang="en-US" sz="1200" b="0" i="0" kern="1200">
                <a:solidFill>
                  <a:schemeClr val="tx1"/>
                </a:solidFill>
                <a:effectLst/>
                <a:latin typeface="Open Sans" panose="020B0606030504020204" pitchFamily="34" charset="0"/>
                <a:ea typeface="+mn-ea"/>
                <a:cs typeface="+mn-cs"/>
              </a:rPr>
              <a:t>, </a:t>
            </a:r>
            <a:r>
              <a:rPr lang="en-US" sz="1200" b="1" i="0" kern="1200">
                <a:solidFill>
                  <a:schemeClr val="tx1"/>
                </a:solidFill>
                <a:effectLst/>
                <a:latin typeface="Open Sans" panose="020B0606030504020204" pitchFamily="34" charset="0"/>
                <a:ea typeface="+mn-ea"/>
                <a:cs typeface="+mn-cs"/>
              </a:rPr>
              <a:t>adding topics to health &amp; safety talks,</a:t>
            </a:r>
            <a:r>
              <a:rPr lang="en-US" sz="1200" b="0" i="0" kern="1200">
                <a:solidFill>
                  <a:schemeClr val="tx1"/>
                </a:solidFill>
                <a:effectLst/>
                <a:latin typeface="Open Sans" panose="020B0606030504020204" pitchFamily="34" charset="0"/>
                <a:ea typeface="+mn-ea"/>
                <a:cs typeface="+mn-cs"/>
              </a:rPr>
              <a:t> and </a:t>
            </a:r>
            <a:r>
              <a:rPr lang="en-US" sz="1200" b="1" i="0" kern="1200">
                <a:solidFill>
                  <a:schemeClr val="tx1"/>
                </a:solidFill>
                <a:effectLst/>
                <a:latin typeface="Open Sans" panose="020B0606030504020204" pitchFamily="34" charset="0"/>
                <a:ea typeface="+mn-ea"/>
                <a:cs typeface="+mn-cs"/>
              </a:rPr>
              <a:t>providing resources to facilitate healthcare. </a:t>
            </a:r>
            <a:r>
              <a:rPr lang="en-US" sz="1200" b="0" i="0" kern="1200">
                <a:solidFill>
                  <a:schemeClr val="tx1"/>
                </a:solidFill>
                <a:effectLst/>
                <a:latin typeface="Open Sans" panose="020B0606030504020204" pitchFamily="34" charset="0"/>
                <a:ea typeface="+mn-ea"/>
                <a:cs typeface="+mn-cs"/>
              </a:rPr>
              <a:t> </a:t>
            </a:r>
          </a:p>
          <a:p>
            <a:pPr rtl="0" fontAlgn="base"/>
            <a:endParaRPr lang="en-US" sz="1200" b="0" i="0" kern="1200">
              <a:solidFill>
                <a:schemeClr val="tx1"/>
              </a:solidFill>
              <a:effectLst/>
              <a:latin typeface="Open Sans" panose="020B0606030504020204" pitchFamily="34" charset="0"/>
              <a:ea typeface="+mn-ea"/>
              <a:cs typeface="+mn-cs"/>
            </a:endParaRPr>
          </a:p>
          <a:p>
            <a:pPr rtl="0" fontAlgn="base"/>
            <a:r>
              <a:rPr lang="en-US" sz="1200" b="0" i="0" kern="1200">
                <a:solidFill>
                  <a:schemeClr val="tx1"/>
                </a:solidFill>
                <a:effectLst/>
                <a:latin typeface="Open Sans" panose="020B0606030504020204" pitchFamily="34" charset="0"/>
                <a:ea typeface="+mn-ea"/>
                <a:cs typeface="+mn-cs"/>
              </a:rPr>
              <a:t>Periodically surveying workers and including their emerging topics of interest in health and safety talks can help support the well-being of all employees. These may be topics that aren’t necessarily related to dairy work or infection prevention and control, but could support the general health of the worker, their family, and the community.</a:t>
            </a:r>
          </a:p>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pPr/>
              <a:t>103</a:t>
            </a:fld>
            <a:endParaRPr lang="en-US"/>
          </a:p>
        </p:txBody>
      </p:sp>
    </p:spTree>
    <p:extLst>
      <p:ext uri="{BB962C8B-B14F-4D97-AF65-F5344CB8AC3E}">
        <p14:creationId xmlns:p14="http://schemas.microsoft.com/office/powerpoint/2010/main" val="8725780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a:solidFill>
                  <a:schemeClr val="dk1"/>
                </a:solidFill>
                <a:latin typeface="Calibri"/>
                <a:ea typeface="Calibri"/>
                <a:cs typeface="Calibri"/>
                <a:sym typeface="Calibri"/>
              </a:rPr>
              <a:t>In addition to being exposed to infectious disease hazards, workers responding to infectious disease emergencies on farms may also be impacted psychologically by stress.</a:t>
            </a:r>
          </a:p>
          <a:p>
            <a:pPr marL="0" lvl="0" indent="0" algn="l" rtl="0">
              <a:lnSpc>
                <a:spcPct val="100000"/>
              </a:lnSpc>
              <a:spcBef>
                <a:spcPts val="0"/>
              </a:spcBef>
              <a:spcAft>
                <a:spcPts val="0"/>
              </a:spcAft>
              <a:buSzPts val="1400"/>
              <a:buNone/>
            </a:pPr>
            <a:r>
              <a:rPr lang="en-US" sz="1200" b="0" i="0" u="none" strike="noStrike">
                <a:solidFill>
                  <a:schemeClr val="dk1"/>
                </a:solidFill>
                <a:latin typeface="Calibri"/>
                <a:cs typeface="Calibri"/>
                <a:sym typeface="Calibri"/>
              </a:rPr>
              <a:t>Stress can come from the human health impacts on the community, fear and anxiety about potential effects on personal health, animal illness  and </a:t>
            </a:r>
            <a:r>
              <a:rPr lang="en-US" sz="1200" b="0" i="0" u="none" strike="noStrike" err="1">
                <a:solidFill>
                  <a:schemeClr val="dk1"/>
                </a:solidFill>
                <a:latin typeface="Calibri"/>
                <a:cs typeface="Calibri"/>
                <a:sym typeface="Calibri"/>
              </a:rPr>
              <a:t>dealth</a:t>
            </a:r>
            <a:r>
              <a:rPr lang="en-US" sz="1200" b="0" i="0" u="none" strike="noStrike">
                <a:solidFill>
                  <a:schemeClr val="dk1"/>
                </a:solidFill>
                <a:latin typeface="Calibri"/>
                <a:cs typeface="Calibri"/>
                <a:sym typeface="Calibri"/>
              </a:rPr>
              <a:t> ,and from loss of work and wages.</a:t>
            </a:r>
          </a:p>
          <a:p>
            <a:pPr marL="0" lvl="0" indent="0" algn="l" rtl="0">
              <a:lnSpc>
                <a:spcPct val="100000"/>
              </a:lnSpc>
              <a:spcBef>
                <a:spcPts val="0"/>
              </a:spcBef>
              <a:spcAft>
                <a:spcPts val="0"/>
              </a:spcAft>
              <a:buSzPts val="1400"/>
              <a:buNone/>
            </a:pPr>
            <a:br>
              <a:rPr lang="en-US"/>
            </a:br>
            <a:br>
              <a:rPr lang="en-US"/>
            </a:br>
            <a:br>
              <a:rPr lang="en-US"/>
            </a:br>
            <a:br>
              <a:rPr lang="en-US"/>
            </a:br>
            <a:br>
              <a:rPr lang="en-US"/>
            </a:br>
            <a:br>
              <a:rPr lang="en-US"/>
            </a:br>
            <a:endParaRPr/>
          </a:p>
        </p:txBody>
      </p:sp>
      <p:sp>
        <p:nvSpPr>
          <p:cNvPr id="455" name="Google Shape;45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104</a:t>
            </a:fld>
            <a:endParaRPr/>
          </a:p>
        </p:txBody>
      </p:sp>
    </p:spTree>
    <p:extLst>
      <p:ext uri="{BB962C8B-B14F-4D97-AF65-F5344CB8AC3E}">
        <p14:creationId xmlns:p14="http://schemas.microsoft.com/office/powerpoint/2010/main" val="118913215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5" name="Google Shape;45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105</a:t>
            </a:fld>
            <a:endParaRPr/>
          </a:p>
        </p:txBody>
      </p:sp>
    </p:spTree>
    <p:extLst>
      <p:ext uri="{BB962C8B-B14F-4D97-AF65-F5344CB8AC3E}">
        <p14:creationId xmlns:p14="http://schemas.microsoft.com/office/powerpoint/2010/main" val="966847258"/>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106</a:t>
            </a:fld>
            <a:endParaRPr lang="en-US"/>
          </a:p>
        </p:txBody>
      </p:sp>
    </p:spTree>
    <p:extLst>
      <p:ext uri="{BB962C8B-B14F-4D97-AF65-F5344CB8AC3E}">
        <p14:creationId xmlns:p14="http://schemas.microsoft.com/office/powerpoint/2010/main" val="264768469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75C0-4465-4964-3AA0-3644FD87151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EC7DE87-B5F1-0D36-9CB0-FC744750C2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526110F-5507-5F87-C959-CA837A8CE7D0}"/>
              </a:ext>
            </a:extLst>
          </p:cNvPr>
          <p:cNvSpPr>
            <a:spLocks noGrp="1"/>
          </p:cNvSpPr>
          <p:nvPr>
            <p:ph type="body" idx="1"/>
          </p:nvPr>
        </p:nvSpPr>
        <p:spPr/>
        <p:txBody>
          <a:bodyPr/>
          <a:lstStyle/>
          <a:p>
            <a:pPr lvl="0"/>
            <a:r>
              <a:rPr lang="en-US" sz="1200" kern="1200">
                <a:solidFill>
                  <a:schemeClr val="tx1"/>
                </a:solidFill>
                <a:effectLst/>
                <a:latin typeface="Calibri" panose="020F0502020204030204" pitchFamily="34" charset="0"/>
                <a:ea typeface="+mn-ea"/>
                <a:cs typeface="+mn-cs"/>
              </a:rPr>
              <a:t>Maintaining confidentiality, which includes keeping any medical information shared by an employee or their healthcare provider strictly confidential.</a:t>
            </a:r>
          </a:p>
          <a:p>
            <a:pPr lvl="0"/>
            <a:r>
              <a:rPr lang="en-US" sz="1200" kern="1200">
                <a:solidFill>
                  <a:schemeClr val="tx1"/>
                </a:solidFill>
                <a:effectLst/>
                <a:latin typeface="Calibri" panose="020F0502020204030204" pitchFamily="34" charset="0"/>
                <a:ea typeface="+mn-ea"/>
                <a:cs typeface="+mn-cs"/>
              </a:rPr>
              <a:t>Ensuring compliance with OSHA, federal and state labor laws, and other worker protection standards. Compliance is demonstrated during inspections, audits, or investigations (e.g., for injury reporting or paid sick leave).</a:t>
            </a:r>
          </a:p>
          <a:p>
            <a:pPr lvl="0"/>
            <a:r>
              <a:rPr lang="en-US" sz="1200" kern="1200">
                <a:solidFill>
                  <a:schemeClr val="tx1"/>
                </a:solidFill>
                <a:effectLst/>
                <a:latin typeface="Calibri" panose="020F0502020204030204" pitchFamily="34" charset="0"/>
                <a:ea typeface="+mn-ea"/>
                <a:cs typeface="+mn-cs"/>
              </a:rPr>
              <a:t>Following L&amp;I record keeping rules. If a medical evaluation determines that an employee’s infectious disease is work-related, the Farm Health and Safety Manager or designated record keeper may be required to document it on the farm’s OSHA 300 log.</a:t>
            </a:r>
            <a:br>
              <a:rPr lang="en-US" sz="1200" kern="1200">
                <a:solidFill>
                  <a:schemeClr val="tx1"/>
                </a:solidFill>
                <a:effectLst/>
                <a:latin typeface="Calibri" panose="020F0502020204030204" pitchFamily="34" charset="0"/>
                <a:ea typeface="+mn-ea"/>
                <a:cs typeface="+mn-cs"/>
              </a:rPr>
            </a:br>
            <a:r>
              <a:rPr lang="en-US" sz="1200" kern="1200">
                <a:solidFill>
                  <a:schemeClr val="tx1"/>
                </a:solidFill>
                <a:effectLst/>
                <a:latin typeface="Calibri" panose="020F0502020204030204" pitchFamily="34" charset="0"/>
                <a:ea typeface="+mn-ea"/>
                <a:cs typeface="+mn-cs"/>
              </a:rPr>
              <a:t>🔗 For more details: </a:t>
            </a:r>
            <a:r>
              <a:rPr lang="en-US" sz="1200" u="sng" kern="1200">
                <a:solidFill>
                  <a:schemeClr val="tx1"/>
                </a:solidFill>
                <a:effectLst/>
                <a:latin typeface="Calibri" panose="020F0502020204030204" pitchFamily="34" charset="0"/>
                <a:ea typeface="+mn-ea"/>
                <a:cs typeface="+mn-cs"/>
                <a:hlinkClick r:id="rId3"/>
              </a:rPr>
              <a:t>OSHA 300 Log – WA L&amp;I</a:t>
            </a:r>
            <a:endParaRPr lang="en-US" sz="1200" kern="1200">
              <a:solidFill>
                <a:schemeClr val="tx1"/>
              </a:solidFill>
              <a:effectLst/>
              <a:latin typeface="Calibri" panose="020F0502020204030204" pitchFamily="34" charset="0"/>
              <a:ea typeface="+mn-ea"/>
              <a:cs typeface="+mn-cs"/>
            </a:endParaRPr>
          </a:p>
          <a:p>
            <a:pPr lvl="0"/>
            <a:r>
              <a:rPr lang="en-US" sz="1200" kern="1200">
                <a:solidFill>
                  <a:schemeClr val="tx1"/>
                </a:solidFill>
                <a:effectLst/>
                <a:latin typeface="Calibri" panose="020F0502020204030204" pitchFamily="34" charset="0"/>
                <a:ea typeface="+mn-ea"/>
                <a:cs typeface="+mn-cs"/>
              </a:rPr>
              <a:t>Following all applicable regulations, ensure compliance with workplace infectious disease regulations. Refer to the </a:t>
            </a:r>
            <a:r>
              <a:rPr lang="en-US" sz="1200" b="1" kern="1200">
                <a:solidFill>
                  <a:schemeClr val="tx1"/>
                </a:solidFill>
                <a:effectLst/>
                <a:latin typeface="Calibri" panose="020F0502020204030204" pitchFamily="34" charset="0"/>
                <a:ea typeface="+mn-ea"/>
                <a:cs typeface="+mn-cs"/>
              </a:rPr>
              <a:t>Appendix</a:t>
            </a:r>
            <a:r>
              <a:rPr lang="en-US" sz="1200" kern="1200">
                <a:solidFill>
                  <a:schemeClr val="tx1"/>
                </a:solidFill>
                <a:effectLst/>
                <a:latin typeface="Calibri" panose="020F0502020204030204" pitchFamily="34" charset="0"/>
                <a:ea typeface="+mn-ea"/>
                <a:cs typeface="+mn-cs"/>
              </a:rPr>
              <a:t> for more information.</a:t>
            </a:r>
          </a:p>
          <a:p>
            <a:endParaRPr lang="zh-CN" altLang="en-US"/>
          </a:p>
        </p:txBody>
      </p:sp>
      <p:sp>
        <p:nvSpPr>
          <p:cNvPr id="4" name="灯片编号占位符 3">
            <a:extLst>
              <a:ext uri="{FF2B5EF4-FFF2-40B4-BE49-F238E27FC236}">
                <a16:creationId xmlns:a16="http://schemas.microsoft.com/office/drawing/2014/main" id="{6049B2C0-F7EA-1322-42F1-CD1AFFA922DD}"/>
              </a:ext>
            </a:extLst>
          </p:cNvPr>
          <p:cNvSpPr>
            <a:spLocks noGrp="1"/>
          </p:cNvSpPr>
          <p:nvPr>
            <p:ph type="sldNum" sz="quarter" idx="5"/>
          </p:nvPr>
        </p:nvSpPr>
        <p:spPr/>
        <p:txBody>
          <a:bodyPr/>
          <a:lstStyle/>
          <a:p>
            <a:fld id="{F3A2CB4D-BB8F-3B44-8786-9B45986695A6}" type="slidenum">
              <a:rPr lang="en-US" smtClean="0"/>
              <a:pPr/>
              <a:t>107</a:t>
            </a:fld>
            <a:endParaRPr lang="en-US"/>
          </a:p>
        </p:txBody>
      </p:sp>
    </p:spTree>
    <p:extLst>
      <p:ext uri="{BB962C8B-B14F-4D97-AF65-F5344CB8AC3E}">
        <p14:creationId xmlns:p14="http://schemas.microsoft.com/office/powerpoint/2010/main" val="260291547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81046-8D86-E9C1-1442-A3758746895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3085ECA-8598-0BCF-98E2-E4DCB1BE709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AC35D28-1CED-A9B0-49AC-4B639C6495A6}"/>
              </a:ext>
            </a:extLst>
          </p:cNvPr>
          <p:cNvSpPr>
            <a:spLocks noGrp="1"/>
          </p:cNvSpPr>
          <p:nvPr>
            <p:ph type="body" idx="1"/>
          </p:nvPr>
        </p:nvSpPr>
        <p:spPr/>
        <p:txBody>
          <a:bodyPr/>
          <a:lstStyle/>
          <a:p>
            <a:pPr>
              <a:buFontTx/>
              <a:buNone/>
            </a:pPr>
            <a:r>
              <a:rPr lang="en-US" altLang="zh-CN" sz="1200"/>
              <a:t>Record keeping helps track employee participation in IPC training, hand hygiene and PPE protocols (e.g. respirator fit-testing for employees). It also ensures workers are prepared to handle hazards safely (e.g., handling sharps, working in confined spaces), and prepares the farm for a quick identification of potentially exposed workers during disease outbreaks.</a:t>
            </a:r>
          </a:p>
          <a:p>
            <a:endParaRPr lang="zh-CN" altLang="en-US"/>
          </a:p>
        </p:txBody>
      </p:sp>
      <p:sp>
        <p:nvSpPr>
          <p:cNvPr id="4" name="灯片编号占位符 3">
            <a:extLst>
              <a:ext uri="{FF2B5EF4-FFF2-40B4-BE49-F238E27FC236}">
                <a16:creationId xmlns:a16="http://schemas.microsoft.com/office/drawing/2014/main" id="{352E5E68-C966-623A-5C96-CFBE50562FB6}"/>
              </a:ext>
            </a:extLst>
          </p:cNvPr>
          <p:cNvSpPr>
            <a:spLocks noGrp="1"/>
          </p:cNvSpPr>
          <p:nvPr>
            <p:ph type="sldNum" sz="quarter" idx="5"/>
          </p:nvPr>
        </p:nvSpPr>
        <p:spPr/>
        <p:txBody>
          <a:bodyPr/>
          <a:lstStyle/>
          <a:p>
            <a:fld id="{F3A2CB4D-BB8F-3B44-8786-9B45986695A6}" type="slidenum">
              <a:rPr lang="en-US" smtClean="0"/>
              <a:pPr/>
              <a:t>108</a:t>
            </a:fld>
            <a:endParaRPr lang="en-US"/>
          </a:p>
        </p:txBody>
      </p:sp>
    </p:spTree>
    <p:extLst>
      <p:ext uri="{BB962C8B-B14F-4D97-AF65-F5344CB8AC3E}">
        <p14:creationId xmlns:p14="http://schemas.microsoft.com/office/powerpoint/2010/main" val="3996596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FBA14-3918-9E64-6CDA-B1CAFFCA61E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B1C6BB4-652C-098C-7144-A77F37CAD3D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0E1E34-C8D1-B0D2-CFD9-89A0BACA709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9DBB530B-CEF6-B4D1-D71F-7709A7E6E38F}"/>
              </a:ext>
            </a:extLst>
          </p:cNvPr>
          <p:cNvSpPr>
            <a:spLocks noGrp="1"/>
          </p:cNvSpPr>
          <p:nvPr>
            <p:ph type="sldNum" sz="quarter" idx="5"/>
          </p:nvPr>
        </p:nvSpPr>
        <p:spPr/>
        <p:txBody>
          <a:bodyPr/>
          <a:lstStyle/>
          <a:p>
            <a:fld id="{F3A2CB4D-BB8F-3B44-8786-9B45986695A6}" type="slidenum">
              <a:rPr lang="en-US" smtClean="0"/>
              <a:pPr/>
              <a:t>109</a:t>
            </a:fld>
            <a:endParaRPr lang="en-US"/>
          </a:p>
        </p:txBody>
      </p:sp>
    </p:spTree>
    <p:extLst>
      <p:ext uri="{BB962C8B-B14F-4D97-AF65-F5344CB8AC3E}">
        <p14:creationId xmlns:p14="http://schemas.microsoft.com/office/powerpoint/2010/main" val="49363201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21343-008A-D2B2-F814-B5193A5AD8E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312E3B-783D-8917-6479-DF632EDB446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ADE928-3031-A452-AF13-9EA6BC4D7BA1}"/>
              </a:ext>
            </a:extLst>
          </p:cNvPr>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Up-to-date record keeping ensures medical history and emergency contacts are available during workplace injuries or illness. </a:t>
            </a:r>
          </a:p>
          <a:p>
            <a:r>
              <a:rPr lang="en-US" sz="1200" u="sng" kern="1200">
                <a:solidFill>
                  <a:schemeClr val="tx1"/>
                </a:solidFill>
                <a:effectLst/>
                <a:latin typeface="Calibri" panose="020F0502020204030204" pitchFamily="34" charset="0"/>
                <a:ea typeface="+mn-ea"/>
                <a:cs typeface="+mn-cs"/>
              </a:rPr>
              <a:t>On page 10 of the IPC Plan Template, complete the “Following OSHA 300 Log Policies” checkbox</a:t>
            </a:r>
            <a:endParaRPr lang="en-US" sz="1200" kern="1200">
              <a:solidFill>
                <a:schemeClr val="tx1"/>
              </a:solidFill>
              <a:effectLst/>
              <a:latin typeface="Calibri" panose="020F0502020204030204" pitchFamily="34" charset="0"/>
              <a:ea typeface="+mn-ea"/>
              <a:cs typeface="+mn-cs"/>
            </a:endParaRPr>
          </a:p>
          <a:p>
            <a:r>
              <a:rPr lang="en-US" sz="1200" kern="1200">
                <a:solidFill>
                  <a:schemeClr val="tx1"/>
                </a:solidFill>
                <a:effectLst/>
                <a:latin typeface="Calibri" panose="020F0502020204030204" pitchFamily="34" charset="0"/>
                <a:ea typeface="+mn-ea"/>
                <a:cs typeface="+mn-cs"/>
              </a:rPr>
              <a:t>Additional information from WA L&amp;I on Preventing Infectious Diseases in the Workplace can be found here: </a:t>
            </a:r>
            <a:r>
              <a:rPr lang="en-US" sz="1200" u="sng" kern="1200">
                <a:solidFill>
                  <a:schemeClr val="tx1"/>
                </a:solidFill>
                <a:effectLst/>
                <a:latin typeface="Calibri" panose="020F0502020204030204" pitchFamily="34" charset="0"/>
                <a:ea typeface="+mn-ea"/>
                <a:cs typeface="+mn-cs"/>
                <a:hlinkClick r:id="rId3"/>
              </a:rPr>
              <a:t>https://lni.wa.gov/safety-health/safety-topics/topics/infectious-disease#requirements-and-policies</a:t>
            </a:r>
            <a:r>
              <a:rPr lang="en-US" sz="1200" kern="1200">
                <a:solidFill>
                  <a:schemeClr val="tx1"/>
                </a:solidFill>
                <a:effectLst/>
                <a:latin typeface="Calibri" panose="020F0502020204030204" pitchFamily="34" charset="0"/>
                <a:ea typeface="+mn-ea"/>
                <a:cs typeface="+mn-cs"/>
              </a:rPr>
              <a:t> </a:t>
            </a:r>
          </a:p>
          <a:p>
            <a:endParaRPr lang="zh-CN" altLang="en-US"/>
          </a:p>
        </p:txBody>
      </p:sp>
      <p:sp>
        <p:nvSpPr>
          <p:cNvPr id="4" name="灯片编号占位符 3">
            <a:extLst>
              <a:ext uri="{FF2B5EF4-FFF2-40B4-BE49-F238E27FC236}">
                <a16:creationId xmlns:a16="http://schemas.microsoft.com/office/drawing/2014/main" id="{A85FB6DB-215E-B485-DC69-259BA9D5F27F}"/>
              </a:ext>
            </a:extLst>
          </p:cNvPr>
          <p:cNvSpPr>
            <a:spLocks noGrp="1"/>
          </p:cNvSpPr>
          <p:nvPr>
            <p:ph type="sldNum" sz="quarter" idx="5"/>
          </p:nvPr>
        </p:nvSpPr>
        <p:spPr/>
        <p:txBody>
          <a:bodyPr/>
          <a:lstStyle/>
          <a:p>
            <a:fld id="{F3A2CB4D-BB8F-3B44-8786-9B45986695A6}" type="slidenum">
              <a:rPr lang="en-US" smtClean="0"/>
              <a:pPr/>
              <a:t>110</a:t>
            </a:fld>
            <a:endParaRPr lang="en-US"/>
          </a:p>
        </p:txBody>
      </p:sp>
    </p:spTree>
    <p:extLst>
      <p:ext uri="{BB962C8B-B14F-4D97-AF65-F5344CB8AC3E}">
        <p14:creationId xmlns:p14="http://schemas.microsoft.com/office/powerpoint/2010/main" val="235300265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5C04B-FDC1-81D6-1BD7-052A1042FC5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0103209-503C-7241-860F-B31126E1B6F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B6232D2-1ED7-20AF-AFD2-7D143EEFFEF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E6BD17A-E0BC-7332-3F26-B1CF913782B1}"/>
              </a:ext>
            </a:extLst>
          </p:cNvPr>
          <p:cNvSpPr>
            <a:spLocks noGrp="1"/>
          </p:cNvSpPr>
          <p:nvPr>
            <p:ph type="sldNum" sz="quarter" idx="5"/>
          </p:nvPr>
        </p:nvSpPr>
        <p:spPr/>
        <p:txBody>
          <a:bodyPr/>
          <a:lstStyle/>
          <a:p>
            <a:fld id="{F3A2CB4D-BB8F-3B44-8786-9B45986695A6}" type="slidenum">
              <a:rPr lang="en-US" smtClean="0"/>
              <a:pPr/>
              <a:t>111</a:t>
            </a:fld>
            <a:endParaRPr lang="en-US"/>
          </a:p>
        </p:txBody>
      </p:sp>
    </p:spTree>
    <p:extLst>
      <p:ext uri="{BB962C8B-B14F-4D97-AF65-F5344CB8AC3E}">
        <p14:creationId xmlns:p14="http://schemas.microsoft.com/office/powerpoint/2010/main" val="220723980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4D7DE-A4BE-07F2-94B9-579649E0D4D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252DA6A-9A67-83EE-1F85-553F0DD2E75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88D77AE-6E6C-8263-EF23-B89F737F4A2F}"/>
              </a:ext>
            </a:extLst>
          </p:cNvPr>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In the event of an illness, the employee should report symptoms or diagnosis to the primary contact as noted above. Employers must report to L&amp;I DOSH any fatalities or inpatient hospitalizations from work-related infectious disease within eight hours. For more information on reporting, see </a:t>
            </a:r>
            <a:r>
              <a:rPr lang="en-US" sz="1200" u="sng" kern="1200">
                <a:solidFill>
                  <a:schemeClr val="tx1"/>
                </a:solidFill>
                <a:effectLst/>
                <a:latin typeface="Calibri" panose="020F0502020204030204" pitchFamily="34" charset="0"/>
                <a:ea typeface="+mn-ea"/>
                <a:cs typeface="+mn-cs"/>
                <a:hlinkClick r:id="rId3"/>
              </a:rPr>
              <a:t>L&amp;I DOSH’s website</a:t>
            </a:r>
            <a:r>
              <a:rPr lang="en-US" sz="1200" kern="1200">
                <a:solidFill>
                  <a:schemeClr val="tx1"/>
                </a:solidFill>
                <a:effectLst/>
                <a:latin typeface="Calibri" panose="020F0502020204030204" pitchFamily="34" charset="0"/>
                <a:ea typeface="+mn-ea"/>
                <a:cs typeface="+mn-cs"/>
              </a:rPr>
              <a:t>. </a:t>
            </a:r>
          </a:p>
          <a:p>
            <a:r>
              <a:rPr lang="en-US" sz="1200" kern="1200">
                <a:solidFill>
                  <a:schemeClr val="tx1"/>
                </a:solidFill>
                <a:effectLst/>
                <a:latin typeface="Calibri" panose="020F0502020204030204" pitchFamily="34" charset="0"/>
                <a:ea typeface="+mn-ea"/>
                <a:cs typeface="+mn-cs"/>
              </a:rPr>
              <a:t>When certain infectious diseases are detected through laboratory testing, a report must be transmitted to public health, often done electronically. Additionally, healthcare providers who suspect or diagnose persons with certain infectious diseases are required to report to public health authorities. </a:t>
            </a:r>
          </a:p>
          <a:p>
            <a:r>
              <a:rPr lang="en-US" sz="1200" kern="1200">
                <a:solidFill>
                  <a:schemeClr val="tx1"/>
                </a:solidFill>
                <a:effectLst/>
                <a:latin typeface="Calibri" panose="020F0502020204030204" pitchFamily="34" charset="0"/>
                <a:ea typeface="+mn-ea"/>
                <a:cs typeface="+mn-cs"/>
              </a:rPr>
              <a:t>Employers may be contacted if the local health jurisdiction conducts an investigation into a case or outbreak of suspected or confirmed infectious disease. In the event of a suspected outbreak of infectious disease among employees, the Local Health Jurisdiction should be notified; refer to </a:t>
            </a:r>
            <a:r>
              <a:rPr lang="en-US" sz="1200" b="1" u="sng" kern="1200">
                <a:solidFill>
                  <a:schemeClr val="tx1"/>
                </a:solidFill>
                <a:effectLst/>
                <a:latin typeface="Calibri" panose="020F0502020204030204" pitchFamily="34" charset="0"/>
                <a:ea typeface="+mn-ea"/>
                <a:cs typeface="+mn-cs"/>
                <a:hlinkClick r:id="rId4"/>
              </a:rPr>
              <a:t>Component 7: Emergency Action Plan</a:t>
            </a:r>
            <a:r>
              <a:rPr lang="en-US" sz="1200" b="1" kern="1200">
                <a:solidFill>
                  <a:schemeClr val="tx1"/>
                </a:solidFill>
                <a:effectLst/>
                <a:latin typeface="Calibri" panose="020F0502020204030204" pitchFamily="34" charset="0"/>
                <a:ea typeface="+mn-ea"/>
                <a:cs typeface="+mn-cs"/>
              </a:rPr>
              <a:t> </a:t>
            </a:r>
            <a:r>
              <a:rPr lang="en-US" sz="1200" kern="1200">
                <a:solidFill>
                  <a:schemeClr val="tx1"/>
                </a:solidFill>
                <a:effectLst/>
                <a:latin typeface="Calibri" panose="020F0502020204030204" pitchFamily="34" charset="0"/>
                <a:ea typeface="+mn-ea"/>
                <a:cs typeface="+mn-cs"/>
              </a:rPr>
              <a:t>at the end of this document. </a:t>
            </a:r>
          </a:p>
          <a:p>
            <a:endParaRPr lang="zh-CN" altLang="en-US"/>
          </a:p>
        </p:txBody>
      </p:sp>
      <p:sp>
        <p:nvSpPr>
          <p:cNvPr id="4" name="灯片编号占位符 3">
            <a:extLst>
              <a:ext uri="{FF2B5EF4-FFF2-40B4-BE49-F238E27FC236}">
                <a16:creationId xmlns:a16="http://schemas.microsoft.com/office/drawing/2014/main" id="{F4246809-1EA4-5485-8A85-F89AE405B9FB}"/>
              </a:ext>
            </a:extLst>
          </p:cNvPr>
          <p:cNvSpPr>
            <a:spLocks noGrp="1"/>
          </p:cNvSpPr>
          <p:nvPr>
            <p:ph type="sldNum" sz="quarter" idx="5"/>
          </p:nvPr>
        </p:nvSpPr>
        <p:spPr/>
        <p:txBody>
          <a:bodyPr/>
          <a:lstStyle/>
          <a:p>
            <a:fld id="{F3A2CB4D-BB8F-3B44-8786-9B45986695A6}" type="slidenum">
              <a:rPr lang="en-US" smtClean="0"/>
              <a:pPr/>
              <a:t>112</a:t>
            </a:fld>
            <a:endParaRPr lang="en-US"/>
          </a:p>
        </p:txBody>
      </p:sp>
    </p:spTree>
    <p:extLst>
      <p:ext uri="{BB962C8B-B14F-4D97-AF65-F5344CB8AC3E}">
        <p14:creationId xmlns:p14="http://schemas.microsoft.com/office/powerpoint/2010/main" val="334346894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AE164-0491-BE41-FA5A-AC69B7F6E20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EE807D4-4ABD-61D2-5671-92BBD1ED87A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9B1F87C-7790-E3BC-8265-60CB25195687}"/>
              </a:ext>
            </a:extLst>
          </p:cNvPr>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Employees should report needlestick injuries to management immediately. Certain occupations are at increased risk of exposure to infectious diseases through needlesticks due to their work environment, such as first responders, animal handlers, etc. Infectious diseases may be transmitted through a number of means, including but not limited to blood, saliva, and other bodily fluids. If an employee is exposed to an infectious disease through a needlestick, rapid medical treatment may be required to prevent infection.</a:t>
            </a:r>
          </a:p>
          <a:p>
            <a:endParaRPr lang="en-US" sz="1200" kern="1200">
              <a:solidFill>
                <a:schemeClr val="tx1"/>
              </a:solidFill>
              <a:effectLst/>
              <a:latin typeface="Calibri" panose="020F0502020204030204" pitchFamily="34" charset="0"/>
              <a:ea typeface="+mn-ea"/>
              <a:cs typeface="+mn-cs"/>
            </a:endParaRPr>
          </a:p>
          <a:p>
            <a:r>
              <a:rPr lang="en-US" sz="1200" b="1" u="sng" kern="1200">
                <a:solidFill>
                  <a:schemeClr val="tx1"/>
                </a:solidFill>
                <a:effectLst/>
                <a:latin typeface="Calibri" panose="020F0502020204030204" pitchFamily="34" charset="0"/>
                <a:ea typeface="+mn-ea"/>
                <a:cs typeface="+mn-cs"/>
              </a:rPr>
              <a:t>Post-Exposure Prophylaxis (PEP)</a:t>
            </a:r>
            <a:endParaRPr lang="en-US" sz="1200" kern="1200">
              <a:solidFill>
                <a:schemeClr val="tx1"/>
              </a:solidFill>
              <a:effectLst/>
              <a:latin typeface="Calibri" panose="020F0502020204030204" pitchFamily="34" charset="0"/>
              <a:ea typeface="+mn-ea"/>
              <a:cs typeface="+mn-cs"/>
            </a:endParaRPr>
          </a:p>
          <a:p>
            <a:r>
              <a:rPr lang="en-US" sz="1200" kern="1200">
                <a:solidFill>
                  <a:schemeClr val="tx1"/>
                </a:solidFill>
                <a:effectLst/>
                <a:latin typeface="Calibri" panose="020F0502020204030204" pitchFamily="34" charset="0"/>
                <a:ea typeface="+mn-ea"/>
                <a:cs typeface="+mn-cs"/>
              </a:rPr>
              <a:t>The Industrial Insurance Act (</a:t>
            </a:r>
            <a:r>
              <a:rPr lang="en-US" sz="1200" u="sng" kern="1200">
                <a:solidFill>
                  <a:schemeClr val="tx1"/>
                </a:solidFill>
                <a:effectLst/>
                <a:latin typeface="Calibri" panose="020F0502020204030204" pitchFamily="34" charset="0"/>
                <a:ea typeface="+mn-ea"/>
                <a:cs typeface="+mn-cs"/>
                <a:hlinkClick r:id="rId3"/>
              </a:rPr>
              <a:t>RCW 51.36.010</a:t>
            </a:r>
            <a:r>
              <a:rPr lang="en-US" sz="1200" kern="1200">
                <a:solidFill>
                  <a:schemeClr val="tx1"/>
                </a:solidFill>
                <a:effectLst/>
                <a:latin typeface="Calibri" panose="020F0502020204030204" pitchFamily="34" charset="0"/>
                <a:ea typeface="+mn-ea"/>
                <a:cs typeface="+mn-cs"/>
              </a:rPr>
              <a:t>, </a:t>
            </a:r>
            <a:r>
              <a:rPr lang="en-US" sz="1200" u="sng" kern="1200">
                <a:solidFill>
                  <a:schemeClr val="tx1"/>
                </a:solidFill>
                <a:effectLst/>
                <a:latin typeface="Calibri" panose="020F0502020204030204" pitchFamily="34" charset="0"/>
                <a:ea typeface="+mn-ea"/>
                <a:cs typeface="+mn-cs"/>
                <a:hlinkClick r:id="rId4"/>
              </a:rPr>
              <a:t>WAC 296-20-03005</a:t>
            </a:r>
            <a:r>
              <a:rPr lang="en-US" sz="1200" kern="1200">
                <a:solidFill>
                  <a:schemeClr val="tx1"/>
                </a:solidFill>
                <a:effectLst/>
                <a:latin typeface="Calibri" panose="020F0502020204030204" pitchFamily="34" charset="0"/>
                <a:ea typeface="+mn-ea"/>
                <a:cs typeface="+mn-cs"/>
              </a:rPr>
              <a:t>) allows the Department of Labor &amp; Industries or self-insured employer to pay for preventative medical treatment (also known as Post-Exposure Prophylaxis, or PEP) whenever an injury occurs (e.g., needle stick or laceration) and there is a potential exposure to an infectious disease. PEP typically involves the administration of medication or a vaccine that prevents infection.</a:t>
            </a:r>
          </a:p>
          <a:p>
            <a:endParaRPr lang="en-US" sz="1200" kern="1200">
              <a:solidFill>
                <a:schemeClr val="tx1"/>
              </a:solidFill>
              <a:effectLst/>
              <a:latin typeface="Calibri" panose="020F0502020204030204" pitchFamily="34" charset="0"/>
              <a:ea typeface="+mn-ea"/>
              <a:cs typeface="+mn-cs"/>
            </a:endParaRPr>
          </a:p>
          <a:p>
            <a:r>
              <a:rPr lang="en-US" sz="1200" kern="1200">
                <a:solidFill>
                  <a:schemeClr val="tx1"/>
                </a:solidFill>
                <a:effectLst/>
                <a:latin typeface="Calibri" panose="020F0502020204030204" pitchFamily="34" charset="0"/>
                <a:ea typeface="+mn-ea"/>
                <a:cs typeface="+mn-cs"/>
              </a:rPr>
              <a:t>The Industrial Insurance Act also allows for PEP in cases where a work-related activity has resulted in probable exposure of the worker to an infectious disease, without injury. However, there must be a documented or probable work-related exposure in an occupation with a greater likelihood of contracting the disease on the job, and there must be an employee/employer relationship.</a:t>
            </a:r>
          </a:p>
          <a:p>
            <a:r>
              <a:rPr lang="en-US" sz="1200" kern="1200">
                <a:solidFill>
                  <a:schemeClr val="tx1"/>
                </a:solidFill>
                <a:effectLst/>
                <a:latin typeface="Calibri" panose="020F0502020204030204" pitchFamily="34" charset="0"/>
                <a:ea typeface="+mn-ea"/>
                <a:cs typeface="+mn-cs"/>
              </a:rPr>
              <a:t>Authorization of PEP does not bind the department or self-insured employer in the allowance of a claim should the worker contract the disease; a separate determination of such a claim is required. Proper documentation of post-exposure testing and treatment may facilitate a claim allowance determination if the worker should later contract the disease.</a:t>
            </a:r>
          </a:p>
          <a:p>
            <a:endParaRPr lang="zh-CN" altLang="en-US"/>
          </a:p>
        </p:txBody>
      </p:sp>
      <p:sp>
        <p:nvSpPr>
          <p:cNvPr id="4" name="灯片编号占位符 3">
            <a:extLst>
              <a:ext uri="{FF2B5EF4-FFF2-40B4-BE49-F238E27FC236}">
                <a16:creationId xmlns:a16="http://schemas.microsoft.com/office/drawing/2014/main" id="{B3C7F2BA-2AE3-7903-B09C-0F50B3A06531}"/>
              </a:ext>
            </a:extLst>
          </p:cNvPr>
          <p:cNvSpPr>
            <a:spLocks noGrp="1"/>
          </p:cNvSpPr>
          <p:nvPr>
            <p:ph type="sldNum" sz="quarter" idx="5"/>
          </p:nvPr>
        </p:nvSpPr>
        <p:spPr/>
        <p:txBody>
          <a:bodyPr/>
          <a:lstStyle/>
          <a:p>
            <a:fld id="{F3A2CB4D-BB8F-3B44-8786-9B45986695A6}" type="slidenum">
              <a:rPr lang="en-US" smtClean="0"/>
              <a:pPr/>
              <a:t>113</a:t>
            </a:fld>
            <a:endParaRPr lang="en-US"/>
          </a:p>
        </p:txBody>
      </p:sp>
    </p:spTree>
    <p:extLst>
      <p:ext uri="{BB962C8B-B14F-4D97-AF65-F5344CB8AC3E}">
        <p14:creationId xmlns:p14="http://schemas.microsoft.com/office/powerpoint/2010/main" val="30790177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95EA0-9A67-AAE6-E5AB-ADE3707E4BE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9C5E7B4-77DE-DBC1-83AB-A893A097337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F02B8F4-E8F2-7E83-49C9-D97C7C5C6882}"/>
              </a:ext>
            </a:extLst>
          </p:cNvPr>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Employees should report needlestick injuries to management immediately. Certain occupations are at increased risk of exposure to infectious diseases through needlesticks due to their work environment, such as first responders, animal handlers, etc. Infectious diseases may be transmitted through a number of means, including but not limited to blood, saliva, and other bodily fluids. If an employee is exposed to an infectious disease through a needlestick, rapid medical treatment may be required to prevent infection.</a:t>
            </a:r>
          </a:p>
          <a:p>
            <a:endParaRPr lang="en-US" sz="1200" kern="1200">
              <a:solidFill>
                <a:schemeClr val="tx1"/>
              </a:solidFill>
              <a:effectLst/>
              <a:latin typeface="Calibri" panose="020F0502020204030204" pitchFamily="34" charset="0"/>
              <a:ea typeface="+mn-ea"/>
              <a:cs typeface="+mn-cs"/>
            </a:endParaRPr>
          </a:p>
          <a:p>
            <a:r>
              <a:rPr lang="en-US" sz="1200" b="1" u="sng" kern="1200">
                <a:solidFill>
                  <a:schemeClr val="tx1"/>
                </a:solidFill>
                <a:effectLst/>
                <a:latin typeface="Calibri" panose="020F0502020204030204" pitchFamily="34" charset="0"/>
                <a:ea typeface="+mn-ea"/>
                <a:cs typeface="+mn-cs"/>
              </a:rPr>
              <a:t>Post-Exposure Prophylaxis (PEP)</a:t>
            </a:r>
            <a:endParaRPr lang="en-US" sz="1200" kern="1200">
              <a:solidFill>
                <a:schemeClr val="tx1"/>
              </a:solidFill>
              <a:effectLst/>
              <a:latin typeface="Calibri" panose="020F0502020204030204" pitchFamily="34" charset="0"/>
              <a:ea typeface="+mn-ea"/>
              <a:cs typeface="+mn-cs"/>
            </a:endParaRPr>
          </a:p>
          <a:p>
            <a:r>
              <a:rPr lang="en-US" sz="1200" kern="1200">
                <a:solidFill>
                  <a:schemeClr val="tx1"/>
                </a:solidFill>
                <a:effectLst/>
                <a:latin typeface="Calibri" panose="020F0502020204030204" pitchFamily="34" charset="0"/>
                <a:ea typeface="+mn-ea"/>
                <a:cs typeface="+mn-cs"/>
              </a:rPr>
              <a:t>The Industrial Insurance Act (</a:t>
            </a:r>
            <a:r>
              <a:rPr lang="en-US" sz="1200" u="sng" kern="1200">
                <a:solidFill>
                  <a:schemeClr val="tx1"/>
                </a:solidFill>
                <a:effectLst/>
                <a:latin typeface="Calibri" panose="020F0502020204030204" pitchFamily="34" charset="0"/>
                <a:ea typeface="+mn-ea"/>
                <a:cs typeface="+mn-cs"/>
                <a:hlinkClick r:id="rId3"/>
              </a:rPr>
              <a:t>RCW 51.36.010</a:t>
            </a:r>
            <a:r>
              <a:rPr lang="en-US" sz="1200" kern="1200">
                <a:solidFill>
                  <a:schemeClr val="tx1"/>
                </a:solidFill>
                <a:effectLst/>
                <a:latin typeface="Calibri" panose="020F0502020204030204" pitchFamily="34" charset="0"/>
                <a:ea typeface="+mn-ea"/>
                <a:cs typeface="+mn-cs"/>
              </a:rPr>
              <a:t>, </a:t>
            </a:r>
            <a:r>
              <a:rPr lang="en-US" sz="1200" u="sng" kern="1200">
                <a:solidFill>
                  <a:schemeClr val="tx1"/>
                </a:solidFill>
                <a:effectLst/>
                <a:latin typeface="Calibri" panose="020F0502020204030204" pitchFamily="34" charset="0"/>
                <a:ea typeface="+mn-ea"/>
                <a:cs typeface="+mn-cs"/>
                <a:hlinkClick r:id="rId4"/>
              </a:rPr>
              <a:t>WAC 296-20-03005</a:t>
            </a:r>
            <a:r>
              <a:rPr lang="en-US" sz="1200" kern="1200">
                <a:solidFill>
                  <a:schemeClr val="tx1"/>
                </a:solidFill>
                <a:effectLst/>
                <a:latin typeface="Calibri" panose="020F0502020204030204" pitchFamily="34" charset="0"/>
                <a:ea typeface="+mn-ea"/>
                <a:cs typeface="+mn-cs"/>
              </a:rPr>
              <a:t>) allows the Department of Labor &amp; Industries or self-insured employer to pay for preventative medical treatment (also known as Post-Exposure Prophylaxis, or PEP) whenever an injury occurs (e.g., needle stick or laceration) and there is a potential exposure to an infectious disease. PEP typically involves the administration of medication or a vaccine that prevents infection.</a:t>
            </a:r>
          </a:p>
          <a:p>
            <a:endParaRPr lang="en-US" sz="1200" kern="1200">
              <a:solidFill>
                <a:schemeClr val="tx1"/>
              </a:solidFill>
              <a:effectLst/>
              <a:latin typeface="Calibri" panose="020F0502020204030204" pitchFamily="34" charset="0"/>
              <a:ea typeface="+mn-ea"/>
              <a:cs typeface="+mn-cs"/>
            </a:endParaRPr>
          </a:p>
          <a:p>
            <a:r>
              <a:rPr lang="en-US" sz="1200" kern="1200">
                <a:solidFill>
                  <a:schemeClr val="tx1"/>
                </a:solidFill>
                <a:effectLst/>
                <a:latin typeface="Calibri" panose="020F0502020204030204" pitchFamily="34" charset="0"/>
                <a:ea typeface="+mn-ea"/>
                <a:cs typeface="+mn-cs"/>
              </a:rPr>
              <a:t>The Industrial Insurance Act also allows for PEP in cases where a work-related activity has resulted in probable exposure of the worker to an infectious disease, without injury. However, there must be a documented or probable work-related exposure in an occupation with a greater likelihood of contracting the disease on the job, and there must be an employee/employer relationship.</a:t>
            </a:r>
          </a:p>
          <a:p>
            <a:r>
              <a:rPr lang="en-US" sz="1200" kern="1200">
                <a:solidFill>
                  <a:schemeClr val="tx1"/>
                </a:solidFill>
                <a:effectLst/>
                <a:latin typeface="Calibri" panose="020F0502020204030204" pitchFamily="34" charset="0"/>
                <a:ea typeface="+mn-ea"/>
                <a:cs typeface="+mn-cs"/>
              </a:rPr>
              <a:t>Authorization of PEP does not bind the department or self-insured employer in the allowance of a claim should the worker contract the disease; a separate determination of such a claim is required. Proper documentation of post-exposure testing and treatment may facilitate a claim allowance determination if the worker should later contract the disease.</a:t>
            </a:r>
          </a:p>
          <a:p>
            <a:endParaRPr lang="zh-CN" altLang="en-US"/>
          </a:p>
        </p:txBody>
      </p:sp>
      <p:sp>
        <p:nvSpPr>
          <p:cNvPr id="4" name="灯片编号占位符 3">
            <a:extLst>
              <a:ext uri="{FF2B5EF4-FFF2-40B4-BE49-F238E27FC236}">
                <a16:creationId xmlns:a16="http://schemas.microsoft.com/office/drawing/2014/main" id="{8C8CC0E0-B3C7-735F-6D93-9294803CEB3D}"/>
              </a:ext>
            </a:extLst>
          </p:cNvPr>
          <p:cNvSpPr>
            <a:spLocks noGrp="1"/>
          </p:cNvSpPr>
          <p:nvPr>
            <p:ph type="sldNum" sz="quarter" idx="5"/>
          </p:nvPr>
        </p:nvSpPr>
        <p:spPr/>
        <p:txBody>
          <a:bodyPr/>
          <a:lstStyle/>
          <a:p>
            <a:fld id="{F3A2CB4D-BB8F-3B44-8786-9B45986695A6}" type="slidenum">
              <a:rPr lang="en-US" smtClean="0"/>
              <a:pPr/>
              <a:t>114</a:t>
            </a:fld>
            <a:endParaRPr lang="en-US"/>
          </a:p>
        </p:txBody>
      </p:sp>
    </p:spTree>
    <p:extLst>
      <p:ext uri="{BB962C8B-B14F-4D97-AF65-F5344CB8AC3E}">
        <p14:creationId xmlns:p14="http://schemas.microsoft.com/office/powerpoint/2010/main" val="11522683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115</a:t>
            </a:fld>
            <a:endParaRPr lang="en-US"/>
          </a:p>
        </p:txBody>
      </p:sp>
    </p:spTree>
    <p:extLst>
      <p:ext uri="{BB962C8B-B14F-4D97-AF65-F5344CB8AC3E}">
        <p14:creationId xmlns:p14="http://schemas.microsoft.com/office/powerpoint/2010/main" val="137318116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7F50F-7CBB-ED79-502D-555733D4418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043C84E-4E91-3EE9-61DC-35E5B902F89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616684D-244A-6A88-6702-557AE1FDC725}"/>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An emergency supply of PPE should be ordered and stored in the event of an infectious disease outbreak. Workers can utilize this stock of PPE upon suspicion of – and while awaiting results from – infectious disease testing.  Use this formula to calculate how much emergency PPE you should order:  </a:t>
            </a:r>
            <a:endParaRPr kumimoji="0" lang="en-US" altLang="en-US" sz="900" b="0" i="0" u="none" strike="noStrike" cap="none" normalizeH="0" baseline="0" bmk="">
              <a:ln>
                <a:noFill/>
              </a:ln>
              <a:solidFill>
                <a:schemeClr val="tx1"/>
              </a:solidFill>
              <a:effectLst/>
            </a:endParaRPr>
          </a:p>
          <a:p>
            <a:endParaRPr lang="zh-CN" altLang="en-US"/>
          </a:p>
        </p:txBody>
      </p:sp>
      <p:sp>
        <p:nvSpPr>
          <p:cNvPr id="4" name="灯片编号占位符 3">
            <a:extLst>
              <a:ext uri="{FF2B5EF4-FFF2-40B4-BE49-F238E27FC236}">
                <a16:creationId xmlns:a16="http://schemas.microsoft.com/office/drawing/2014/main" id="{33671A0F-0F22-3B05-E7D6-A514499993E9}"/>
              </a:ext>
            </a:extLst>
          </p:cNvPr>
          <p:cNvSpPr>
            <a:spLocks noGrp="1"/>
          </p:cNvSpPr>
          <p:nvPr>
            <p:ph type="sldNum" sz="quarter" idx="5"/>
          </p:nvPr>
        </p:nvSpPr>
        <p:spPr/>
        <p:txBody>
          <a:bodyPr/>
          <a:lstStyle/>
          <a:p>
            <a:fld id="{F3A2CB4D-BB8F-3B44-8786-9B45986695A6}" type="slidenum">
              <a:rPr lang="en-US" smtClean="0"/>
              <a:t>116</a:t>
            </a:fld>
            <a:endParaRPr lang="en-US"/>
          </a:p>
        </p:txBody>
      </p:sp>
    </p:spTree>
    <p:extLst>
      <p:ext uri="{BB962C8B-B14F-4D97-AF65-F5344CB8AC3E}">
        <p14:creationId xmlns:p14="http://schemas.microsoft.com/office/powerpoint/2010/main" val="384361277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1D991-7B15-1088-118F-5AD7D200BA3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7079205-CF6A-B2EB-913F-6CB5E16DDCD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9E349BF-E19A-7E5F-99E0-1F8D0AE39B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In the manual, you will find a link to a sample ordering list of PPE products that meet CDC requirements specifically for bird flu response, but could be utilized in ordering until additional specifics are provided</a:t>
            </a:r>
            <a:endParaRPr lang="zh-CN" altLang="en-US"/>
          </a:p>
        </p:txBody>
      </p:sp>
      <p:sp>
        <p:nvSpPr>
          <p:cNvPr id="4" name="灯片编号占位符 3">
            <a:extLst>
              <a:ext uri="{FF2B5EF4-FFF2-40B4-BE49-F238E27FC236}">
                <a16:creationId xmlns:a16="http://schemas.microsoft.com/office/drawing/2014/main" id="{C7B97903-5576-2BFE-8369-F9EC06268DD6}"/>
              </a:ext>
            </a:extLst>
          </p:cNvPr>
          <p:cNvSpPr>
            <a:spLocks noGrp="1"/>
          </p:cNvSpPr>
          <p:nvPr>
            <p:ph type="sldNum" sz="quarter" idx="5"/>
          </p:nvPr>
        </p:nvSpPr>
        <p:spPr/>
        <p:txBody>
          <a:bodyPr/>
          <a:lstStyle/>
          <a:p>
            <a:fld id="{F3A2CB4D-BB8F-3B44-8786-9B45986695A6}" type="slidenum">
              <a:rPr lang="en-US" smtClean="0"/>
              <a:t>117</a:t>
            </a:fld>
            <a:endParaRPr lang="en-US"/>
          </a:p>
        </p:txBody>
      </p:sp>
    </p:spTree>
    <p:extLst>
      <p:ext uri="{BB962C8B-B14F-4D97-AF65-F5344CB8AC3E}">
        <p14:creationId xmlns:p14="http://schemas.microsoft.com/office/powerpoint/2010/main" val="429217926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C65A9-5C8B-FEFA-B58F-FA121633CB0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7285D19-C0B0-58EE-C512-13533EDE0FD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7ED0BF9-EED7-B307-E48F-3F66C8B06C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In the manual, you will find a link to a sample ordering list of PPE products that meet CDC requirements specifically for bird flu response, but could be utilized in ordering until additional specifics are provided</a:t>
            </a:r>
            <a:endParaRPr lang="zh-CN" altLang="en-US"/>
          </a:p>
        </p:txBody>
      </p:sp>
      <p:sp>
        <p:nvSpPr>
          <p:cNvPr id="4" name="灯片编号占位符 3">
            <a:extLst>
              <a:ext uri="{FF2B5EF4-FFF2-40B4-BE49-F238E27FC236}">
                <a16:creationId xmlns:a16="http://schemas.microsoft.com/office/drawing/2014/main" id="{FD40163F-9BD5-9545-765C-B6D0B32FCC48}"/>
              </a:ext>
            </a:extLst>
          </p:cNvPr>
          <p:cNvSpPr>
            <a:spLocks noGrp="1"/>
          </p:cNvSpPr>
          <p:nvPr>
            <p:ph type="sldNum" sz="quarter" idx="5"/>
          </p:nvPr>
        </p:nvSpPr>
        <p:spPr/>
        <p:txBody>
          <a:bodyPr/>
          <a:lstStyle/>
          <a:p>
            <a:fld id="{F3A2CB4D-BB8F-3B44-8786-9B45986695A6}" type="slidenum">
              <a:rPr lang="en-US" smtClean="0"/>
              <a:t>118</a:t>
            </a:fld>
            <a:endParaRPr lang="en-US"/>
          </a:p>
        </p:txBody>
      </p:sp>
    </p:spTree>
    <p:extLst>
      <p:ext uri="{BB962C8B-B14F-4D97-AF65-F5344CB8AC3E}">
        <p14:creationId xmlns:p14="http://schemas.microsoft.com/office/powerpoint/2010/main" val="46688608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0F6E3-76B2-C89E-563C-90A28C26CCA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01288FC-A6B5-0AE1-DE8D-4A8AF730AFC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15181AA-AA1B-F57C-0E57-925A3486A0C3}"/>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An emergency supply of PPE should be ordered and stored in the event of an infectious disease outbreak. Workers can utilize this stock of PPE upon suspicion of – and while awaiting results from – infectious disease testing.  Use this formula to calculate how much emergency PPE you should order:  </a:t>
            </a:r>
            <a:endParaRPr kumimoji="0" lang="en-US" altLang="en-US" sz="900" b="0" i="0" u="none" strike="noStrike" cap="none" normalizeH="0" baseline="0" bmk="">
              <a:ln>
                <a:noFill/>
              </a:ln>
              <a:solidFill>
                <a:schemeClr val="tx1"/>
              </a:solidFill>
              <a:effectLst/>
            </a:endParaRPr>
          </a:p>
          <a:p>
            <a:endParaRPr lang="zh-CN" altLang="en-US"/>
          </a:p>
        </p:txBody>
      </p:sp>
      <p:sp>
        <p:nvSpPr>
          <p:cNvPr id="4" name="灯片编号占位符 3">
            <a:extLst>
              <a:ext uri="{FF2B5EF4-FFF2-40B4-BE49-F238E27FC236}">
                <a16:creationId xmlns:a16="http://schemas.microsoft.com/office/drawing/2014/main" id="{3EC66228-FBFC-0FAF-F2BA-37A36664A326}"/>
              </a:ext>
            </a:extLst>
          </p:cNvPr>
          <p:cNvSpPr>
            <a:spLocks noGrp="1"/>
          </p:cNvSpPr>
          <p:nvPr>
            <p:ph type="sldNum" sz="quarter" idx="5"/>
          </p:nvPr>
        </p:nvSpPr>
        <p:spPr/>
        <p:txBody>
          <a:bodyPr/>
          <a:lstStyle/>
          <a:p>
            <a:fld id="{F3A2CB4D-BB8F-3B44-8786-9B45986695A6}" type="slidenum">
              <a:rPr lang="en-US" smtClean="0"/>
              <a:t>119</a:t>
            </a:fld>
            <a:endParaRPr lang="en-US"/>
          </a:p>
        </p:txBody>
      </p:sp>
    </p:spTree>
    <p:extLst>
      <p:ext uri="{BB962C8B-B14F-4D97-AF65-F5344CB8AC3E}">
        <p14:creationId xmlns:p14="http://schemas.microsoft.com/office/powerpoint/2010/main" val="144429651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21343-008A-D2B2-F814-B5193A5AD8E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1312E3B-783D-8917-6479-DF632EDB446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ADE928-3031-A452-AF13-9EA6BC4D7BA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Calibri" panose="020F0502020204030204" pitchFamily="34" charset="0"/>
                <a:ea typeface="+mn-ea"/>
                <a:cs typeface="+mn-cs"/>
              </a:rPr>
              <a:t> Farm emergency action plans include a comprehensive contact list in case of outbreak. This list should include names and phone numbers for Local Health Jurisdiction, Washington State Department of Agriculture (WSDA), Department of Health (DOH), Tribal Entities if applicable, Producer Groups, and Land Grant University-based Cooperatives. </a:t>
            </a:r>
          </a:p>
          <a:p>
            <a:endParaRPr lang="zh-CN" altLang="en-US"/>
          </a:p>
        </p:txBody>
      </p:sp>
      <p:sp>
        <p:nvSpPr>
          <p:cNvPr id="4" name="灯片编号占位符 3">
            <a:extLst>
              <a:ext uri="{FF2B5EF4-FFF2-40B4-BE49-F238E27FC236}">
                <a16:creationId xmlns:a16="http://schemas.microsoft.com/office/drawing/2014/main" id="{A85FB6DB-215E-B485-DC69-259BA9D5F27F}"/>
              </a:ext>
            </a:extLst>
          </p:cNvPr>
          <p:cNvSpPr>
            <a:spLocks noGrp="1"/>
          </p:cNvSpPr>
          <p:nvPr>
            <p:ph type="sldNum" sz="quarter" idx="5"/>
          </p:nvPr>
        </p:nvSpPr>
        <p:spPr/>
        <p:txBody>
          <a:bodyPr/>
          <a:lstStyle/>
          <a:p>
            <a:fld id="{F3A2CB4D-BB8F-3B44-8786-9B45986695A6}" type="slidenum">
              <a:rPr lang="en-US" smtClean="0"/>
              <a:pPr/>
              <a:t>120</a:t>
            </a:fld>
            <a:endParaRPr lang="en-US"/>
          </a:p>
        </p:txBody>
      </p:sp>
    </p:spTree>
    <p:extLst>
      <p:ext uri="{BB962C8B-B14F-4D97-AF65-F5344CB8AC3E}">
        <p14:creationId xmlns:p14="http://schemas.microsoft.com/office/powerpoint/2010/main" val="51808847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43D42-1D93-0CC8-B79E-D848A659FBC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DA46194-26B1-5C9A-F4BB-77818B941D5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382E121-F5DC-8281-894A-8CEDDAA90D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Calibri" panose="020F0502020204030204" pitchFamily="34" charset="0"/>
                <a:ea typeface="+mn-ea"/>
                <a:cs typeface="+mn-cs"/>
              </a:rPr>
              <a:t> Farm emergency action plans include a comprehensive contact list in case of outbreak. This list should include names and phone numbers for Local Health Jurisdiction, Washington State Department of Agriculture (WSDA), Department of Health (DOH), Tribal Entities if applicable, Producer Groups, and Land Grant University-based Cooperatives. </a:t>
            </a:r>
          </a:p>
          <a:p>
            <a:endParaRPr lang="zh-CN" altLang="en-US"/>
          </a:p>
        </p:txBody>
      </p:sp>
      <p:sp>
        <p:nvSpPr>
          <p:cNvPr id="4" name="灯片编号占位符 3">
            <a:extLst>
              <a:ext uri="{FF2B5EF4-FFF2-40B4-BE49-F238E27FC236}">
                <a16:creationId xmlns:a16="http://schemas.microsoft.com/office/drawing/2014/main" id="{F294D4E1-2F31-8AB0-F587-F0CC6891E800}"/>
              </a:ext>
            </a:extLst>
          </p:cNvPr>
          <p:cNvSpPr>
            <a:spLocks noGrp="1"/>
          </p:cNvSpPr>
          <p:nvPr>
            <p:ph type="sldNum" sz="quarter" idx="5"/>
          </p:nvPr>
        </p:nvSpPr>
        <p:spPr/>
        <p:txBody>
          <a:bodyPr/>
          <a:lstStyle/>
          <a:p>
            <a:fld id="{F3A2CB4D-BB8F-3B44-8786-9B45986695A6}" type="slidenum">
              <a:rPr lang="en-US" smtClean="0"/>
              <a:pPr/>
              <a:t>121</a:t>
            </a:fld>
            <a:endParaRPr lang="en-US"/>
          </a:p>
        </p:txBody>
      </p:sp>
    </p:spTree>
    <p:extLst>
      <p:ext uri="{BB962C8B-B14F-4D97-AF65-F5344CB8AC3E}">
        <p14:creationId xmlns:p14="http://schemas.microsoft.com/office/powerpoint/2010/main" val="3560526187"/>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75C0-4465-4964-3AA0-3644FD87151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EC7DE87-B5F1-0D36-9CB0-FC744750C2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526110F-5507-5F87-C959-CA837A8CE7D0}"/>
              </a:ext>
            </a:extLst>
          </p:cNvPr>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In the case of suspected outbreak of infectious disease in employees (multiple employees sick) the Farm Health and Safety Manager should contact the Local Health Jurisdiction for advice regarding emergency action procedures to follow. If animal infection is also suspected, the Department of Agriculture should be contacted. </a:t>
            </a:r>
          </a:p>
          <a:p>
            <a:r>
              <a:rPr lang="en-US" sz="1200" kern="1200">
                <a:solidFill>
                  <a:schemeClr val="tx1"/>
                </a:solidFill>
                <a:effectLst/>
                <a:latin typeface="Calibri" panose="020F0502020204030204" pitchFamily="34" charset="0"/>
                <a:ea typeface="+mn-ea"/>
                <a:cs typeface="+mn-cs"/>
              </a:rPr>
              <a:t>In the event of a specific pathogen of concern on the farm, there will be forthcoming guidance from your Local Health Jurisdiction and/or the Washington State Department of Health for those specific events. Farms should have an emergency communication plan in place in the absence of state or federal guidance. </a:t>
            </a:r>
          </a:p>
          <a:p>
            <a:r>
              <a:rPr lang="en-US" sz="1200" kern="1200">
                <a:solidFill>
                  <a:schemeClr val="tx1"/>
                </a:solidFill>
                <a:effectLst/>
                <a:latin typeface="Calibri" panose="020F0502020204030204" pitchFamily="34" charset="0"/>
                <a:ea typeface="+mn-ea"/>
                <a:cs typeface="+mn-cs"/>
              </a:rPr>
              <a:t>In the Appendix of this manual, you will find Washington State Labor &amp; Industries directive (2025) detailing an emergency action plan in the event of a Highly Pathogenic Avian Influenza (HPAI) o</a:t>
            </a:r>
            <a:r>
              <a:rPr lang="en-US" sz="1200" b="0" kern="1200">
                <a:solidFill>
                  <a:schemeClr val="tx1"/>
                </a:solidFill>
                <a:effectLst/>
                <a:latin typeface="Calibri" panose="020F0502020204030204" pitchFamily="34" charset="0"/>
                <a:ea typeface="+mn-ea"/>
                <a:cs typeface="+mn-cs"/>
              </a:rPr>
              <a:t>utbreak on the farm. As noted in Section IV D Respirator Protection Program, because airborne infections can occur without warning on a farm, it is imperative to have a Respiratory Protection Program in place in advance so that an Emergency Action Plan can be rapidly implemented.</a:t>
            </a:r>
          </a:p>
          <a:p>
            <a:endParaRPr lang="zh-CN" altLang="en-US"/>
          </a:p>
        </p:txBody>
      </p:sp>
      <p:sp>
        <p:nvSpPr>
          <p:cNvPr id="4" name="灯片编号占位符 3">
            <a:extLst>
              <a:ext uri="{FF2B5EF4-FFF2-40B4-BE49-F238E27FC236}">
                <a16:creationId xmlns:a16="http://schemas.microsoft.com/office/drawing/2014/main" id="{6049B2C0-F7EA-1322-42F1-CD1AFFA922DD}"/>
              </a:ext>
            </a:extLst>
          </p:cNvPr>
          <p:cNvSpPr>
            <a:spLocks noGrp="1"/>
          </p:cNvSpPr>
          <p:nvPr>
            <p:ph type="sldNum" sz="quarter" idx="5"/>
          </p:nvPr>
        </p:nvSpPr>
        <p:spPr/>
        <p:txBody>
          <a:bodyPr/>
          <a:lstStyle/>
          <a:p>
            <a:fld id="{F3A2CB4D-BB8F-3B44-8786-9B45986695A6}" type="slidenum">
              <a:rPr lang="en-US" smtClean="0"/>
              <a:pPr/>
              <a:t>122</a:t>
            </a:fld>
            <a:endParaRPr lang="en-US"/>
          </a:p>
        </p:txBody>
      </p:sp>
    </p:spTree>
    <p:extLst>
      <p:ext uri="{BB962C8B-B14F-4D97-AF65-F5344CB8AC3E}">
        <p14:creationId xmlns:p14="http://schemas.microsoft.com/office/powerpoint/2010/main" val="247468943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CEDE4-9459-AD53-F7DB-81AAA99E66F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3EC9654-0F4A-D85F-7559-E79CC10A74F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EC41581-8C45-3517-9A05-9EBE4C86B09C}"/>
              </a:ext>
            </a:extLst>
          </p:cNvPr>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In the case of suspected outbreak of infectious disease in employees (multiple employees sick) the Farm Health and Safety Manager should contact the Local Health Jurisdiction for advice regarding emergency action procedures to follow. If animal infection is also suspected, the Department of Agriculture should be contacted. </a:t>
            </a:r>
          </a:p>
          <a:p>
            <a:r>
              <a:rPr lang="en-US" sz="1200" kern="1200">
                <a:solidFill>
                  <a:schemeClr val="tx1"/>
                </a:solidFill>
                <a:effectLst/>
                <a:latin typeface="Calibri" panose="020F0502020204030204" pitchFamily="34" charset="0"/>
                <a:ea typeface="+mn-ea"/>
                <a:cs typeface="+mn-cs"/>
              </a:rPr>
              <a:t>In the event of a specific pathogen of concern on the farm, there will be forthcoming guidance from your Local Health Jurisdiction and/or the Washington State Department of Health for those specific events. Farms should have an emergency communication plan in place in the absence of state or federal guidance. </a:t>
            </a:r>
          </a:p>
          <a:p>
            <a:r>
              <a:rPr lang="en-US" sz="1200" kern="1200">
                <a:solidFill>
                  <a:schemeClr val="tx1"/>
                </a:solidFill>
                <a:effectLst/>
                <a:latin typeface="Calibri" panose="020F0502020204030204" pitchFamily="34" charset="0"/>
                <a:ea typeface="+mn-ea"/>
                <a:cs typeface="+mn-cs"/>
              </a:rPr>
              <a:t>In the Appendix of this manual, you will find Washington State Labor &amp; Industries directive (2025) detailing an emergency action plan in the event of a Highly Pathogenic Avian Influenza (HPAI) o</a:t>
            </a:r>
            <a:r>
              <a:rPr lang="en-US" sz="1200" b="0" kern="1200">
                <a:solidFill>
                  <a:schemeClr val="tx1"/>
                </a:solidFill>
                <a:effectLst/>
                <a:latin typeface="Calibri" panose="020F0502020204030204" pitchFamily="34" charset="0"/>
                <a:ea typeface="+mn-ea"/>
                <a:cs typeface="+mn-cs"/>
              </a:rPr>
              <a:t>utbreak on the farm. As noted in Section IV D Respirator Protection Program, because airborne infections can occur without warning on a farm, it is imperative to have a Respiratory Protection Program in place in advance so that an Emergency Action Plan can be rapidly implemented.</a:t>
            </a:r>
          </a:p>
          <a:p>
            <a:endParaRPr lang="zh-CN" altLang="en-US"/>
          </a:p>
        </p:txBody>
      </p:sp>
      <p:sp>
        <p:nvSpPr>
          <p:cNvPr id="4" name="灯片编号占位符 3">
            <a:extLst>
              <a:ext uri="{FF2B5EF4-FFF2-40B4-BE49-F238E27FC236}">
                <a16:creationId xmlns:a16="http://schemas.microsoft.com/office/drawing/2014/main" id="{1452B25D-C726-B7F0-DA4E-890EA635959D}"/>
              </a:ext>
            </a:extLst>
          </p:cNvPr>
          <p:cNvSpPr>
            <a:spLocks noGrp="1"/>
          </p:cNvSpPr>
          <p:nvPr>
            <p:ph type="sldNum" sz="quarter" idx="5"/>
          </p:nvPr>
        </p:nvSpPr>
        <p:spPr/>
        <p:txBody>
          <a:bodyPr/>
          <a:lstStyle/>
          <a:p>
            <a:fld id="{F3A2CB4D-BB8F-3B44-8786-9B45986695A6}" type="slidenum">
              <a:rPr lang="en-US" smtClean="0"/>
              <a:pPr/>
              <a:t>123</a:t>
            </a:fld>
            <a:endParaRPr lang="en-US"/>
          </a:p>
        </p:txBody>
      </p:sp>
    </p:spTree>
    <p:extLst>
      <p:ext uri="{BB962C8B-B14F-4D97-AF65-F5344CB8AC3E}">
        <p14:creationId xmlns:p14="http://schemas.microsoft.com/office/powerpoint/2010/main" val="399472806"/>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124</a:t>
            </a:fld>
            <a:endParaRPr lang="en-US"/>
          </a:p>
        </p:txBody>
      </p:sp>
    </p:spTree>
    <p:extLst>
      <p:ext uri="{BB962C8B-B14F-4D97-AF65-F5344CB8AC3E}">
        <p14:creationId xmlns:p14="http://schemas.microsoft.com/office/powerpoint/2010/main" val="3264849552"/>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175C0-4465-4964-3AA0-3644FD87151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EC7DE87-B5F1-0D36-9CB0-FC744750C2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526110F-5507-5F87-C959-CA837A8CE7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Calibri" panose="020F0502020204030204" pitchFamily="34" charset="0"/>
                <a:ea typeface="+mn-ea"/>
                <a:cs typeface="+mn-cs"/>
              </a:rPr>
              <a:t>It is important that training and training materials be provided in the employees’ preferred language. This ensures that employees understand why the farm is suggesting particular best practices.  </a:t>
            </a:r>
          </a:p>
          <a:p>
            <a:endParaRPr lang="zh-CN" altLang="en-US"/>
          </a:p>
        </p:txBody>
      </p:sp>
      <p:sp>
        <p:nvSpPr>
          <p:cNvPr id="4" name="灯片编号占位符 3">
            <a:extLst>
              <a:ext uri="{FF2B5EF4-FFF2-40B4-BE49-F238E27FC236}">
                <a16:creationId xmlns:a16="http://schemas.microsoft.com/office/drawing/2014/main" id="{6049B2C0-F7EA-1322-42F1-CD1AFFA922DD}"/>
              </a:ext>
            </a:extLst>
          </p:cNvPr>
          <p:cNvSpPr>
            <a:spLocks noGrp="1"/>
          </p:cNvSpPr>
          <p:nvPr>
            <p:ph type="sldNum" sz="quarter" idx="5"/>
          </p:nvPr>
        </p:nvSpPr>
        <p:spPr/>
        <p:txBody>
          <a:bodyPr/>
          <a:lstStyle/>
          <a:p>
            <a:fld id="{F3A2CB4D-BB8F-3B44-8786-9B45986695A6}" type="slidenum">
              <a:rPr lang="en-US" smtClean="0"/>
              <a:pPr/>
              <a:t>125</a:t>
            </a:fld>
            <a:endParaRPr lang="en-US"/>
          </a:p>
        </p:txBody>
      </p:sp>
    </p:spTree>
    <p:extLst>
      <p:ext uri="{BB962C8B-B14F-4D97-AF65-F5344CB8AC3E}">
        <p14:creationId xmlns:p14="http://schemas.microsoft.com/office/powerpoint/2010/main" val="2118118258"/>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D56F0-AD34-4B57-A37E-ACA78646D74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904989D-35DC-7332-48F0-FEC3F0C0127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F1EA5CE-549F-D0CB-BCC1-A02161CCC2E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5F9E35B9-9BB6-05D3-C1FD-DC21560719F2}"/>
              </a:ext>
            </a:extLst>
          </p:cNvPr>
          <p:cNvSpPr>
            <a:spLocks noGrp="1"/>
          </p:cNvSpPr>
          <p:nvPr>
            <p:ph type="sldNum" sz="quarter" idx="5"/>
          </p:nvPr>
        </p:nvSpPr>
        <p:spPr/>
        <p:txBody>
          <a:bodyPr/>
          <a:lstStyle/>
          <a:p>
            <a:fld id="{F3A2CB4D-BB8F-3B44-8786-9B45986695A6}" type="slidenum">
              <a:rPr lang="en-US" smtClean="0"/>
              <a:pPr/>
              <a:t>126</a:t>
            </a:fld>
            <a:endParaRPr lang="en-US"/>
          </a:p>
        </p:txBody>
      </p:sp>
    </p:spTree>
    <p:extLst>
      <p:ext uri="{BB962C8B-B14F-4D97-AF65-F5344CB8AC3E}">
        <p14:creationId xmlns:p14="http://schemas.microsoft.com/office/powerpoint/2010/main" val="224386796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03E7A-31F3-B5DD-B5C6-C75EFCA7045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D020692-D1D0-813A-68DA-4B06425F955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DF27E3D-1F27-3C41-145C-00ECC746B15E}"/>
              </a:ext>
            </a:extLst>
          </p:cNvPr>
          <p:cNvSpPr>
            <a:spLocks noGrp="1"/>
          </p:cNvSpPr>
          <p:nvPr>
            <p:ph type="body" idx="1"/>
          </p:nvPr>
        </p:nvSpPr>
        <p:spPr/>
        <p:txBody>
          <a:bodyPr/>
          <a:lstStyle/>
          <a:p>
            <a:pPr lvl="0"/>
            <a:r>
              <a:rPr lang="en-US" sz="1200" b="1" kern="1200">
                <a:solidFill>
                  <a:schemeClr val="tx1"/>
                </a:solidFill>
                <a:effectLst/>
                <a:latin typeface="Calibri" panose="020F0502020204030204" pitchFamily="34" charset="0"/>
                <a:ea typeface="+mn-ea"/>
                <a:cs typeface="+mn-cs"/>
              </a:rPr>
              <a:t>Zoonotic diseases, transmission, health impact, and controls –</a:t>
            </a:r>
            <a:r>
              <a:rPr lang="en-US" sz="1200" kern="1200">
                <a:solidFill>
                  <a:schemeClr val="tx1"/>
                </a:solidFill>
                <a:effectLst/>
                <a:latin typeface="Calibri" panose="020F0502020204030204" pitchFamily="34" charset="0"/>
                <a:ea typeface="+mn-ea"/>
                <a:cs typeface="+mn-cs"/>
              </a:rPr>
              <a:t> This is the most important training for employees to understand how disease is transmitted, how cow and human health are interrelated, and the methods to best minimize the risk of spreading disease.</a:t>
            </a:r>
          </a:p>
          <a:p>
            <a:pPr lvl="0"/>
            <a:r>
              <a:rPr lang="en-US" sz="1200" b="1" kern="1200">
                <a:solidFill>
                  <a:schemeClr val="tx1"/>
                </a:solidFill>
                <a:effectLst/>
                <a:latin typeface="Calibri" panose="020F0502020204030204" pitchFamily="34" charset="0"/>
                <a:ea typeface="+mn-ea"/>
                <a:cs typeface="+mn-cs"/>
              </a:rPr>
              <a:t>Hand hygiene and other standard precautions</a:t>
            </a:r>
            <a:r>
              <a:rPr lang="en-US" sz="1200" kern="1200">
                <a:solidFill>
                  <a:schemeClr val="tx1"/>
                </a:solidFill>
                <a:effectLst/>
                <a:latin typeface="Calibri" panose="020F0502020204030204" pitchFamily="34" charset="0"/>
                <a:ea typeface="+mn-ea"/>
                <a:cs typeface="+mn-cs"/>
              </a:rPr>
              <a:t>—Hand hygiene is the easiest way to prevent germs spreading on the farm, but it is important to do it properly and with frequency.</a:t>
            </a:r>
          </a:p>
          <a:p>
            <a:pPr lvl="0"/>
            <a:r>
              <a:rPr lang="en-US" sz="1200" b="1" kern="1200">
                <a:solidFill>
                  <a:schemeClr val="tx1"/>
                </a:solidFill>
                <a:effectLst/>
                <a:latin typeface="Calibri" panose="020F0502020204030204" pitchFamily="34" charset="0"/>
                <a:ea typeface="+mn-ea"/>
                <a:cs typeface="+mn-cs"/>
              </a:rPr>
              <a:t>PPE use (proper fit, donning, doffing)—</a:t>
            </a:r>
            <a:r>
              <a:rPr lang="en-US" sz="1200" kern="1200">
                <a:solidFill>
                  <a:schemeClr val="tx1"/>
                </a:solidFill>
                <a:effectLst/>
                <a:latin typeface="Calibri" panose="020F0502020204030204" pitchFamily="34" charset="0"/>
                <a:ea typeface="+mn-ea"/>
                <a:cs typeface="+mn-cs"/>
              </a:rPr>
              <a:t>This training is important for both if the worker chooses to use PPE or if the farm requires it, and can prepare the farm in the event of an outbreak. Knowing which PPE to use and how to put on and remove (don and doff) it correctly will help minimize the spread of disease. Using PPE incorrectly can actually increase the risk of spreading germs</a:t>
            </a:r>
          </a:p>
          <a:p>
            <a:pPr lvl="0"/>
            <a:r>
              <a:rPr lang="en-US" sz="1200" b="1" kern="1200">
                <a:solidFill>
                  <a:schemeClr val="tx1"/>
                </a:solidFill>
                <a:effectLst/>
                <a:latin typeface="Calibri" panose="020F0502020204030204" pitchFamily="34" charset="0"/>
                <a:ea typeface="+mn-ea"/>
                <a:cs typeface="+mn-cs"/>
              </a:rPr>
              <a:t>Worker health and wellness</a:t>
            </a:r>
            <a:r>
              <a:rPr lang="en-US" sz="1200" kern="1200">
                <a:solidFill>
                  <a:schemeClr val="tx1"/>
                </a:solidFill>
                <a:effectLst/>
                <a:latin typeface="Calibri" panose="020F0502020204030204" pitchFamily="34" charset="0"/>
                <a:ea typeface="+mn-ea"/>
                <a:cs typeface="+mn-cs"/>
              </a:rPr>
              <a:t> - Supporting worker health beyond the farm will make the worker, farm and community healthy. We have provided some training topics, but it is good to connect with the worker to know what their needs are and build a short training around those topics. </a:t>
            </a:r>
          </a:p>
          <a:p>
            <a:pPr lvl="0"/>
            <a:r>
              <a:rPr lang="en-US" sz="1200" b="1" kern="1200">
                <a:solidFill>
                  <a:schemeClr val="tx1"/>
                </a:solidFill>
                <a:effectLst/>
                <a:latin typeface="Calibri" panose="020F0502020204030204" pitchFamily="34" charset="0"/>
                <a:ea typeface="+mn-ea"/>
                <a:cs typeface="+mn-cs"/>
              </a:rPr>
              <a:t>Washington State Labor &amp; Industries, workers’ rights and injury and illness reporting-</a:t>
            </a:r>
            <a:r>
              <a:rPr lang="en-US" sz="1200" kern="1200">
                <a:solidFill>
                  <a:schemeClr val="tx1"/>
                </a:solidFill>
                <a:effectLst/>
                <a:latin typeface="Calibri" panose="020F0502020204030204" pitchFamily="34" charset="0"/>
                <a:ea typeface="+mn-ea"/>
                <a:cs typeface="+mn-cs"/>
              </a:rPr>
              <a:t> If workers know how to report illnesses early, this will reduce the risk of spread on the farm. Additionally, they will know how they can best be supported by the farm and by Washington State if they understand what is offered. Important Washington State Labor &amp; Industry WACs and resources can be found in Appendix of this document. </a:t>
            </a:r>
          </a:p>
          <a:p>
            <a:endParaRPr lang="zh-CN" altLang="en-US"/>
          </a:p>
        </p:txBody>
      </p:sp>
      <p:sp>
        <p:nvSpPr>
          <p:cNvPr id="4" name="灯片编号占位符 3">
            <a:extLst>
              <a:ext uri="{FF2B5EF4-FFF2-40B4-BE49-F238E27FC236}">
                <a16:creationId xmlns:a16="http://schemas.microsoft.com/office/drawing/2014/main" id="{C60E4A02-8445-7DED-F61E-8B61F540980A}"/>
              </a:ext>
            </a:extLst>
          </p:cNvPr>
          <p:cNvSpPr>
            <a:spLocks noGrp="1"/>
          </p:cNvSpPr>
          <p:nvPr>
            <p:ph type="sldNum" sz="quarter" idx="5"/>
          </p:nvPr>
        </p:nvSpPr>
        <p:spPr/>
        <p:txBody>
          <a:bodyPr/>
          <a:lstStyle/>
          <a:p>
            <a:fld id="{F3A2CB4D-BB8F-3B44-8786-9B45986695A6}" type="slidenum">
              <a:rPr lang="en-US" smtClean="0"/>
              <a:pPr/>
              <a:t>127</a:t>
            </a:fld>
            <a:endParaRPr lang="en-US"/>
          </a:p>
        </p:txBody>
      </p:sp>
    </p:spTree>
    <p:extLst>
      <p:ext uri="{BB962C8B-B14F-4D97-AF65-F5344CB8AC3E}">
        <p14:creationId xmlns:p14="http://schemas.microsoft.com/office/powerpoint/2010/main" val="1692253187"/>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D43B2-2544-68FB-03BA-9DED97E665B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E61EF80-0854-60AE-C6B8-EB31A94C7A3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D885835-BE2D-3D10-6CCB-891098F2A2DE}"/>
              </a:ext>
            </a:extLst>
          </p:cNvPr>
          <p:cNvSpPr>
            <a:spLocks noGrp="1"/>
          </p:cNvSpPr>
          <p:nvPr>
            <p:ph type="body" idx="1"/>
          </p:nvPr>
        </p:nvSpPr>
        <p:spPr/>
        <p:txBody>
          <a:bodyPr/>
          <a:lstStyle/>
          <a:p>
            <a:pPr lvl="0"/>
            <a:r>
              <a:rPr lang="en-US" sz="1200" b="1" kern="1200">
                <a:solidFill>
                  <a:schemeClr val="tx1"/>
                </a:solidFill>
                <a:effectLst/>
                <a:latin typeface="Calibri" panose="020F0502020204030204" pitchFamily="34" charset="0"/>
                <a:ea typeface="+mn-ea"/>
                <a:cs typeface="+mn-cs"/>
              </a:rPr>
              <a:t>Respirator maintenance and care</a:t>
            </a:r>
            <a:r>
              <a:rPr lang="en-US" sz="1200" kern="1200">
                <a:solidFill>
                  <a:schemeClr val="tx1"/>
                </a:solidFill>
                <a:effectLst/>
                <a:latin typeface="Calibri" panose="020F0502020204030204" pitchFamily="34" charset="0"/>
                <a:ea typeface="+mn-ea"/>
                <a:cs typeface="+mn-cs"/>
              </a:rPr>
              <a:t> - For employees enrolled in a </a:t>
            </a:r>
            <a:r>
              <a:rPr lang="en-US" sz="1200" b="1" kern="1200">
                <a:solidFill>
                  <a:schemeClr val="tx1"/>
                </a:solidFill>
                <a:effectLst/>
                <a:latin typeface="Calibri" panose="020F0502020204030204" pitchFamily="34" charset="0"/>
                <a:ea typeface="+mn-ea"/>
                <a:cs typeface="+mn-cs"/>
              </a:rPr>
              <a:t>Respiratory Protection Program</a:t>
            </a:r>
            <a:r>
              <a:rPr lang="en-US" sz="1200" kern="1200">
                <a:solidFill>
                  <a:schemeClr val="tx1"/>
                </a:solidFill>
                <a:effectLst/>
                <a:latin typeface="Calibri" panose="020F0502020204030204" pitchFamily="34" charset="0"/>
                <a:ea typeface="+mn-ea"/>
                <a:cs typeface="+mn-cs"/>
              </a:rPr>
              <a:t>, regular maintenance and care training is helpful to keep skills fresh even when respirators are not being used. Additionally, respirator education should be repeated yearly during annual fit testing times.</a:t>
            </a:r>
          </a:p>
          <a:p>
            <a:pPr lvl="0"/>
            <a:r>
              <a:rPr lang="en-US" sz="1200" b="1" kern="1200">
                <a:solidFill>
                  <a:schemeClr val="tx1"/>
                </a:solidFill>
                <a:effectLst/>
                <a:latin typeface="Calibri" panose="020F0502020204030204" pitchFamily="34" charset="0"/>
                <a:ea typeface="+mn-ea"/>
                <a:cs typeface="+mn-cs"/>
              </a:rPr>
              <a:t>Sharps injury prevention –</a:t>
            </a:r>
            <a:r>
              <a:rPr lang="en-US" sz="1200" kern="1200">
                <a:solidFill>
                  <a:schemeClr val="tx1"/>
                </a:solidFill>
                <a:effectLst/>
                <a:latin typeface="Calibri" panose="020F0502020204030204" pitchFamily="34" charset="0"/>
                <a:ea typeface="+mn-ea"/>
                <a:cs typeface="+mn-cs"/>
              </a:rPr>
              <a:t> For employees responsible for herd health, needlestick and sharps injury prevention can reduce infection of the stick site now, but can also prepare the worker for any emerging bloodborne pathogen in the future.  </a:t>
            </a:r>
          </a:p>
          <a:p>
            <a:pPr lvl="0"/>
            <a:r>
              <a:rPr lang="en-US" sz="1200" b="1" kern="1200">
                <a:solidFill>
                  <a:schemeClr val="tx1"/>
                </a:solidFill>
                <a:effectLst/>
                <a:latin typeface="Calibri" panose="020F0502020204030204" pitchFamily="34" charset="0"/>
                <a:ea typeface="+mn-ea"/>
                <a:cs typeface="+mn-cs"/>
              </a:rPr>
              <a:t>Waste management of birthing materials, dead animals or animals' parts, and other animal fluids –</a:t>
            </a:r>
            <a:r>
              <a:rPr lang="en-US" sz="1200" kern="1200">
                <a:solidFill>
                  <a:schemeClr val="tx1"/>
                </a:solidFill>
                <a:effectLst/>
                <a:latin typeface="Calibri" panose="020F0502020204030204" pitchFamily="34" charset="0"/>
                <a:ea typeface="+mn-ea"/>
                <a:cs typeface="+mn-cs"/>
              </a:rPr>
              <a:t> For employees responsible for birthing or removal of carcasses, they must be trained on safe handling, disposal, and infection prevention practices and this includes waste management of birthing materials, dead animals or animals' parts, and other animal fluids for employees that handle, move or manage the disposal or treatment of animal waste.</a:t>
            </a:r>
          </a:p>
          <a:p>
            <a:endParaRPr lang="zh-CN" altLang="en-US"/>
          </a:p>
        </p:txBody>
      </p:sp>
      <p:sp>
        <p:nvSpPr>
          <p:cNvPr id="4" name="灯片编号占位符 3">
            <a:extLst>
              <a:ext uri="{FF2B5EF4-FFF2-40B4-BE49-F238E27FC236}">
                <a16:creationId xmlns:a16="http://schemas.microsoft.com/office/drawing/2014/main" id="{22ECF735-0F28-3B0A-023C-5A93CD1D5ECC}"/>
              </a:ext>
            </a:extLst>
          </p:cNvPr>
          <p:cNvSpPr>
            <a:spLocks noGrp="1"/>
          </p:cNvSpPr>
          <p:nvPr>
            <p:ph type="sldNum" sz="quarter" idx="5"/>
          </p:nvPr>
        </p:nvSpPr>
        <p:spPr/>
        <p:txBody>
          <a:bodyPr/>
          <a:lstStyle/>
          <a:p>
            <a:fld id="{F3A2CB4D-BB8F-3B44-8786-9B45986695A6}" type="slidenum">
              <a:rPr lang="en-US" smtClean="0"/>
              <a:pPr/>
              <a:t>128</a:t>
            </a:fld>
            <a:endParaRPr lang="en-US"/>
          </a:p>
        </p:txBody>
      </p:sp>
    </p:spTree>
    <p:extLst>
      <p:ext uri="{BB962C8B-B14F-4D97-AF65-F5344CB8AC3E}">
        <p14:creationId xmlns:p14="http://schemas.microsoft.com/office/powerpoint/2010/main" val="346339624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64E76-1930-96A5-C918-10CEE358EA5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B8123CC-6614-9AB6-EB74-2AB5812EE3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19FB1C4-AE2D-3080-FE93-33E055A8B9CC}"/>
              </a:ext>
            </a:extLst>
          </p:cNvPr>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For employees to follow the guidelines for best practices to reduce and control infection on the farm, they need to understand why the guidelines exist. Training should be provided to all employees when:</a:t>
            </a:r>
          </a:p>
          <a:p>
            <a:endParaRPr lang="zh-CN" altLang="en-US"/>
          </a:p>
        </p:txBody>
      </p:sp>
      <p:sp>
        <p:nvSpPr>
          <p:cNvPr id="4" name="灯片编号占位符 3">
            <a:extLst>
              <a:ext uri="{FF2B5EF4-FFF2-40B4-BE49-F238E27FC236}">
                <a16:creationId xmlns:a16="http://schemas.microsoft.com/office/drawing/2014/main" id="{077E4D28-05EF-4C29-EBF2-3135732F57A0}"/>
              </a:ext>
            </a:extLst>
          </p:cNvPr>
          <p:cNvSpPr>
            <a:spLocks noGrp="1"/>
          </p:cNvSpPr>
          <p:nvPr>
            <p:ph type="sldNum" sz="quarter" idx="5"/>
          </p:nvPr>
        </p:nvSpPr>
        <p:spPr/>
        <p:txBody>
          <a:bodyPr/>
          <a:lstStyle/>
          <a:p>
            <a:fld id="{F3A2CB4D-BB8F-3B44-8786-9B45986695A6}" type="slidenum">
              <a:rPr lang="en-US" smtClean="0"/>
              <a:pPr/>
              <a:t>129</a:t>
            </a:fld>
            <a:endParaRPr lang="en-US"/>
          </a:p>
        </p:txBody>
      </p:sp>
    </p:spTree>
    <p:extLst>
      <p:ext uri="{BB962C8B-B14F-4D97-AF65-F5344CB8AC3E}">
        <p14:creationId xmlns:p14="http://schemas.microsoft.com/office/powerpoint/2010/main" val="99119748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EBBDF-AA0D-0956-7312-C54A72552B6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54EF997-EF5E-1574-C0CA-ABD19DA6BCB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C33020F-B3C3-9B5F-019E-C7C922D2BF3F}"/>
              </a:ext>
            </a:extLst>
          </p:cNvPr>
          <p:cNvSpPr>
            <a:spLocks noGrp="1"/>
          </p:cNvSpPr>
          <p:nvPr>
            <p:ph type="body" idx="1"/>
          </p:nvPr>
        </p:nvSpPr>
        <p:spPr/>
        <p:txBody>
          <a:bodyPr/>
          <a:lstStyle/>
          <a:p>
            <a:pPr lvl="0"/>
            <a:r>
              <a:rPr lang="en-US" sz="1200" b="1" kern="1200">
                <a:solidFill>
                  <a:schemeClr val="tx1"/>
                </a:solidFill>
                <a:effectLst/>
                <a:latin typeface="Calibri" panose="020F0502020204030204" pitchFamily="34" charset="0"/>
                <a:ea typeface="+mn-ea"/>
                <a:cs typeface="+mn-cs"/>
              </a:rPr>
              <a:t>Zoonotic diseases, transmission, health impact, and controls –</a:t>
            </a:r>
            <a:r>
              <a:rPr lang="en-US" sz="1200" kern="1200">
                <a:solidFill>
                  <a:schemeClr val="tx1"/>
                </a:solidFill>
                <a:effectLst/>
                <a:latin typeface="Calibri" panose="020F0502020204030204" pitchFamily="34" charset="0"/>
                <a:ea typeface="+mn-ea"/>
                <a:cs typeface="+mn-cs"/>
              </a:rPr>
              <a:t> This is the most important training for employees to understand how disease is transmitted, how cow and human health are interrelated, and the methods to best minimize the risk of spreading disease.</a:t>
            </a:r>
          </a:p>
          <a:p>
            <a:pPr lvl="0"/>
            <a:r>
              <a:rPr lang="en-US" sz="1200" b="1" kern="1200">
                <a:solidFill>
                  <a:schemeClr val="tx1"/>
                </a:solidFill>
                <a:effectLst/>
                <a:latin typeface="Calibri" panose="020F0502020204030204" pitchFamily="34" charset="0"/>
                <a:ea typeface="+mn-ea"/>
                <a:cs typeface="+mn-cs"/>
              </a:rPr>
              <a:t>Hand hygiene and other standard precautions</a:t>
            </a:r>
            <a:r>
              <a:rPr lang="en-US" sz="1200" kern="1200">
                <a:solidFill>
                  <a:schemeClr val="tx1"/>
                </a:solidFill>
                <a:effectLst/>
                <a:latin typeface="Calibri" panose="020F0502020204030204" pitchFamily="34" charset="0"/>
                <a:ea typeface="+mn-ea"/>
                <a:cs typeface="+mn-cs"/>
              </a:rPr>
              <a:t>—Hand hygiene is the easiest way to prevent germs spreading on the farm, but it is important to do it properly and with frequency.</a:t>
            </a:r>
          </a:p>
          <a:p>
            <a:pPr lvl="0"/>
            <a:r>
              <a:rPr lang="en-US" sz="1200" b="1" kern="1200">
                <a:solidFill>
                  <a:schemeClr val="tx1"/>
                </a:solidFill>
                <a:effectLst/>
                <a:latin typeface="Calibri" panose="020F0502020204030204" pitchFamily="34" charset="0"/>
                <a:ea typeface="+mn-ea"/>
                <a:cs typeface="+mn-cs"/>
              </a:rPr>
              <a:t>PPE use (proper fit, donning, doffing)—</a:t>
            </a:r>
            <a:r>
              <a:rPr lang="en-US" sz="1200" kern="1200">
                <a:solidFill>
                  <a:schemeClr val="tx1"/>
                </a:solidFill>
                <a:effectLst/>
                <a:latin typeface="Calibri" panose="020F0502020204030204" pitchFamily="34" charset="0"/>
                <a:ea typeface="+mn-ea"/>
                <a:cs typeface="+mn-cs"/>
              </a:rPr>
              <a:t>This training is important for both if the worker chooses to use PPE or if the farm requires it, and can prepare the farm in the event of an outbreak. Knowing which PPE to use and how to put on and remove (don and doff) it correctly will help minimize the spread of disease. Using PPE incorrectly can actually increase the risk of spreading germs</a:t>
            </a:r>
          </a:p>
          <a:p>
            <a:pPr lvl="0"/>
            <a:r>
              <a:rPr lang="en-US" sz="1200" b="1" kern="1200">
                <a:solidFill>
                  <a:schemeClr val="tx1"/>
                </a:solidFill>
                <a:effectLst/>
                <a:latin typeface="Calibri" panose="020F0502020204030204" pitchFamily="34" charset="0"/>
                <a:ea typeface="+mn-ea"/>
                <a:cs typeface="+mn-cs"/>
              </a:rPr>
              <a:t>Worker health and wellness</a:t>
            </a:r>
            <a:r>
              <a:rPr lang="en-US" sz="1200" kern="1200">
                <a:solidFill>
                  <a:schemeClr val="tx1"/>
                </a:solidFill>
                <a:effectLst/>
                <a:latin typeface="Calibri" panose="020F0502020204030204" pitchFamily="34" charset="0"/>
                <a:ea typeface="+mn-ea"/>
                <a:cs typeface="+mn-cs"/>
              </a:rPr>
              <a:t> - Supporting worker health beyond the farm will make the worker, farm and community healthy. We have provided some training topics, but it is good to connect with the worker to know what their needs are and build a short training around those topics. </a:t>
            </a:r>
          </a:p>
          <a:p>
            <a:pPr lvl="0"/>
            <a:r>
              <a:rPr lang="en-US" sz="1200" b="1" kern="1200">
                <a:solidFill>
                  <a:schemeClr val="tx1"/>
                </a:solidFill>
                <a:effectLst/>
                <a:latin typeface="Calibri" panose="020F0502020204030204" pitchFamily="34" charset="0"/>
                <a:ea typeface="+mn-ea"/>
                <a:cs typeface="+mn-cs"/>
              </a:rPr>
              <a:t>Washington State Labor &amp; Industries, workers’ rights and injury and illness reporting-</a:t>
            </a:r>
            <a:r>
              <a:rPr lang="en-US" sz="1200" kern="1200">
                <a:solidFill>
                  <a:schemeClr val="tx1"/>
                </a:solidFill>
                <a:effectLst/>
                <a:latin typeface="Calibri" panose="020F0502020204030204" pitchFamily="34" charset="0"/>
                <a:ea typeface="+mn-ea"/>
                <a:cs typeface="+mn-cs"/>
              </a:rPr>
              <a:t> If workers know how to report illnesses early, this will reduce the risk of spread on the farm. Additionally, they will know how they can best be supported by the farm and by Washington State if they understand what is offered. Important Washington State Labor &amp; Industry WACs and resources can be found in Appendix of this document. </a:t>
            </a:r>
          </a:p>
          <a:p>
            <a:endParaRPr lang="zh-CN" altLang="en-US"/>
          </a:p>
        </p:txBody>
      </p:sp>
      <p:sp>
        <p:nvSpPr>
          <p:cNvPr id="4" name="灯片编号占位符 3">
            <a:extLst>
              <a:ext uri="{FF2B5EF4-FFF2-40B4-BE49-F238E27FC236}">
                <a16:creationId xmlns:a16="http://schemas.microsoft.com/office/drawing/2014/main" id="{31B045B3-495C-7BB9-D6F5-C95E8DEC7AA8}"/>
              </a:ext>
            </a:extLst>
          </p:cNvPr>
          <p:cNvSpPr>
            <a:spLocks noGrp="1"/>
          </p:cNvSpPr>
          <p:nvPr>
            <p:ph type="sldNum" sz="quarter" idx="5"/>
          </p:nvPr>
        </p:nvSpPr>
        <p:spPr/>
        <p:txBody>
          <a:bodyPr/>
          <a:lstStyle/>
          <a:p>
            <a:fld id="{F3A2CB4D-BB8F-3B44-8786-9B45986695A6}" type="slidenum">
              <a:rPr lang="en-US" smtClean="0"/>
              <a:pPr/>
              <a:t>130</a:t>
            </a:fld>
            <a:endParaRPr lang="en-US"/>
          </a:p>
        </p:txBody>
      </p:sp>
    </p:spTree>
    <p:extLst>
      <p:ext uri="{BB962C8B-B14F-4D97-AF65-F5344CB8AC3E}">
        <p14:creationId xmlns:p14="http://schemas.microsoft.com/office/powerpoint/2010/main" val="367003344"/>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6D04B-9617-06FB-36B6-A0657F10DE8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18D5B0F-81B5-1D1B-750C-6E6E0085259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954C3C5-513B-6738-CC99-50B2623EFBBD}"/>
              </a:ext>
            </a:extLst>
          </p:cNvPr>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Finally, it is important that employees understand expectations around training along with how to access training material and resources. </a:t>
            </a:r>
          </a:p>
          <a:p>
            <a:endParaRPr lang="zh-CN" altLang="en-US"/>
          </a:p>
        </p:txBody>
      </p:sp>
      <p:sp>
        <p:nvSpPr>
          <p:cNvPr id="4" name="灯片编号占位符 3">
            <a:extLst>
              <a:ext uri="{FF2B5EF4-FFF2-40B4-BE49-F238E27FC236}">
                <a16:creationId xmlns:a16="http://schemas.microsoft.com/office/drawing/2014/main" id="{6703AA6A-6904-84CC-7CF5-0671A86F513B}"/>
              </a:ext>
            </a:extLst>
          </p:cNvPr>
          <p:cNvSpPr>
            <a:spLocks noGrp="1"/>
          </p:cNvSpPr>
          <p:nvPr>
            <p:ph type="sldNum" sz="quarter" idx="5"/>
          </p:nvPr>
        </p:nvSpPr>
        <p:spPr/>
        <p:txBody>
          <a:bodyPr/>
          <a:lstStyle/>
          <a:p>
            <a:fld id="{F3A2CB4D-BB8F-3B44-8786-9B45986695A6}" type="slidenum">
              <a:rPr lang="en-US" smtClean="0"/>
              <a:pPr/>
              <a:t>131</a:t>
            </a:fld>
            <a:endParaRPr lang="en-US"/>
          </a:p>
        </p:txBody>
      </p:sp>
    </p:spTree>
    <p:extLst>
      <p:ext uri="{BB962C8B-B14F-4D97-AF65-F5344CB8AC3E}">
        <p14:creationId xmlns:p14="http://schemas.microsoft.com/office/powerpoint/2010/main" val="88403804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2F081-0751-9836-A026-8A9D435F17F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FF784FC-04AC-663F-70BA-4B854BB9D63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B350009-44A5-AB02-9978-C97ADBE7A65F}"/>
              </a:ext>
            </a:extLst>
          </p:cNvPr>
          <p:cNvSpPr>
            <a:spLocks noGrp="1"/>
          </p:cNvSpPr>
          <p:nvPr>
            <p:ph type="body" idx="1"/>
          </p:nvPr>
        </p:nvSpPr>
        <p:spPr/>
        <p:txBody>
          <a:bodyPr/>
          <a:lstStyle/>
          <a:p>
            <a:r>
              <a:rPr lang="en-US"/>
              <a:t>Posters and fact sheets on infection prevention topics such as hand hygiene will be displayed on the farm</a:t>
            </a:r>
            <a:endParaRPr lang="zh-CN" altLang="en-US"/>
          </a:p>
        </p:txBody>
      </p:sp>
      <p:sp>
        <p:nvSpPr>
          <p:cNvPr id="4" name="灯片编号占位符 3">
            <a:extLst>
              <a:ext uri="{FF2B5EF4-FFF2-40B4-BE49-F238E27FC236}">
                <a16:creationId xmlns:a16="http://schemas.microsoft.com/office/drawing/2014/main" id="{3A34EB69-4D0A-B6E2-A476-A2EF6EF3ABC4}"/>
              </a:ext>
            </a:extLst>
          </p:cNvPr>
          <p:cNvSpPr>
            <a:spLocks noGrp="1"/>
          </p:cNvSpPr>
          <p:nvPr>
            <p:ph type="sldNum" sz="quarter" idx="5"/>
          </p:nvPr>
        </p:nvSpPr>
        <p:spPr/>
        <p:txBody>
          <a:bodyPr/>
          <a:lstStyle/>
          <a:p>
            <a:fld id="{F3A2CB4D-BB8F-3B44-8786-9B45986695A6}" type="slidenum">
              <a:rPr lang="en-US" smtClean="0"/>
              <a:pPr/>
              <a:t>132</a:t>
            </a:fld>
            <a:endParaRPr lang="en-US"/>
          </a:p>
        </p:txBody>
      </p:sp>
    </p:spTree>
    <p:extLst>
      <p:ext uri="{BB962C8B-B14F-4D97-AF65-F5344CB8AC3E}">
        <p14:creationId xmlns:p14="http://schemas.microsoft.com/office/powerpoint/2010/main" val="27310510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A2CB4D-BB8F-3B44-8786-9B45986695A6}" type="slidenum">
              <a:rPr lang="en-US" smtClean="0"/>
              <a:t>133</a:t>
            </a:fld>
            <a:endParaRPr lang="en-US"/>
          </a:p>
        </p:txBody>
      </p:sp>
    </p:spTree>
    <p:extLst>
      <p:ext uri="{BB962C8B-B14F-4D97-AF65-F5344CB8AC3E}">
        <p14:creationId xmlns:p14="http://schemas.microsoft.com/office/powerpoint/2010/main" val="272964543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You have completed the training for drafting your farm’s IPC plan! An important component for a successful IPC plan is the farm’s commitment to worker health. To solidify this commitment, take a moment to review the last two checkboxes, which include components of the IPC training you just completed, your commitment to the health of the workers, and an outline of employee expectations.  </a:t>
            </a:r>
          </a:p>
          <a:p>
            <a:endParaRPr lang="zh-CN" altLang="en-US"/>
          </a:p>
        </p:txBody>
      </p:sp>
      <p:sp>
        <p:nvSpPr>
          <p:cNvPr id="4" name="灯片编号占位符 3"/>
          <p:cNvSpPr>
            <a:spLocks noGrp="1"/>
          </p:cNvSpPr>
          <p:nvPr>
            <p:ph type="sldNum" sz="quarter" idx="5"/>
          </p:nvPr>
        </p:nvSpPr>
        <p:spPr/>
        <p:txBody>
          <a:bodyPr/>
          <a:lstStyle/>
          <a:p>
            <a:fld id="{F3A2CB4D-BB8F-3B44-8786-9B45986695A6}" type="slidenum">
              <a:rPr lang="en-US" smtClean="0"/>
              <a:t>134</a:t>
            </a:fld>
            <a:endParaRPr lang="en-US"/>
          </a:p>
        </p:txBody>
      </p:sp>
    </p:spTree>
    <p:extLst>
      <p:ext uri="{BB962C8B-B14F-4D97-AF65-F5344CB8AC3E}">
        <p14:creationId xmlns:p14="http://schemas.microsoft.com/office/powerpoint/2010/main" val="3235789226"/>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0F889-01F6-BC8E-1E08-54A5D37C948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54E60EE-9EC6-D43C-B9F8-B5433FBCF36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564FB6E-6C0F-089C-2BB9-0001EAC10DF0}"/>
              </a:ext>
            </a:extLst>
          </p:cNvPr>
          <p:cNvSpPr>
            <a:spLocks noGrp="1"/>
          </p:cNvSpPr>
          <p:nvPr>
            <p:ph type="body" idx="1"/>
          </p:nvPr>
        </p:nvSpPr>
        <p:spPr/>
        <p:txBody>
          <a:bodyPr/>
          <a:lstStyle/>
          <a:p>
            <a:r>
              <a:rPr lang="en-US" sz="1200" kern="1200">
                <a:solidFill>
                  <a:schemeClr val="tx1"/>
                </a:solidFill>
                <a:effectLst/>
                <a:latin typeface="Calibri" panose="020F0502020204030204" pitchFamily="34" charset="0"/>
                <a:ea typeface="+mn-ea"/>
                <a:cs typeface="+mn-cs"/>
              </a:rPr>
              <a:t>Have the point person and any relevant individuals (management, employees) sign and date the document and place it in the folder alongside your farm’s biosecurity plan. Note on the IPC plan where this document can be found. </a:t>
            </a:r>
          </a:p>
          <a:p>
            <a:r>
              <a:rPr lang="en-US" sz="1200" kern="1200">
                <a:solidFill>
                  <a:schemeClr val="tx1"/>
                </a:solidFill>
                <a:effectLst/>
                <a:latin typeface="Calibri" panose="020F0502020204030204" pitchFamily="34" charset="0"/>
                <a:ea typeface="+mn-ea"/>
                <a:cs typeface="+mn-cs"/>
              </a:rPr>
              <a:t> </a:t>
            </a:r>
          </a:p>
          <a:p>
            <a:r>
              <a:rPr lang="en-US" sz="1200" kern="1200">
                <a:solidFill>
                  <a:schemeClr val="tx1"/>
                </a:solidFill>
                <a:effectLst/>
                <a:latin typeface="Calibri" panose="020F0502020204030204" pitchFamily="34" charset="0"/>
                <a:ea typeface="+mn-ea"/>
                <a:cs typeface="+mn-cs"/>
              </a:rPr>
              <a:t>Your farm’s IPC Plan should be reviewed and updated the IPC plan on a yearly basis or more often, as needed.</a:t>
            </a:r>
          </a:p>
          <a:p>
            <a:endParaRPr lang="zh-CN" altLang="en-US"/>
          </a:p>
        </p:txBody>
      </p:sp>
      <p:sp>
        <p:nvSpPr>
          <p:cNvPr id="4" name="灯片编号占位符 3">
            <a:extLst>
              <a:ext uri="{FF2B5EF4-FFF2-40B4-BE49-F238E27FC236}">
                <a16:creationId xmlns:a16="http://schemas.microsoft.com/office/drawing/2014/main" id="{3F57E1FB-7EED-34D5-C932-FF5F33002C71}"/>
              </a:ext>
            </a:extLst>
          </p:cNvPr>
          <p:cNvSpPr>
            <a:spLocks noGrp="1"/>
          </p:cNvSpPr>
          <p:nvPr>
            <p:ph type="sldNum" sz="quarter" idx="5"/>
          </p:nvPr>
        </p:nvSpPr>
        <p:spPr/>
        <p:txBody>
          <a:bodyPr/>
          <a:lstStyle/>
          <a:p>
            <a:fld id="{F3A2CB4D-BB8F-3B44-8786-9B45986695A6}" type="slidenum">
              <a:rPr lang="en-US" smtClean="0"/>
              <a:t>135</a:t>
            </a:fld>
            <a:endParaRPr lang="en-US"/>
          </a:p>
        </p:txBody>
      </p:sp>
    </p:spTree>
    <p:extLst>
      <p:ext uri="{BB962C8B-B14F-4D97-AF65-F5344CB8AC3E}">
        <p14:creationId xmlns:p14="http://schemas.microsoft.com/office/powerpoint/2010/main" val="1219027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b="0" i="0">
                <a:solidFill>
                  <a:srgbClr val="85754D"/>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6" name="Slide Number Placeholder 5"/>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846930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DDA70226-64FD-7C47-97DA-53BF38C96DF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Tree>
    <p:extLst>
      <p:ext uri="{BB962C8B-B14F-4D97-AF65-F5344CB8AC3E}">
        <p14:creationId xmlns:p14="http://schemas.microsoft.com/office/powerpoint/2010/main" val="424238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6" name="Slide Number Placeholder 5"/>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719885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6" name="Footer Placeholder 5"/>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7" name="Slide Number Placeholder 6"/>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649760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8" name="Footer Placeholder 7"/>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9" name="Slide Number Placeholder 8"/>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596516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4" name="Footer Placeholder 3"/>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5" name="Slide Number Placeholder 4"/>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189641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3" name="Footer Placeholder 2"/>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4" name="Slide Number Placeholder 3"/>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025202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6" name="Footer Placeholder 5"/>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7" name="Slide Number Placeholder 6"/>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350490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6" name="Footer Placeholder 5"/>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7" name="Slide Number Placeholder 6"/>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783368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6" name="Slide Number Placeholder 5"/>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1025200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11"/>
          </p:nvPr>
        </p:nvSpPr>
        <p:spPr/>
        <p:txBody>
          <a:bodyPr/>
          <a:lstStyle>
            <a:lvl1pPr>
              <a:defRPr/>
            </a:lvl1pPr>
          </a:lstStyle>
          <a:p>
            <a:endParaRPr lang="en-US">
              <a:ea typeface="Open Sans" panose="020B0606030504020204" pitchFamily="34" charset="0"/>
            </a:endParaRPr>
          </a:p>
        </p:txBody>
      </p:sp>
      <p:sp>
        <p:nvSpPr>
          <p:cNvPr id="6" name="Slide Number Placeholder 5"/>
          <p:cNvSpPr>
            <a:spLocks noGrp="1"/>
          </p:cNvSpPr>
          <p:nvPr>
            <p:ph type="sldNum" sz="quarter" idx="12"/>
          </p:nvPr>
        </p:nvSpPr>
        <p:spPr/>
        <p:txBody>
          <a:bodyPr/>
          <a:lstStyle>
            <a:lvl1pPr>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20448977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Header + Graphic">
    <p:bg>
      <p:bgPr>
        <a:solidFill>
          <a:schemeClr val="tx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E45275E-83DD-502B-A1B6-F8E351E6D696}"/>
              </a:ext>
            </a:extLst>
          </p:cNvPr>
          <p:cNvSpPr>
            <a:spLocks noGrp="1"/>
          </p:cNvSpPr>
          <p:nvPr>
            <p:ph type="title" hasCustomPrompt="1"/>
          </p:nvPr>
        </p:nvSpPr>
        <p:spPr>
          <a:xfrm>
            <a:off x="588885" y="365069"/>
            <a:ext cx="10841116" cy="998440"/>
          </a:xfrm>
          <a:prstGeom prst="rect">
            <a:avLst/>
          </a:prstGeom>
        </p:spPr>
        <p:txBody>
          <a:bodyPr anchor="b"/>
          <a:lstStyle>
            <a:lvl1pPr algn="l">
              <a:defRPr sz="2800" b="1" i="0">
                <a:solidFill>
                  <a:schemeClr val="bg2"/>
                </a:solidFill>
                <a:latin typeface="Encode Sans Normal Black" charset="0"/>
                <a:ea typeface="Encode Sans Normal Black" charset="0"/>
                <a:cs typeface="Encode Sans Normal Black" charset="0"/>
              </a:defRPr>
            </a:lvl1pPr>
          </a:lstStyle>
          <a:p>
            <a:pPr lvl="0"/>
            <a:r>
              <a:rPr lang="en-US"/>
              <a:t>HEADER HERE </a:t>
            </a:r>
          </a:p>
        </p:txBody>
      </p:sp>
      <p:sp>
        <p:nvSpPr>
          <p:cNvPr id="11" name="Content Placeholder 10">
            <a:extLst>
              <a:ext uri="{FF2B5EF4-FFF2-40B4-BE49-F238E27FC236}">
                <a16:creationId xmlns:a16="http://schemas.microsoft.com/office/drawing/2014/main" id="{1BE9221D-B410-ECB7-2D3F-C65A453F668E}"/>
              </a:ext>
            </a:extLst>
          </p:cNvPr>
          <p:cNvSpPr>
            <a:spLocks noGrp="1"/>
          </p:cNvSpPr>
          <p:nvPr>
            <p:ph sz="quarter" idx="14" hasCustomPrompt="1"/>
          </p:nvPr>
        </p:nvSpPr>
        <p:spPr>
          <a:xfrm>
            <a:off x="719138" y="1734740"/>
            <a:ext cx="10710863" cy="3808337"/>
          </a:xfrm>
          <a:prstGeom prst="rect">
            <a:avLst/>
          </a:prstGeom>
        </p:spPr>
        <p:txBody>
          <a:bodyPr/>
          <a:lstStyle>
            <a:lvl1pPr marL="0" indent="0">
              <a:buNone/>
              <a:defRPr sz="1800">
                <a:solidFill>
                  <a:schemeClr val="bg1"/>
                </a:solidFill>
              </a:defRPr>
            </a:lvl1pPr>
            <a:lvl2pPr marL="457200" indent="0">
              <a:buNone/>
              <a:defRPr sz="1800">
                <a:solidFill>
                  <a:schemeClr val="tx2"/>
                </a:solidFill>
              </a:defRPr>
            </a:lvl2pPr>
            <a:lvl3pPr marL="914400" indent="0">
              <a:buNone/>
              <a:defRPr sz="1800">
                <a:solidFill>
                  <a:schemeClr val="tx2"/>
                </a:solidFill>
              </a:defRPr>
            </a:lvl3pPr>
            <a:lvl4pPr marL="1371600" indent="0">
              <a:buNone/>
              <a:defRPr sz="1800">
                <a:solidFill>
                  <a:schemeClr val="tx2"/>
                </a:solidFill>
              </a:defRPr>
            </a:lvl4pPr>
            <a:lvl5pPr marL="1828800" indent="0">
              <a:buNone/>
              <a:defRPr sz="1800">
                <a:solidFill>
                  <a:schemeClr val="tx2"/>
                </a:solidFill>
              </a:defRPr>
            </a:lvl5pPr>
          </a:lstStyle>
          <a:p>
            <a:pPr lvl="0"/>
            <a:r>
              <a:rPr lang="en-US"/>
              <a:t>Replace this with your image or chart</a:t>
            </a:r>
          </a:p>
        </p:txBody>
      </p:sp>
      <p:sp>
        <p:nvSpPr>
          <p:cNvPr id="7" name="Text Placeholder 9">
            <a:extLst>
              <a:ext uri="{FF2B5EF4-FFF2-40B4-BE49-F238E27FC236}">
                <a16:creationId xmlns:a16="http://schemas.microsoft.com/office/drawing/2014/main" id="{FDEEB5EE-C364-610D-B110-75867A265253}"/>
              </a:ext>
            </a:extLst>
          </p:cNvPr>
          <p:cNvSpPr>
            <a:spLocks noGrp="1"/>
          </p:cNvSpPr>
          <p:nvPr>
            <p:ph type="body" sz="quarter" idx="13" hasCustomPrompt="1"/>
          </p:nvPr>
        </p:nvSpPr>
        <p:spPr>
          <a:xfrm>
            <a:off x="719138" y="5658983"/>
            <a:ext cx="10710863" cy="266700"/>
          </a:xfrm>
          <a:prstGeom prst="rect">
            <a:avLst/>
          </a:prstGeom>
        </p:spPr>
        <p:txBody>
          <a:bodyPr/>
          <a:lstStyle>
            <a:lvl1pPr marL="0" indent="0">
              <a:buFont typeface="Arial" panose="020B0604020202020204" pitchFamily="34" charset="0"/>
              <a:buNone/>
              <a:defRPr sz="1400" b="0" i="0" baseline="0">
                <a:solidFill>
                  <a:schemeClr val="bg1">
                    <a:lumMod val="65000"/>
                    <a:lumOff val="35000"/>
                  </a:schemeClr>
                </a:solidFill>
                <a:latin typeface="Open Sans"/>
                <a:cs typeface="Open Sans"/>
              </a:defRPr>
            </a:lvl1pPr>
            <a:lvl2pPr marL="457200" indent="0">
              <a:buFont typeface="Arial" panose="020B0604020202020204" pitchFamily="34" charset="0"/>
              <a:buNone/>
              <a:defRPr sz="1800" b="0" i="0" baseline="0">
                <a:solidFill>
                  <a:schemeClr val="tx1"/>
                </a:solidFill>
                <a:latin typeface="Open Sans"/>
                <a:cs typeface="Open Sans"/>
              </a:defRPr>
            </a:lvl2pPr>
            <a:lvl3pPr marL="914400" indent="0">
              <a:buSzPct val="100000"/>
              <a:buFont typeface="Encode Sans Normal Black"/>
              <a:buNone/>
              <a:defRPr sz="1800" b="0" i="0" baseline="0">
                <a:solidFill>
                  <a:schemeClr val="tx1"/>
                </a:solidFill>
                <a:latin typeface="Open Sans"/>
                <a:cs typeface="Open Sans"/>
              </a:defRPr>
            </a:lvl3pPr>
            <a:lvl4pPr marL="1371600" indent="0">
              <a:buFont typeface="Arial" panose="020B0604020202020204" pitchFamily="34" charset="0"/>
              <a:buNone/>
              <a:defRPr sz="1800" b="0" i="0" baseline="0">
                <a:solidFill>
                  <a:schemeClr val="tx1"/>
                </a:solidFill>
                <a:latin typeface="Open Sans"/>
                <a:cs typeface="Open Sans"/>
              </a:defRPr>
            </a:lvl4pPr>
            <a:lvl5pPr marL="1828800" indent="0">
              <a:buFont typeface="Encode Sans Normal Black"/>
              <a:buNone/>
              <a:defRPr sz="1800" b="0" i="0" baseline="0">
                <a:solidFill>
                  <a:schemeClr val="tx1"/>
                </a:solidFill>
                <a:latin typeface="Open Sans"/>
                <a:cs typeface="Open Sans"/>
              </a:defRPr>
            </a:lvl5pPr>
          </a:lstStyle>
          <a:p>
            <a:pPr lvl="0"/>
            <a:r>
              <a:rPr lang="en-US"/>
              <a:t>Caption</a:t>
            </a:r>
          </a:p>
        </p:txBody>
      </p:sp>
      <p:sp>
        <p:nvSpPr>
          <p:cNvPr id="2" name="Rectangle 1">
            <a:extLst>
              <a:ext uri="{FF2B5EF4-FFF2-40B4-BE49-F238E27FC236}">
                <a16:creationId xmlns:a16="http://schemas.microsoft.com/office/drawing/2014/main" id="{E252A790-CF8B-B900-5138-7F7D00885E3D}"/>
              </a:ext>
              <a:ext uri="{C183D7F6-B498-43B3-948B-1728B52AA6E4}">
                <adec:decorative xmlns:adec="http://schemas.microsoft.com/office/drawing/2017/decorative" val="1"/>
              </a:ext>
            </a:extLst>
          </p:cNvPr>
          <p:cNvSpPr/>
          <p:nvPr userDrawn="1"/>
        </p:nvSpPr>
        <p:spPr>
          <a:xfrm>
            <a:off x="1" y="6038850"/>
            <a:ext cx="12192001" cy="819150"/>
          </a:xfrm>
          <a:prstGeom prst="rect">
            <a:avLst/>
          </a:prstGeom>
          <a:solidFill>
            <a:schemeClr val="bg2"/>
          </a:solidFill>
          <a:ln>
            <a:no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sz="1800"/>
          </a:p>
        </p:txBody>
      </p:sp>
      <p:pic>
        <p:nvPicPr>
          <p:cNvPr id="13" name="Graphic 12">
            <a:extLst>
              <a:ext uri="{FF2B5EF4-FFF2-40B4-BE49-F238E27FC236}">
                <a16:creationId xmlns:a16="http://schemas.microsoft.com/office/drawing/2014/main" id="{1CAAEE94-0823-53BA-BA18-54231E943F6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333556" y="6242482"/>
            <a:ext cx="858445" cy="435184"/>
          </a:xfrm>
          <a:prstGeom prst="rect">
            <a:avLst/>
          </a:prstGeom>
        </p:spPr>
      </p:pic>
    </p:spTree>
    <p:extLst>
      <p:ext uri="{BB962C8B-B14F-4D97-AF65-F5344CB8AC3E}">
        <p14:creationId xmlns:p14="http://schemas.microsoft.com/office/powerpoint/2010/main" val="4135679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3 master">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FAFAFA">
              <a:alpha val="95000"/>
            </a:srgbClr>
          </a:solidFill>
          <a:ln/>
        </p:spPr>
        <p:txBody>
          <a:bodyPr/>
          <a:lstStyle/>
          <a:p>
            <a:endParaRPr lang="en-US"/>
          </a:p>
        </p:txBody>
      </p:sp>
    </p:spTree>
    <p:extLst>
      <p:ext uri="{BB962C8B-B14F-4D97-AF65-F5344CB8AC3E}">
        <p14:creationId xmlns:p14="http://schemas.microsoft.com/office/powerpoint/2010/main" val="3013949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Open Sans" panose="020B0606030504020204" pitchFamily="34" charset="0"/>
              </a:defRPr>
            </a:lvl1pPr>
          </a:lstStyle>
          <a:p>
            <a:fld id="{AF3CEC78-99AB-F64C-B799-A5C0DA5B2EBD}" type="datetimeFigureOut">
              <a:rPr lang="en-US" smtClean="0">
                <a:ea typeface="Open Sans" panose="020B0606030504020204" pitchFamily="34" charset="0"/>
              </a:rPr>
              <a:pPr/>
              <a:t>10/12/2026</a:t>
            </a:fld>
            <a:endParaRPr lang="en-US">
              <a:ea typeface="Open Sans" panose="020B0606030504020204" pitchFamily="34" charset="0"/>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Open Sans" panose="020B0606030504020204" pitchFamily="34" charset="0"/>
              </a:defRPr>
            </a:lvl1pPr>
          </a:lstStyle>
          <a:p>
            <a:endParaRPr lang="en-US">
              <a:ea typeface="Open Sans" panose="020B0606030504020204" pitchFamily="34" charset="0"/>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Open Sans" panose="020B0606030504020204" pitchFamily="34" charset="0"/>
              </a:defRPr>
            </a:lvl1pPr>
          </a:lstStyle>
          <a:p>
            <a:fld id="{DEF251C0-5F5D-1D48-AF68-357D4B71CCA1}" type="slidenum">
              <a:rPr lang="en-US" smtClean="0">
                <a:ea typeface="Open Sans" panose="020B0606030504020204" pitchFamily="34" charset="0"/>
              </a:rPr>
              <a:pPr/>
              <a:t>‹#›</a:t>
            </a:fld>
            <a:endParaRPr lang="en-US">
              <a:ea typeface="Open Sans" panose="020B0606030504020204" pitchFamily="34" charset="0"/>
            </a:endParaRPr>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b="1" i="0" kern="1200">
          <a:solidFill>
            <a:srgbClr val="4B2E83"/>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9.jpeg"/><Relationship Id="rId4" Type="http://schemas.openxmlformats.org/officeDocument/2006/relationships/diagramLayout" Target="../diagrams/layout2.xml"/><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hyperlink" Target="https://urldefense.com/v3/__https:/www.cfsph.iastate.edu/zoonoses/__;!!K-Hz7m0Vt54!iQURMXc0yZaN4ghK9aBBTyedtxNAuyqmMD5rWvULKvyYFY-rNZXFxtHiejTBzC9VAWiyXLO-oeIVFVLgSyMZWDBmRcVD$" TargetMode="External"/><Relationship Id="rId4" Type="http://schemas.openxmlformats.org/officeDocument/2006/relationships/image" Target="../media/image39.jpeg"/></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4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3.png"/><Relationship Id="rId7" Type="http://schemas.openxmlformats.org/officeDocument/2006/relationships/image" Target="../media/image74.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jpeg"/><Relationship Id="rId4" Type="http://schemas.openxmlformats.org/officeDocument/2006/relationships/image" Target="../media/image71.png"/></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jpeg"/></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jpeg"/><Relationship Id="rId4" Type="http://schemas.openxmlformats.org/officeDocument/2006/relationships/image" Target="../media/image79.jpeg"/></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86.jpeg"/><Relationship Id="rId5" Type="http://schemas.openxmlformats.org/officeDocument/2006/relationships/image" Target="../media/image85.png"/><Relationship Id="rId4" Type="http://schemas.openxmlformats.org/officeDocument/2006/relationships/image" Target="../media/image84.jpeg"/></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13.png"/><Relationship Id="rId4" Type="http://schemas.openxmlformats.org/officeDocument/2006/relationships/image" Target="../media/image1.png"/></Relationships>
</file>

<file path=ppt/slides/_rels/slide5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13.png"/><Relationship Id="rId4" Type="http://schemas.openxmlformats.org/officeDocument/2006/relationships/image" Target="../media/image1.png"/></Relationships>
</file>

<file path=ppt/slides/_rels/slide5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png"/></Relationships>
</file>

<file path=ppt/slides/_rels/slide6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png"/></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3.xml"/><Relationship Id="rId1" Type="http://schemas.openxmlformats.org/officeDocument/2006/relationships/slideLayout" Target="../slideLayouts/slideLayout4.xml"/><Relationship Id="rId5" Type="http://schemas.openxmlformats.org/officeDocument/2006/relationships/image" Target="../media/image94.png"/><Relationship Id="rId4" Type="http://schemas.openxmlformats.org/officeDocument/2006/relationships/image" Target="../media/image93.png"/></Relationships>
</file>

<file path=ppt/slides/_rels/slide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4.xml"/><Relationship Id="rId1" Type="http://schemas.openxmlformats.org/officeDocument/2006/relationships/slideLayout" Target="../slideLayouts/slideLayout4.xml"/><Relationship Id="rId5" Type="http://schemas.openxmlformats.org/officeDocument/2006/relationships/image" Target="../media/image95.png"/><Relationship Id="rId4" Type="http://schemas.openxmlformats.org/officeDocument/2006/relationships/image" Target="../media/image93.png"/></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4.xml"/><Relationship Id="rId5" Type="http://schemas.openxmlformats.org/officeDocument/2006/relationships/image" Target="../media/image96.jpeg"/><Relationship Id="rId4" Type="http://schemas.openxmlformats.org/officeDocument/2006/relationships/image" Target="../media/image93.png"/></Relationships>
</file>

<file path=ppt/slides/_rels/slide66.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notesSlide" Target="../notesSlides/notesSlide66.xml"/><Relationship Id="rId1" Type="http://schemas.openxmlformats.org/officeDocument/2006/relationships/slideLayout" Target="../slideLayouts/slideLayout4.xml"/><Relationship Id="rId5" Type="http://schemas.openxmlformats.org/officeDocument/2006/relationships/hyperlink" Target="https://www.youtube.com/watch?v=QYwW_7qCep0" TargetMode="External"/><Relationship Id="rId4" Type="http://schemas.openxmlformats.org/officeDocument/2006/relationships/hyperlink" Target="https://www.youtube.com/watch?v=fpXh2XHwMmE"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67.xml"/><Relationship Id="rId1" Type="http://schemas.openxmlformats.org/officeDocument/2006/relationships/slideLayout" Target="../slideLayouts/slideLayout4.xml"/><Relationship Id="rId5" Type="http://schemas.openxmlformats.org/officeDocument/2006/relationships/image" Target="../media/image100.png"/><Relationship Id="rId4" Type="http://schemas.openxmlformats.org/officeDocument/2006/relationships/image" Target="../media/image99.png"/></Relationships>
</file>

<file path=ppt/slides/_rels/slide6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4.xml"/><Relationship Id="rId6" Type="http://schemas.openxmlformats.org/officeDocument/2006/relationships/image" Target="../media/image104.jpeg"/><Relationship Id="rId5" Type="http://schemas.openxmlformats.org/officeDocument/2006/relationships/image" Target="../media/image93.png"/><Relationship Id="rId4" Type="http://schemas.openxmlformats.org/officeDocument/2006/relationships/image" Target="../media/image103.png"/></Relationships>
</file>

<file path=ppt/slides/_rels/slide7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1.xml"/><Relationship Id="rId1" Type="http://schemas.openxmlformats.org/officeDocument/2006/relationships/slideLayout" Target="../slideLayouts/slideLayout4.xml"/><Relationship Id="rId6" Type="http://schemas.openxmlformats.org/officeDocument/2006/relationships/image" Target="../media/image104.jpeg"/><Relationship Id="rId5" Type="http://schemas.openxmlformats.org/officeDocument/2006/relationships/image" Target="../media/image93.png"/><Relationship Id="rId4" Type="http://schemas.openxmlformats.org/officeDocument/2006/relationships/image" Target="../media/image103.png"/></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4.xml"/><Relationship Id="rId5" Type="http://schemas.openxmlformats.org/officeDocument/2006/relationships/image" Target="../media/image105.png"/><Relationship Id="rId4" Type="http://schemas.openxmlformats.org/officeDocument/2006/relationships/image" Target="../media/image93.png"/></Relationships>
</file>

<file path=ppt/slides/_rels/slide7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3.xml"/><Relationship Id="rId1" Type="http://schemas.openxmlformats.org/officeDocument/2006/relationships/slideLayout" Target="../slideLayouts/slideLayout4.xml"/><Relationship Id="rId5" Type="http://schemas.openxmlformats.org/officeDocument/2006/relationships/image" Target="../media/image105.png"/><Relationship Id="rId4" Type="http://schemas.openxmlformats.org/officeDocument/2006/relationships/image" Target="../media/image93.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4.xml"/><Relationship Id="rId1" Type="http://schemas.openxmlformats.org/officeDocument/2006/relationships/slideLayout" Target="../slideLayouts/slideLayout4.xml"/><Relationship Id="rId5" Type="http://schemas.openxmlformats.org/officeDocument/2006/relationships/image" Target="../media/image94.png"/><Relationship Id="rId4" Type="http://schemas.openxmlformats.org/officeDocument/2006/relationships/image" Target="../media/image93.png"/></Relationships>
</file>

<file path=ppt/slides/_rels/slide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6.xml"/><Relationship Id="rId1" Type="http://schemas.openxmlformats.org/officeDocument/2006/relationships/slideLayout" Target="../slideLayouts/slideLayout4.xml"/><Relationship Id="rId6" Type="http://schemas.openxmlformats.org/officeDocument/2006/relationships/image" Target="../media/image106.png"/><Relationship Id="rId5" Type="http://schemas.openxmlformats.org/officeDocument/2006/relationships/image" Target="../media/image103.png"/><Relationship Id="rId4" Type="http://schemas.openxmlformats.org/officeDocument/2006/relationships/image" Target="../media/image93.png"/></Relationships>
</file>

<file path=ppt/slides/_rels/slide7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109.jpeg"/><Relationship Id="rId4" Type="http://schemas.openxmlformats.org/officeDocument/2006/relationships/hyperlink" Target="https://chemm.nlm.nih.gov/ppe.htm#limitations" TargetMode="Externa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4.xml"/><Relationship Id="rId1" Type="http://schemas.openxmlformats.org/officeDocument/2006/relationships/video" Target="https://www.youtube.com/embed/4MN7aEvmNYw?feature=oembed" TargetMode="External"/><Relationship Id="rId5" Type="http://schemas.openxmlformats.org/officeDocument/2006/relationships/image" Target="../media/image111.jpeg"/><Relationship Id="rId4" Type="http://schemas.openxmlformats.org/officeDocument/2006/relationships/image" Target="../media/image110.svg"/></Relationships>
</file>

<file path=ppt/slides/_rels/slide80.xml.rels><?xml version="1.0" encoding="UTF-8" standalone="yes"?>
<Relationships xmlns="http://schemas.openxmlformats.org/package/2006/relationships"><Relationship Id="rId3" Type="http://schemas.openxmlformats.org/officeDocument/2006/relationships/image" Target="../media/image110.svg"/><Relationship Id="rId2" Type="http://schemas.openxmlformats.org/officeDocument/2006/relationships/image" Target="../media/image112.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0.xml"/><Relationship Id="rId1" Type="http://schemas.openxmlformats.org/officeDocument/2006/relationships/slideLayout" Target="../slideLayouts/slideLayout4.xml"/><Relationship Id="rId4" Type="http://schemas.openxmlformats.org/officeDocument/2006/relationships/image" Target="../media/image113.jpeg"/></Relationships>
</file>

<file path=ppt/slides/_rels/slide8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114.png"/></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2.xml"/><Relationship Id="rId1" Type="http://schemas.openxmlformats.org/officeDocument/2006/relationships/slideLayout" Target="../slideLayouts/slideLayout4.xml"/><Relationship Id="rId4" Type="http://schemas.openxmlformats.org/officeDocument/2006/relationships/image" Target="../media/image115.png"/></Relationships>
</file>

<file path=ppt/slides/_rels/slide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3.xml"/><Relationship Id="rId1" Type="http://schemas.openxmlformats.org/officeDocument/2006/relationships/slideLayout" Target="../slideLayouts/slideLayout4.xml"/><Relationship Id="rId4" Type="http://schemas.openxmlformats.org/officeDocument/2006/relationships/image" Target="../media/image115.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4.xml"/><Relationship Id="rId1" Type="http://schemas.openxmlformats.org/officeDocument/2006/relationships/slideLayout" Target="../slideLayouts/slideLayout4.xml"/><Relationship Id="rId5" Type="http://schemas.openxmlformats.org/officeDocument/2006/relationships/image" Target="../media/image116.png"/><Relationship Id="rId4" Type="http://schemas.openxmlformats.org/officeDocument/2006/relationships/image" Target="../media/image93.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5.xml"/><Relationship Id="rId1" Type="http://schemas.openxmlformats.org/officeDocument/2006/relationships/slideLayout" Target="../slideLayouts/slideLayout4.xml"/><Relationship Id="rId5" Type="http://schemas.openxmlformats.org/officeDocument/2006/relationships/image" Target="../media/image116.png"/><Relationship Id="rId4" Type="http://schemas.openxmlformats.org/officeDocument/2006/relationships/image" Target="../media/image93.png"/></Relationships>
</file>

<file path=ppt/slides/_rels/slide87.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121.png"/><Relationship Id="rId4" Type="http://schemas.openxmlformats.org/officeDocument/2006/relationships/image" Target="../media/image120.jpeg"/></Relationships>
</file>

<file path=ppt/slides/_rels/slide9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95.xml.rels><?xml version="1.0" encoding="UTF-8" standalone="yes"?>
<Relationships xmlns="http://schemas.openxmlformats.org/package/2006/relationships"><Relationship Id="rId3" Type="http://schemas.openxmlformats.org/officeDocument/2006/relationships/image" Target="../media/image125.svg"/><Relationship Id="rId2" Type="http://schemas.openxmlformats.org/officeDocument/2006/relationships/notesSlide" Target="../notesSlides/notesSlide93.xml"/><Relationship Id="rId1" Type="http://schemas.openxmlformats.org/officeDocument/2006/relationships/slideLayout" Target="../slideLayouts/slideLayout2.xml"/><Relationship Id="rId4" Type="http://schemas.openxmlformats.org/officeDocument/2006/relationships/image" Target="../media/image126.svg"/></Relationships>
</file>

<file path=ppt/slides/_rels/slide96.xml.rels><?xml version="1.0" encoding="UTF-8" standalone="yes"?>
<Relationships xmlns="http://schemas.openxmlformats.org/package/2006/relationships"><Relationship Id="rId3" Type="http://schemas.openxmlformats.org/officeDocument/2006/relationships/image" Target="../media/image127.sv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128.svg"/></Relationships>
</file>

<file path=ppt/slides/_rels/slide9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130.sv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131.svg"/></Relationships>
</file>

<file path=ppt/slides/_rels/slide100.xml.rels><?xml version="1.0" encoding="UTF-8" standalone="yes"?>
<Relationships xmlns="http://schemas.openxmlformats.org/package/2006/relationships"><Relationship Id="rId3" Type="http://schemas.openxmlformats.org/officeDocument/2006/relationships/image" Target="../media/image132.sv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133.svg"/></Relationships>
</file>

<file path=ppt/slides/_rels/slide101.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37.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36.png"/><Relationship Id="rId5" Type="http://schemas.openxmlformats.org/officeDocument/2006/relationships/image" Target="../media/image108.png"/><Relationship Id="rId4" Type="http://schemas.openxmlformats.org/officeDocument/2006/relationships/notesSlide" Target="../notesSlides/notesSlide102.xml"/></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37.sv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36.png"/><Relationship Id="rId5" Type="http://schemas.openxmlformats.org/officeDocument/2006/relationships/image" Target="../media/image108.png"/><Relationship Id="rId4" Type="http://schemas.openxmlformats.org/officeDocument/2006/relationships/notesSlide" Target="../notesSlides/notesSlide103.xml"/></Relationships>
</file>

<file path=ppt/slides/_rels/slide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4.xml"/><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139.jpeg"/></Relationships>
</file>

<file path=ppt/slides/_rels/slide10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140.svg"/></Relationships>
</file>

<file path=ppt/slides/_rels/slide10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141.png"/></Relationships>
</file>

<file path=ppt/slides/_rels/slide11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141.png"/></Relationships>
</file>

<file path=ppt/slides/_rels/slide11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142.svg"/></Relationships>
</file>

<file path=ppt/slides/_rels/slide11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143.jpeg"/></Relationships>
</file>

<file path=ppt/slides/_rels/slide11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143.jpeg"/></Relationships>
</file>

<file path=ppt/slides/_rels/slide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3.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4.xml"/><Relationship Id="rId1" Type="http://schemas.openxmlformats.org/officeDocument/2006/relationships/slideLayout" Target="../slideLayouts/slideLayout1.xml"/><Relationship Id="rId4" Type="http://schemas.openxmlformats.org/officeDocument/2006/relationships/image" Target="../media/image144.png"/></Relationships>
</file>

<file path=ppt/slides/_rels/slide1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5.xml"/><Relationship Id="rId1" Type="http://schemas.openxmlformats.org/officeDocument/2006/relationships/slideLayout" Target="../slideLayouts/slideLayout1.xml"/><Relationship Id="rId4" Type="http://schemas.openxmlformats.org/officeDocument/2006/relationships/image" Target="../media/image145.png"/></Relationships>
</file>

<file path=ppt/slides/_rels/slide1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6.xml"/><Relationship Id="rId1" Type="http://schemas.openxmlformats.org/officeDocument/2006/relationships/slideLayout" Target="../slideLayouts/slideLayout1.xml"/><Relationship Id="rId4" Type="http://schemas.openxmlformats.org/officeDocument/2006/relationships/image" Target="../media/image146.png"/></Relationships>
</file>

<file path=ppt/slides/_rels/slide1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7.xml"/><Relationship Id="rId1" Type="http://schemas.openxmlformats.org/officeDocument/2006/relationships/slideLayout" Target="../slideLayouts/slideLayout1.xml"/><Relationship Id="rId4" Type="http://schemas.openxmlformats.org/officeDocument/2006/relationships/image" Target="../media/image144.png"/></Relationships>
</file>

<file path=ppt/slides/_rels/slide12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18.xml"/><Relationship Id="rId1" Type="http://schemas.openxmlformats.org/officeDocument/2006/relationships/slideLayout" Target="../slideLayouts/slideLayout4.xml"/><Relationship Id="rId4" Type="http://schemas.openxmlformats.org/officeDocument/2006/relationships/image" Target="../media/image147.jpeg"/></Relationships>
</file>

<file path=ppt/slides/_rels/slide12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19.xml"/><Relationship Id="rId1" Type="http://schemas.openxmlformats.org/officeDocument/2006/relationships/slideLayout" Target="../slideLayouts/slideLayout4.xml"/><Relationship Id="rId4" Type="http://schemas.openxmlformats.org/officeDocument/2006/relationships/image" Target="../media/image147.jpeg"/></Relationships>
</file>

<file path=ppt/slides/_rels/slide122.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38.png"/><Relationship Id="rId7" Type="http://schemas.openxmlformats.org/officeDocument/2006/relationships/image" Target="../media/image151.svg"/><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150.svg"/><Relationship Id="rId11" Type="http://schemas.openxmlformats.org/officeDocument/2006/relationships/image" Target="../media/image155.svg"/><Relationship Id="rId5" Type="http://schemas.openxmlformats.org/officeDocument/2006/relationships/image" Target="../media/image149.svg"/><Relationship Id="rId10" Type="http://schemas.openxmlformats.org/officeDocument/2006/relationships/image" Target="../media/image154.svg"/><Relationship Id="rId4" Type="http://schemas.openxmlformats.org/officeDocument/2006/relationships/image" Target="../media/image148.svg"/><Relationship Id="rId9" Type="http://schemas.openxmlformats.org/officeDocument/2006/relationships/image" Target="../media/image153.svg"/></Relationships>
</file>

<file path=ppt/slides/_rels/slide123.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38.png"/><Relationship Id="rId7" Type="http://schemas.openxmlformats.org/officeDocument/2006/relationships/image" Target="../media/image151.svg"/><Relationship Id="rId2" Type="http://schemas.openxmlformats.org/officeDocument/2006/relationships/notesSlide" Target="../notesSlides/notesSlide121.xml"/><Relationship Id="rId1" Type="http://schemas.openxmlformats.org/officeDocument/2006/relationships/slideLayout" Target="../slideLayouts/slideLayout2.xml"/><Relationship Id="rId6" Type="http://schemas.openxmlformats.org/officeDocument/2006/relationships/image" Target="../media/image150.svg"/><Relationship Id="rId11" Type="http://schemas.openxmlformats.org/officeDocument/2006/relationships/image" Target="../media/image155.svg"/><Relationship Id="rId5" Type="http://schemas.openxmlformats.org/officeDocument/2006/relationships/image" Target="../media/image149.svg"/><Relationship Id="rId10" Type="http://schemas.openxmlformats.org/officeDocument/2006/relationships/image" Target="../media/image154.svg"/><Relationship Id="rId4" Type="http://schemas.openxmlformats.org/officeDocument/2006/relationships/image" Target="../media/image148.svg"/><Relationship Id="rId9" Type="http://schemas.openxmlformats.org/officeDocument/2006/relationships/image" Target="../media/image153.svg"/></Relationships>
</file>

<file path=ppt/slides/_rels/slide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23.xml"/><Relationship Id="rId1" Type="http://schemas.openxmlformats.org/officeDocument/2006/relationships/slideLayout" Target="../slideLayouts/slideLayout2.xml"/><Relationship Id="rId5" Type="http://schemas.openxmlformats.org/officeDocument/2006/relationships/image" Target="../media/image157.svg"/><Relationship Id="rId4" Type="http://schemas.openxmlformats.org/officeDocument/2006/relationships/image" Target="../media/image156.jpeg"/></Relationships>
</file>

<file path=ppt/slides/_rels/slide126.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24.xml"/><Relationship Id="rId1" Type="http://schemas.openxmlformats.org/officeDocument/2006/relationships/slideLayout" Target="../slideLayouts/slideLayout2.xml"/><Relationship Id="rId5" Type="http://schemas.openxmlformats.org/officeDocument/2006/relationships/image" Target="../media/image157.svg"/><Relationship Id="rId4" Type="http://schemas.openxmlformats.org/officeDocument/2006/relationships/image" Target="../media/image138.png"/></Relationships>
</file>

<file path=ppt/slides/_rels/slide127.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25.xml"/><Relationship Id="rId1" Type="http://schemas.openxmlformats.org/officeDocument/2006/relationships/slideLayout" Target="../slideLayouts/slideLayout4.xml"/><Relationship Id="rId4" Type="http://schemas.openxmlformats.org/officeDocument/2006/relationships/image" Target="../media/image158.jpeg"/></Relationships>
</file>

<file path=ppt/slides/_rels/slide128.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26.xml"/><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38.png"/><Relationship Id="rId7" Type="http://schemas.openxmlformats.org/officeDocument/2006/relationships/diagramColors" Target="../diagrams/colors6.xml"/><Relationship Id="rId2" Type="http://schemas.openxmlformats.org/officeDocument/2006/relationships/notesSlide" Target="../notesSlides/notesSlide127.xml"/><Relationship Id="rId1" Type="http://schemas.openxmlformats.org/officeDocument/2006/relationships/slideLayout" Target="../slideLayouts/slideLayout4.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13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28.xml"/><Relationship Id="rId1" Type="http://schemas.openxmlformats.org/officeDocument/2006/relationships/slideLayout" Target="../slideLayouts/slideLayout4.xml"/><Relationship Id="rId4" Type="http://schemas.openxmlformats.org/officeDocument/2006/relationships/image" Target="../media/image158.jpeg"/></Relationships>
</file>

<file path=ppt/slides/_rels/slide13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29.xml"/><Relationship Id="rId1" Type="http://schemas.openxmlformats.org/officeDocument/2006/relationships/slideLayout" Target="../slideLayouts/slideLayout4.xml"/><Relationship Id="rId4" Type="http://schemas.openxmlformats.org/officeDocument/2006/relationships/image" Target="../media/image164.jpeg"/></Relationships>
</file>

<file path=ppt/slides/_rels/slide132.xml.rels><?xml version="1.0" encoding="UTF-8" standalone="yes"?>
<Relationships xmlns="http://schemas.openxmlformats.org/package/2006/relationships"><Relationship Id="rId3" Type="http://schemas.openxmlformats.org/officeDocument/2006/relationships/image" Target="../media/image165.jpeg"/><Relationship Id="rId7" Type="http://schemas.openxmlformats.org/officeDocument/2006/relationships/image" Target="../media/image138.png"/><Relationship Id="rId2" Type="http://schemas.openxmlformats.org/officeDocument/2006/relationships/notesSlide" Target="../notesSlides/notesSlide130.xml"/><Relationship Id="rId1" Type="http://schemas.openxmlformats.org/officeDocument/2006/relationships/slideLayout" Target="../slideLayouts/slideLayout2.xml"/><Relationship Id="rId6" Type="http://schemas.openxmlformats.org/officeDocument/2006/relationships/image" Target="../media/image168.jpeg"/><Relationship Id="rId5" Type="http://schemas.openxmlformats.org/officeDocument/2006/relationships/image" Target="../media/image167.png"/><Relationship Id="rId4" Type="http://schemas.openxmlformats.org/officeDocument/2006/relationships/image" Target="../media/image166.jpeg"/></Relationships>
</file>

<file path=ppt/slides/_rels/slide1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1.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2.xml"/><Relationship Id="rId1" Type="http://schemas.openxmlformats.org/officeDocument/2006/relationships/slideLayout" Target="../slideLayouts/slideLayout1.xml"/><Relationship Id="rId4" Type="http://schemas.openxmlformats.org/officeDocument/2006/relationships/image" Target="../media/image169.jpg"/></Relationships>
</file>

<file path=ppt/slides/_rels/slide135.xml.rels><?xml version="1.0" encoding="UTF-8" standalone="yes"?>
<Relationships xmlns="http://schemas.openxmlformats.org/package/2006/relationships"><Relationship Id="rId3" Type="http://schemas.openxmlformats.org/officeDocument/2006/relationships/image" Target="../media/image169.jpg"/><Relationship Id="rId2" Type="http://schemas.openxmlformats.org/officeDocument/2006/relationships/notesSlide" Target="../notesSlides/notesSlide13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12136"/>
            <a:ext cx="6016519" cy="2123658"/>
          </a:xfrm>
          <a:prstGeom prst="rect">
            <a:avLst/>
          </a:prstGeom>
          <a:noFill/>
        </p:spPr>
        <p:txBody>
          <a:bodyPr wrap="square" rtlCol="0">
            <a:spAutoFit/>
          </a:bodyPr>
          <a:lstStyle/>
          <a:p>
            <a:r>
              <a:rPr lang="en-US" sz="4400" b="1">
                <a:solidFill>
                  <a:schemeClr val="bg1"/>
                </a:solidFill>
                <a:latin typeface="Open Sans" panose="020B0606030504020204" pitchFamily="34" charset="0"/>
                <a:ea typeface="Open Sans" panose="020B0606030504020204" pitchFamily="34" charset="0"/>
                <a:cs typeface="Open Sans" panose="020B0606030504020204" pitchFamily="34" charset="0"/>
              </a:rPr>
              <a:t>Infection Prevention &amp; Control on Dairy Farms</a:t>
            </a:r>
          </a:p>
        </p:txBody>
      </p:sp>
      <p:sp>
        <p:nvSpPr>
          <p:cNvPr id="5" name="TextBox 4"/>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Open Sans" panose="020B0606030504020204" pitchFamily="34" charset="0"/>
                <a:ea typeface="Open Sans" panose="020B0606030504020204" pitchFamily="34" charset="0"/>
                <a:cs typeface="Open Sans" panose="020B0606030504020204" pitchFamily="34" charset="0"/>
              </a:rPr>
              <a:t>PROTECTING WORKER HEALTH</a:t>
            </a:r>
          </a:p>
        </p:txBody>
      </p:sp>
    </p:spTree>
    <p:extLst>
      <p:ext uri="{BB962C8B-B14F-4D97-AF65-F5344CB8AC3E}">
        <p14:creationId xmlns:p14="http://schemas.microsoft.com/office/powerpoint/2010/main" val="3981599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777E7-6B90-1A83-8E68-A98409B94BD0}"/>
              </a:ext>
            </a:extLst>
          </p:cNvPr>
          <p:cNvSpPr>
            <a:spLocks noGrp="1"/>
          </p:cNvSpPr>
          <p:nvPr>
            <p:ph type="title"/>
          </p:nvPr>
        </p:nvSpPr>
        <p:spPr>
          <a:xfrm>
            <a:off x="838200" y="365125"/>
            <a:ext cx="10515600" cy="1325563"/>
          </a:xfrm>
        </p:spPr>
        <p:txBody>
          <a:bodyPr anchor="ctr">
            <a:normAutofit/>
          </a:bodyPr>
          <a:lstStyle/>
          <a:p>
            <a:r>
              <a:rPr lang="en-US"/>
              <a:t>Objectives</a:t>
            </a:r>
          </a:p>
        </p:txBody>
      </p:sp>
      <p:graphicFrame>
        <p:nvGraphicFramePr>
          <p:cNvPr id="5" name="Content Placeholder 2">
            <a:extLst>
              <a:ext uri="{FF2B5EF4-FFF2-40B4-BE49-F238E27FC236}">
                <a16:creationId xmlns:a16="http://schemas.microsoft.com/office/drawing/2014/main" id="{1F50E2A5-5666-6A5F-74DC-175B4E70436E}"/>
              </a:ext>
            </a:extLst>
          </p:cNvPr>
          <p:cNvGraphicFramePr>
            <a:graphicFrameLocks noGrp="1"/>
          </p:cNvGraphicFramePr>
          <p:nvPr>
            <p:ph idx="1"/>
            <p:extLst>
              <p:ext uri="{D42A27DB-BD31-4B8C-83A1-F6EECF244321}">
                <p14:modId xmlns:p14="http://schemas.microsoft.com/office/powerpoint/2010/main" val="322352638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6544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B1377-96D1-FCA5-3614-ADEC1D4CA1DE}"/>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2A0581EE-3142-D6FE-BA0B-F95F4EF2502D}"/>
              </a:ext>
            </a:extLst>
          </p:cNvPr>
          <p:cNvGraphicFramePr/>
          <p:nvPr>
            <p:extLst>
              <p:ext uri="{D42A27DB-BD31-4B8C-83A1-F6EECF244321}">
                <p14:modId xmlns:p14="http://schemas.microsoft.com/office/powerpoint/2010/main" val="1590604217"/>
              </p:ext>
            </p:extLst>
          </p:nvPr>
        </p:nvGraphicFramePr>
        <p:xfrm>
          <a:off x="697831" y="991769"/>
          <a:ext cx="10996864" cy="48744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8646D283-B45B-323F-8B59-09DA418734F2}"/>
              </a:ext>
            </a:extLst>
          </p:cNvPr>
          <p:cNvSpPr>
            <a:spLocks noGrp="1"/>
          </p:cNvSpPr>
          <p:nvPr>
            <p:ph type="title"/>
          </p:nvPr>
        </p:nvSpPr>
        <p:spPr>
          <a:xfrm>
            <a:off x="768015" y="124409"/>
            <a:ext cx="10655969" cy="910306"/>
          </a:xfrm>
        </p:spPr>
        <p:txBody>
          <a:bodyPr>
            <a:normAutofit fontScale="90000"/>
          </a:bodyPr>
          <a:lstStyle/>
          <a:p>
            <a:r>
              <a:rPr lang="en-US"/>
              <a:t>Who We Are &amp; Our History Working with Dairy Farms</a:t>
            </a:r>
          </a:p>
        </p:txBody>
      </p:sp>
      <p:pic>
        <p:nvPicPr>
          <p:cNvPr id="6" name="Picture 5" descr="A black background with purple text&#10;&#10;AI-generated content may be incorrect.">
            <a:extLst>
              <a:ext uri="{FF2B5EF4-FFF2-40B4-BE49-F238E27FC236}">
                <a16:creationId xmlns:a16="http://schemas.microsoft.com/office/drawing/2014/main" id="{D537388C-9095-D1D9-F2E4-8561CCDE085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19841" y="5745715"/>
            <a:ext cx="3338765" cy="685801"/>
          </a:xfrm>
          <a:prstGeom prst="rect">
            <a:avLst/>
          </a:prstGeom>
        </p:spPr>
      </p:pic>
      <p:pic>
        <p:nvPicPr>
          <p:cNvPr id="7" name="Picture 6" descr="A black text on a black background&#10;&#10;AI-generated content may be incorrect.">
            <a:extLst>
              <a:ext uri="{FF2B5EF4-FFF2-40B4-BE49-F238E27FC236}">
                <a16:creationId xmlns:a16="http://schemas.microsoft.com/office/drawing/2014/main" id="{4A4EC2F6-92E0-5742-BAFC-C10F2AA692A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036070" y="5843993"/>
            <a:ext cx="3387914" cy="555944"/>
          </a:xfrm>
          <a:prstGeom prst="rect">
            <a:avLst/>
          </a:prstGeom>
        </p:spPr>
      </p:pic>
      <p:pic>
        <p:nvPicPr>
          <p:cNvPr id="8" name="Picture 7" descr="A close-up of a logo&#10;&#10;AI-generated content may be incorrect.">
            <a:extLst>
              <a:ext uri="{FF2B5EF4-FFF2-40B4-BE49-F238E27FC236}">
                <a16:creationId xmlns:a16="http://schemas.microsoft.com/office/drawing/2014/main" id="{732AFE40-A1DE-05C1-F5BD-5CC1365383C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850982" y="5745715"/>
            <a:ext cx="3384186" cy="752501"/>
          </a:xfrm>
          <a:prstGeom prst="rect">
            <a:avLst/>
          </a:prstGeom>
        </p:spPr>
      </p:pic>
    </p:spTree>
    <p:extLst>
      <p:ext uri="{BB962C8B-B14F-4D97-AF65-F5344CB8AC3E}">
        <p14:creationId xmlns:p14="http://schemas.microsoft.com/office/powerpoint/2010/main" val="1801219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6EFED-4546-B675-B1AB-801943403403}"/>
            </a:ext>
          </a:extLst>
        </p:cNvPr>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1DD3774-0C8B-1BFA-A7EC-F2331A689AEB}"/>
              </a:ext>
            </a:extLst>
          </p:cNvPr>
          <p:cNvGraphicFramePr>
            <a:graphicFrameLocks noGrp="1"/>
          </p:cNvGraphicFramePr>
          <p:nvPr>
            <p:ph idx="1"/>
            <p:extLst>
              <p:ext uri="{D42A27DB-BD31-4B8C-83A1-F6EECF244321}">
                <p14:modId xmlns:p14="http://schemas.microsoft.com/office/powerpoint/2010/main" val="14636167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0CE49A53-7579-1966-7F47-960F9166123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0866" y="1166338"/>
            <a:ext cx="10515601" cy="324466"/>
          </a:xfrm>
          <a:prstGeom prst="rect">
            <a:avLst/>
          </a:prstGeom>
        </p:spPr>
      </p:pic>
      <p:sp>
        <p:nvSpPr>
          <p:cNvPr id="2" name="Title 1">
            <a:extLst>
              <a:ext uri="{FF2B5EF4-FFF2-40B4-BE49-F238E27FC236}">
                <a16:creationId xmlns:a16="http://schemas.microsoft.com/office/drawing/2014/main" id="{5F3C366D-44A2-2BB1-D6BA-E9C517491BAE}"/>
              </a:ext>
            </a:extLst>
          </p:cNvPr>
          <p:cNvSpPr>
            <a:spLocks noGrp="1"/>
          </p:cNvSpPr>
          <p:nvPr>
            <p:ph type="title"/>
          </p:nvPr>
        </p:nvSpPr>
        <p:spPr>
          <a:xfrm>
            <a:off x="753978" y="179613"/>
            <a:ext cx="10515600" cy="1325563"/>
          </a:xfrm>
        </p:spPr>
        <p:txBody>
          <a:bodyPr anchor="ctr">
            <a:normAutofit fontScale="90000"/>
          </a:bodyPr>
          <a:lstStyle/>
          <a:p>
            <a:pPr fontAlgn="base"/>
            <a:r>
              <a:rPr lang="en-US"/>
              <a:t>Survey of Knowledge, Attitudes and Behaviors around Infection Prevention</a:t>
            </a:r>
          </a:p>
        </p:txBody>
      </p:sp>
      <p:sp>
        <p:nvSpPr>
          <p:cNvPr id="6" name="TextBox 5">
            <a:extLst>
              <a:ext uri="{FF2B5EF4-FFF2-40B4-BE49-F238E27FC236}">
                <a16:creationId xmlns:a16="http://schemas.microsoft.com/office/drawing/2014/main" id="{F90A574C-E52F-A833-9EF8-1E7730F127CA}"/>
              </a:ext>
            </a:extLst>
          </p:cNvPr>
          <p:cNvSpPr txBox="1"/>
          <p:nvPr/>
        </p:nvSpPr>
        <p:spPr>
          <a:xfrm>
            <a:off x="2498557" y="3523381"/>
            <a:ext cx="8125327" cy="830997"/>
          </a:xfrm>
          <a:prstGeom prst="rect">
            <a:avLst/>
          </a:prstGeom>
          <a:noFill/>
        </p:spPr>
        <p:txBody>
          <a:bodyPr wrap="square" rtlCol="0">
            <a:spAutoFit/>
          </a:bodyPr>
          <a:lstStyle/>
          <a:p>
            <a:r>
              <a:rPr lang="en-US" sz="2400"/>
              <a:t>Personal protective equipment, handwashing, and needle safety practices </a:t>
            </a:r>
          </a:p>
        </p:txBody>
      </p:sp>
      <p:sp>
        <p:nvSpPr>
          <p:cNvPr id="7" name="TextBox 6">
            <a:extLst>
              <a:ext uri="{FF2B5EF4-FFF2-40B4-BE49-F238E27FC236}">
                <a16:creationId xmlns:a16="http://schemas.microsoft.com/office/drawing/2014/main" id="{861D2BB2-A100-4C00-1794-9BAAA79C34A5}"/>
              </a:ext>
            </a:extLst>
          </p:cNvPr>
          <p:cNvSpPr txBox="1"/>
          <p:nvPr/>
        </p:nvSpPr>
        <p:spPr>
          <a:xfrm>
            <a:off x="2498557" y="5251978"/>
            <a:ext cx="7371347" cy="738664"/>
          </a:xfrm>
          <a:prstGeom prst="rect">
            <a:avLst/>
          </a:prstGeom>
          <a:noFill/>
        </p:spPr>
        <p:txBody>
          <a:bodyPr wrap="square" rtlCol="0">
            <a:spAutoFit/>
          </a:bodyPr>
          <a:lstStyle/>
          <a:p>
            <a:r>
              <a:rPr lang="en-US" sz="2400"/>
              <a:t>Barriers to infection prevention practices on the farm.  </a:t>
            </a:r>
          </a:p>
          <a:p>
            <a:endParaRPr lang="en-US"/>
          </a:p>
        </p:txBody>
      </p:sp>
      <p:sp>
        <p:nvSpPr>
          <p:cNvPr id="8" name="TextBox 7">
            <a:extLst>
              <a:ext uri="{FF2B5EF4-FFF2-40B4-BE49-F238E27FC236}">
                <a16:creationId xmlns:a16="http://schemas.microsoft.com/office/drawing/2014/main" id="{9E840CB5-446F-1958-41AF-8B5717CCD5C9}"/>
              </a:ext>
            </a:extLst>
          </p:cNvPr>
          <p:cNvSpPr txBox="1"/>
          <p:nvPr/>
        </p:nvSpPr>
        <p:spPr>
          <a:xfrm>
            <a:off x="2382253" y="2153653"/>
            <a:ext cx="8554452" cy="461665"/>
          </a:xfrm>
          <a:prstGeom prst="rect">
            <a:avLst/>
          </a:prstGeom>
          <a:noFill/>
        </p:spPr>
        <p:txBody>
          <a:bodyPr wrap="square" rtlCol="0">
            <a:spAutoFit/>
          </a:bodyPr>
          <a:lstStyle/>
          <a:p>
            <a:r>
              <a:rPr lang="en-US" sz="2400"/>
              <a:t>Knowledge related to infectious diseases on the farm.</a:t>
            </a:r>
          </a:p>
        </p:txBody>
      </p:sp>
    </p:spTree>
    <p:extLst>
      <p:ext uri="{BB962C8B-B14F-4D97-AF65-F5344CB8AC3E}">
        <p14:creationId xmlns:p14="http://schemas.microsoft.com/office/powerpoint/2010/main" val="1903514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ABCC-B6E8-4922-95E3-43BB4E399EBD}"/>
              </a:ext>
            </a:extLst>
          </p:cNvPr>
          <p:cNvSpPr>
            <a:spLocks noGrp="1"/>
          </p:cNvSpPr>
          <p:nvPr>
            <p:ph type="title"/>
          </p:nvPr>
        </p:nvSpPr>
        <p:spPr/>
        <p:txBody>
          <a:bodyPr>
            <a:normAutofit fontScale="90000"/>
          </a:bodyPr>
          <a:lstStyle/>
          <a:p>
            <a:r>
              <a:rPr lang="en-US">
                <a:ea typeface="Outfit Extra Bold" pitchFamily="34" charset="-122"/>
                <a:cs typeface="Outfit Extra Bold" pitchFamily="34" charset="-120"/>
              </a:rPr>
              <a:t>What We've Learned from WA Dairies: </a:t>
            </a:r>
            <a:r>
              <a:rPr lang="en-US"/>
              <a:t>Needs for IPC on Dairy Farms</a:t>
            </a:r>
          </a:p>
        </p:txBody>
      </p:sp>
      <p:pic>
        <p:nvPicPr>
          <p:cNvPr id="5" name="Image 0" descr="preencoded.png">
            <a:extLst>
              <a:ext uri="{FF2B5EF4-FFF2-40B4-BE49-F238E27FC236}">
                <a16:creationId xmlns:a16="http://schemas.microsoft.com/office/drawing/2014/main" id="{67DC7E55-6392-DD37-53DC-9638BD30FA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2128" y="1999896"/>
            <a:ext cx="717471" cy="717471"/>
          </a:xfrm>
          <a:prstGeom prst="rect">
            <a:avLst/>
          </a:prstGeom>
        </p:spPr>
      </p:pic>
      <p:grpSp>
        <p:nvGrpSpPr>
          <p:cNvPr id="21" name="Group 20">
            <a:extLst>
              <a:ext uri="{FF2B5EF4-FFF2-40B4-BE49-F238E27FC236}">
                <a16:creationId xmlns:a16="http://schemas.microsoft.com/office/drawing/2014/main" id="{5CFE76C4-0B20-09CA-5174-E236D259FF3C}"/>
              </a:ext>
            </a:extLst>
          </p:cNvPr>
          <p:cNvGrpSpPr/>
          <p:nvPr/>
        </p:nvGrpSpPr>
        <p:grpSpPr>
          <a:xfrm>
            <a:off x="1805821" y="1972987"/>
            <a:ext cx="6354961" cy="771287"/>
            <a:chOff x="832128" y="2587823"/>
            <a:chExt cx="6354961" cy="771287"/>
          </a:xfrm>
        </p:grpSpPr>
        <p:sp>
          <p:nvSpPr>
            <p:cNvPr id="6" name="Text 1">
              <a:extLst>
                <a:ext uri="{FF2B5EF4-FFF2-40B4-BE49-F238E27FC236}">
                  <a16:creationId xmlns:a16="http://schemas.microsoft.com/office/drawing/2014/main" id="{A049C894-F49C-93ED-7D9C-006E387890A6}"/>
                </a:ext>
              </a:extLst>
            </p:cNvPr>
            <p:cNvSpPr/>
            <p:nvPr/>
          </p:nvSpPr>
          <p:spPr>
            <a:xfrm>
              <a:off x="832128" y="2587823"/>
              <a:ext cx="2562463" cy="320278"/>
            </a:xfrm>
            <a:prstGeom prst="rect">
              <a:avLst/>
            </a:prstGeom>
            <a:noFill/>
            <a:ln/>
          </p:spPr>
          <p:txBody>
            <a:bodyPr wrap="none" lIns="0" tIns="0" rIns="0" bIns="0" rtlCol="0" anchor="t"/>
            <a:lstStyle/>
            <a:p>
              <a:pPr marL="0" indent="0" algn="l">
                <a:lnSpc>
                  <a:spcPts val="2500"/>
                </a:lnSpc>
                <a:buNone/>
              </a:pPr>
              <a:r>
                <a:rPr lang="en-US" sz="2800" b="1">
                  <a:solidFill>
                    <a:srgbClr val="2A2742"/>
                  </a:solidFill>
                  <a:latin typeface="Calibri" panose="020F0502020204030204" pitchFamily="34" charset="0"/>
                  <a:ea typeface="Outfit Extra Bold" pitchFamily="34" charset="-122"/>
                  <a:cs typeface="Calibri" panose="020F0502020204030204" pitchFamily="34" charset="0"/>
                </a:rPr>
                <a:t>Handwashing</a:t>
              </a:r>
              <a:endParaRPr lang="en-US" sz="2800">
                <a:latin typeface="Calibri" panose="020F0502020204030204" pitchFamily="34" charset="0"/>
                <a:cs typeface="Calibri" panose="020F0502020204030204" pitchFamily="34" charset="0"/>
              </a:endParaRPr>
            </a:p>
          </p:txBody>
        </p:sp>
        <p:sp>
          <p:nvSpPr>
            <p:cNvPr id="7" name="Text 2">
              <a:extLst>
                <a:ext uri="{FF2B5EF4-FFF2-40B4-BE49-F238E27FC236}">
                  <a16:creationId xmlns:a16="http://schemas.microsoft.com/office/drawing/2014/main" id="{0C49A4EC-131B-D4A6-71AE-26977E1087B9}"/>
                </a:ext>
              </a:extLst>
            </p:cNvPr>
            <p:cNvSpPr/>
            <p:nvPr/>
          </p:nvSpPr>
          <p:spPr>
            <a:xfrm>
              <a:off x="832128" y="3031093"/>
              <a:ext cx="6354961" cy="328017"/>
            </a:xfrm>
            <a:prstGeom prst="rect">
              <a:avLst/>
            </a:prstGeom>
            <a:noFill/>
            <a:ln/>
          </p:spPr>
          <p:txBody>
            <a:bodyPr wrap="none" lIns="0" tIns="0" rIns="0" bIns="0" rtlCol="0" anchor="t"/>
            <a:lstStyle/>
            <a:p>
              <a:pPr marL="0" indent="0" algn="l">
                <a:lnSpc>
                  <a:spcPts val="2550"/>
                </a:lnSpc>
                <a:buNone/>
              </a:pPr>
              <a:r>
                <a:rPr lang="en-US" sz="2000">
                  <a:solidFill>
                    <a:srgbClr val="2A2742"/>
                  </a:solidFill>
                  <a:latin typeface="Calibri" panose="020F0502020204030204" pitchFamily="34" charset="0"/>
                  <a:ea typeface="Arimo" pitchFamily="34" charset="-122"/>
                  <a:cs typeface="Calibri" panose="020F0502020204030204" pitchFamily="34" charset="0"/>
                </a:rPr>
                <a:t>Access challenging due to farm layout.</a:t>
              </a:r>
              <a:endParaRPr lang="en-US" sz="2000">
                <a:latin typeface="Calibri" panose="020F0502020204030204" pitchFamily="34" charset="0"/>
                <a:cs typeface="Calibri" panose="020F0502020204030204" pitchFamily="34" charset="0"/>
              </a:endParaRPr>
            </a:p>
          </p:txBody>
        </p:sp>
      </p:grpSp>
      <p:pic>
        <p:nvPicPr>
          <p:cNvPr id="10" name="Image 2" descr="preencoded.png">
            <a:extLst>
              <a:ext uri="{FF2B5EF4-FFF2-40B4-BE49-F238E27FC236}">
                <a16:creationId xmlns:a16="http://schemas.microsoft.com/office/drawing/2014/main" id="{D411FA3E-A831-1D0B-65F4-E1C11BC3CC5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2128" y="3497573"/>
            <a:ext cx="717471" cy="717471"/>
          </a:xfrm>
          <a:prstGeom prst="rect">
            <a:avLst/>
          </a:prstGeom>
        </p:spPr>
      </p:pic>
      <p:grpSp>
        <p:nvGrpSpPr>
          <p:cNvPr id="22" name="Group 21">
            <a:extLst>
              <a:ext uri="{FF2B5EF4-FFF2-40B4-BE49-F238E27FC236}">
                <a16:creationId xmlns:a16="http://schemas.microsoft.com/office/drawing/2014/main" id="{B773EC7B-AA21-E304-49A1-2AC9CCD4C0DD}"/>
              </a:ext>
            </a:extLst>
          </p:cNvPr>
          <p:cNvGrpSpPr/>
          <p:nvPr/>
        </p:nvGrpSpPr>
        <p:grpSpPr>
          <a:xfrm>
            <a:off x="1805821" y="3470665"/>
            <a:ext cx="6354961" cy="771286"/>
            <a:chOff x="832128" y="4614144"/>
            <a:chExt cx="6354961" cy="771286"/>
          </a:xfrm>
        </p:grpSpPr>
        <p:sp>
          <p:nvSpPr>
            <p:cNvPr id="11" name="Text 5">
              <a:extLst>
                <a:ext uri="{FF2B5EF4-FFF2-40B4-BE49-F238E27FC236}">
                  <a16:creationId xmlns:a16="http://schemas.microsoft.com/office/drawing/2014/main" id="{310A474C-9B23-0EF9-1F5A-707CA66153A1}"/>
                </a:ext>
              </a:extLst>
            </p:cNvPr>
            <p:cNvSpPr/>
            <p:nvPr/>
          </p:nvSpPr>
          <p:spPr>
            <a:xfrm>
              <a:off x="832128" y="4614144"/>
              <a:ext cx="2562463" cy="320278"/>
            </a:xfrm>
            <a:prstGeom prst="rect">
              <a:avLst/>
            </a:prstGeom>
            <a:noFill/>
            <a:ln/>
          </p:spPr>
          <p:txBody>
            <a:bodyPr wrap="none" lIns="0" tIns="0" rIns="0" bIns="0" rtlCol="0" anchor="t"/>
            <a:lstStyle/>
            <a:p>
              <a:pPr marL="0" indent="0" algn="l">
                <a:lnSpc>
                  <a:spcPts val="2500"/>
                </a:lnSpc>
                <a:buNone/>
              </a:pPr>
              <a:r>
                <a:rPr lang="en-US" sz="2800" b="1">
                  <a:solidFill>
                    <a:srgbClr val="2A2742"/>
                  </a:solidFill>
                  <a:latin typeface="Calibri" panose="020F0502020204030204" pitchFamily="34" charset="0"/>
                  <a:ea typeface="Outfit Extra Bold" pitchFamily="34" charset="-122"/>
                  <a:cs typeface="Calibri" panose="020F0502020204030204" pitchFamily="34" charset="0"/>
                </a:rPr>
                <a:t>High-Risk Tasks</a:t>
              </a:r>
              <a:endParaRPr lang="en-US" sz="2800">
                <a:latin typeface="Calibri" panose="020F0502020204030204" pitchFamily="34" charset="0"/>
                <a:cs typeface="Calibri" panose="020F0502020204030204" pitchFamily="34" charset="0"/>
              </a:endParaRPr>
            </a:p>
          </p:txBody>
        </p:sp>
        <p:sp>
          <p:nvSpPr>
            <p:cNvPr id="12" name="Text 6">
              <a:extLst>
                <a:ext uri="{FF2B5EF4-FFF2-40B4-BE49-F238E27FC236}">
                  <a16:creationId xmlns:a16="http://schemas.microsoft.com/office/drawing/2014/main" id="{86A01A9B-0DDE-EBAB-F28F-408690D84000}"/>
                </a:ext>
              </a:extLst>
            </p:cNvPr>
            <p:cNvSpPr/>
            <p:nvPr/>
          </p:nvSpPr>
          <p:spPr>
            <a:xfrm>
              <a:off x="832128" y="5057413"/>
              <a:ext cx="6354961" cy="328017"/>
            </a:xfrm>
            <a:prstGeom prst="rect">
              <a:avLst/>
            </a:prstGeom>
            <a:noFill/>
            <a:ln/>
          </p:spPr>
          <p:txBody>
            <a:bodyPr wrap="none" lIns="0" tIns="0" rIns="0" bIns="0" rtlCol="0" anchor="t"/>
            <a:lstStyle/>
            <a:p>
              <a:pPr marL="0" indent="0" algn="l">
                <a:lnSpc>
                  <a:spcPts val="2550"/>
                </a:lnSpc>
                <a:buNone/>
              </a:pPr>
              <a:r>
                <a:rPr lang="en-US" sz="2000">
                  <a:solidFill>
                    <a:srgbClr val="2A2742"/>
                  </a:solidFill>
                  <a:latin typeface="Calibri" panose="020F0502020204030204" pitchFamily="34" charset="0"/>
                  <a:ea typeface="Arimo" pitchFamily="34" charset="-122"/>
                  <a:cs typeface="Calibri" panose="020F0502020204030204" pitchFamily="34" charset="0"/>
                </a:rPr>
                <a:t>Protection difficult with animal contact.</a:t>
              </a:r>
              <a:endParaRPr lang="en-US" sz="2000">
                <a:latin typeface="Calibri" panose="020F0502020204030204" pitchFamily="34" charset="0"/>
                <a:cs typeface="Calibri" panose="020F0502020204030204" pitchFamily="34" charset="0"/>
              </a:endParaRPr>
            </a:p>
          </p:txBody>
        </p:sp>
      </p:grpSp>
      <p:pic>
        <p:nvPicPr>
          <p:cNvPr id="15" name="Image 4" descr="preencoded.png">
            <a:extLst>
              <a:ext uri="{FF2B5EF4-FFF2-40B4-BE49-F238E27FC236}">
                <a16:creationId xmlns:a16="http://schemas.microsoft.com/office/drawing/2014/main" id="{487DB32C-14A1-869E-6BE9-550586C0A40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129" y="4927728"/>
            <a:ext cx="717471" cy="717471"/>
          </a:xfrm>
          <a:prstGeom prst="rect">
            <a:avLst/>
          </a:prstGeom>
        </p:spPr>
      </p:pic>
      <p:grpSp>
        <p:nvGrpSpPr>
          <p:cNvPr id="23" name="Group 22">
            <a:extLst>
              <a:ext uri="{FF2B5EF4-FFF2-40B4-BE49-F238E27FC236}">
                <a16:creationId xmlns:a16="http://schemas.microsoft.com/office/drawing/2014/main" id="{2DF4C244-AE67-2C08-F13A-B20BE20C4FA1}"/>
              </a:ext>
            </a:extLst>
          </p:cNvPr>
          <p:cNvGrpSpPr/>
          <p:nvPr/>
        </p:nvGrpSpPr>
        <p:grpSpPr>
          <a:xfrm>
            <a:off x="1805821" y="4987299"/>
            <a:ext cx="6354961" cy="771287"/>
            <a:chOff x="832128" y="6669040"/>
            <a:chExt cx="6354961" cy="771287"/>
          </a:xfrm>
        </p:grpSpPr>
        <p:sp>
          <p:nvSpPr>
            <p:cNvPr id="16" name="Text 9">
              <a:extLst>
                <a:ext uri="{FF2B5EF4-FFF2-40B4-BE49-F238E27FC236}">
                  <a16:creationId xmlns:a16="http://schemas.microsoft.com/office/drawing/2014/main" id="{8B17A96C-15DA-5EB7-79AE-563817F1AE0C}"/>
                </a:ext>
              </a:extLst>
            </p:cNvPr>
            <p:cNvSpPr/>
            <p:nvPr/>
          </p:nvSpPr>
          <p:spPr>
            <a:xfrm>
              <a:off x="832128" y="6669040"/>
              <a:ext cx="2562463" cy="320278"/>
            </a:xfrm>
            <a:prstGeom prst="rect">
              <a:avLst/>
            </a:prstGeom>
            <a:noFill/>
            <a:ln/>
          </p:spPr>
          <p:txBody>
            <a:bodyPr wrap="none" lIns="0" tIns="0" rIns="0" bIns="0" rtlCol="0" anchor="t"/>
            <a:lstStyle/>
            <a:p>
              <a:pPr marL="0" indent="0" algn="l">
                <a:lnSpc>
                  <a:spcPts val="2500"/>
                </a:lnSpc>
                <a:buNone/>
              </a:pPr>
              <a:r>
                <a:rPr lang="en-US" sz="2800" b="1">
                  <a:solidFill>
                    <a:srgbClr val="2A2742"/>
                  </a:solidFill>
                  <a:latin typeface="Calibri" panose="020F0502020204030204" pitchFamily="34" charset="0"/>
                  <a:ea typeface="Outfit Extra Bold" pitchFamily="34" charset="-122"/>
                  <a:cs typeface="Calibri" panose="020F0502020204030204" pitchFamily="34" charset="0"/>
                </a:rPr>
                <a:t>Family Concerns</a:t>
              </a:r>
              <a:endParaRPr lang="en-US" sz="2800">
                <a:latin typeface="Calibri" panose="020F0502020204030204" pitchFamily="34" charset="0"/>
                <a:cs typeface="Calibri" panose="020F0502020204030204" pitchFamily="34" charset="0"/>
              </a:endParaRPr>
            </a:p>
          </p:txBody>
        </p:sp>
        <p:sp>
          <p:nvSpPr>
            <p:cNvPr id="17" name="Text 10">
              <a:extLst>
                <a:ext uri="{FF2B5EF4-FFF2-40B4-BE49-F238E27FC236}">
                  <a16:creationId xmlns:a16="http://schemas.microsoft.com/office/drawing/2014/main" id="{C14512C6-FF81-AC96-2378-B74D6DA76F01}"/>
                </a:ext>
              </a:extLst>
            </p:cNvPr>
            <p:cNvSpPr/>
            <p:nvPr/>
          </p:nvSpPr>
          <p:spPr>
            <a:xfrm>
              <a:off x="832128" y="7112310"/>
              <a:ext cx="6354961" cy="328017"/>
            </a:xfrm>
            <a:prstGeom prst="rect">
              <a:avLst/>
            </a:prstGeom>
            <a:noFill/>
            <a:ln/>
          </p:spPr>
          <p:txBody>
            <a:bodyPr wrap="none" lIns="0" tIns="0" rIns="0" bIns="0" rtlCol="0" anchor="t"/>
            <a:lstStyle/>
            <a:p>
              <a:pPr marL="0" indent="0" algn="l">
                <a:lnSpc>
                  <a:spcPts val="2550"/>
                </a:lnSpc>
                <a:buNone/>
              </a:pPr>
              <a:r>
                <a:rPr lang="en-US" sz="2000">
                  <a:solidFill>
                    <a:srgbClr val="2A2742"/>
                  </a:solidFill>
                  <a:latin typeface="Calibri" panose="020F0502020204030204" pitchFamily="34" charset="0"/>
                  <a:ea typeface="Arimo" pitchFamily="34" charset="-122"/>
                  <a:cs typeface="Calibri" panose="020F0502020204030204" pitchFamily="34" charset="0"/>
                </a:rPr>
                <a:t>Germ transfer to family is a worry.</a:t>
              </a:r>
              <a:endParaRPr lang="en-US" sz="2000">
                <a:latin typeface="Calibri" panose="020F0502020204030204" pitchFamily="34" charset="0"/>
                <a:cs typeface="Calibri" panose="020F0502020204030204" pitchFamily="34" charset="0"/>
              </a:endParaRPr>
            </a:p>
          </p:txBody>
        </p:sp>
      </p:grpSp>
      <p:pic>
        <p:nvPicPr>
          <p:cNvPr id="27" name="Image 1" descr="preencoded.png">
            <a:extLst>
              <a:ext uri="{FF2B5EF4-FFF2-40B4-BE49-F238E27FC236}">
                <a16:creationId xmlns:a16="http://schemas.microsoft.com/office/drawing/2014/main" id="{5AF0F08F-130A-7F21-72EA-0FFFA52AC67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24289" y="2057521"/>
            <a:ext cx="717471" cy="717471"/>
          </a:xfrm>
          <a:prstGeom prst="rect">
            <a:avLst/>
          </a:prstGeom>
        </p:spPr>
      </p:pic>
      <p:grpSp>
        <p:nvGrpSpPr>
          <p:cNvPr id="38" name="Group 37">
            <a:extLst>
              <a:ext uri="{FF2B5EF4-FFF2-40B4-BE49-F238E27FC236}">
                <a16:creationId xmlns:a16="http://schemas.microsoft.com/office/drawing/2014/main" id="{540152AD-9C43-FAD5-A5BA-D9BBB8AE5482}"/>
              </a:ext>
            </a:extLst>
          </p:cNvPr>
          <p:cNvGrpSpPr/>
          <p:nvPr/>
        </p:nvGrpSpPr>
        <p:grpSpPr>
          <a:xfrm>
            <a:off x="7208698" y="2010250"/>
            <a:ext cx="6354961" cy="771287"/>
            <a:chOff x="6952774" y="1809751"/>
            <a:chExt cx="6354961" cy="771287"/>
          </a:xfrm>
        </p:grpSpPr>
        <p:sp>
          <p:nvSpPr>
            <p:cNvPr id="28" name="Text 3">
              <a:extLst>
                <a:ext uri="{FF2B5EF4-FFF2-40B4-BE49-F238E27FC236}">
                  <a16:creationId xmlns:a16="http://schemas.microsoft.com/office/drawing/2014/main" id="{FF9DB22D-67DC-2FB7-DAB0-4785566E2A1E}"/>
                </a:ext>
              </a:extLst>
            </p:cNvPr>
            <p:cNvSpPr/>
            <p:nvPr/>
          </p:nvSpPr>
          <p:spPr>
            <a:xfrm>
              <a:off x="6952774" y="1809751"/>
              <a:ext cx="2562463" cy="320278"/>
            </a:xfrm>
            <a:prstGeom prst="rect">
              <a:avLst/>
            </a:prstGeom>
            <a:noFill/>
            <a:ln/>
          </p:spPr>
          <p:txBody>
            <a:bodyPr wrap="none" lIns="0" tIns="0" rIns="0" bIns="0" rtlCol="0" anchor="t"/>
            <a:lstStyle/>
            <a:p>
              <a:pPr marL="0" indent="0" algn="l">
                <a:lnSpc>
                  <a:spcPts val="2500"/>
                </a:lnSpc>
                <a:buNone/>
              </a:pPr>
              <a:r>
                <a:rPr lang="en-US" sz="2800" b="1">
                  <a:solidFill>
                    <a:srgbClr val="2A2742"/>
                  </a:solidFill>
                  <a:latin typeface="Calibri" panose="020F0502020204030204" pitchFamily="34" charset="0"/>
                  <a:ea typeface="Outfit Extra Bold" pitchFamily="34" charset="-122"/>
                  <a:cs typeface="Calibri" panose="020F0502020204030204" pitchFamily="34" charset="0"/>
                </a:rPr>
                <a:t>PPE Use</a:t>
              </a:r>
              <a:endParaRPr lang="en-US" sz="2800">
                <a:latin typeface="Calibri" panose="020F0502020204030204" pitchFamily="34" charset="0"/>
                <a:cs typeface="Calibri" panose="020F0502020204030204" pitchFamily="34" charset="0"/>
              </a:endParaRPr>
            </a:p>
          </p:txBody>
        </p:sp>
        <p:sp>
          <p:nvSpPr>
            <p:cNvPr id="29" name="Text 4">
              <a:extLst>
                <a:ext uri="{FF2B5EF4-FFF2-40B4-BE49-F238E27FC236}">
                  <a16:creationId xmlns:a16="http://schemas.microsoft.com/office/drawing/2014/main" id="{492AFCF4-6DAC-FE39-6EAF-6E98825CA9C8}"/>
                </a:ext>
              </a:extLst>
            </p:cNvPr>
            <p:cNvSpPr/>
            <p:nvPr/>
          </p:nvSpPr>
          <p:spPr>
            <a:xfrm>
              <a:off x="6952774" y="2253021"/>
              <a:ext cx="6354961" cy="328017"/>
            </a:xfrm>
            <a:prstGeom prst="rect">
              <a:avLst/>
            </a:prstGeom>
            <a:noFill/>
            <a:ln/>
          </p:spPr>
          <p:txBody>
            <a:bodyPr wrap="none" lIns="0" tIns="0" rIns="0" bIns="0" rtlCol="0" anchor="t"/>
            <a:lstStyle/>
            <a:p>
              <a:pPr marL="0" indent="0" algn="l">
                <a:lnSpc>
                  <a:spcPts val="2550"/>
                </a:lnSpc>
                <a:buNone/>
              </a:pPr>
              <a:r>
                <a:rPr lang="en-US" sz="2000">
                  <a:solidFill>
                    <a:srgbClr val="2A2742"/>
                  </a:solidFill>
                  <a:latin typeface="Calibri" panose="020F0502020204030204" pitchFamily="34" charset="0"/>
                  <a:ea typeface="Arimo" pitchFamily="34" charset="-122"/>
                  <a:cs typeface="Calibri" panose="020F0502020204030204" pitchFamily="34" charset="0"/>
                </a:rPr>
                <a:t>Varies by fit, comfort, heat, and task.</a:t>
              </a:r>
              <a:endParaRPr lang="en-US" sz="2000">
                <a:latin typeface="Calibri" panose="020F0502020204030204" pitchFamily="34" charset="0"/>
                <a:cs typeface="Calibri" panose="020F0502020204030204" pitchFamily="34" charset="0"/>
              </a:endParaRPr>
            </a:p>
          </p:txBody>
        </p:sp>
      </p:grpSp>
      <p:pic>
        <p:nvPicPr>
          <p:cNvPr id="30" name="Image 3" descr="preencoded.png">
            <a:extLst>
              <a:ext uri="{FF2B5EF4-FFF2-40B4-BE49-F238E27FC236}">
                <a16:creationId xmlns:a16="http://schemas.microsoft.com/office/drawing/2014/main" id="{287A5D8E-F339-DC89-654E-A4015053CAA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322753" y="3518532"/>
            <a:ext cx="717471" cy="717471"/>
          </a:xfrm>
          <a:prstGeom prst="rect">
            <a:avLst/>
          </a:prstGeom>
        </p:spPr>
      </p:pic>
      <p:grpSp>
        <p:nvGrpSpPr>
          <p:cNvPr id="37" name="Group 36">
            <a:extLst>
              <a:ext uri="{FF2B5EF4-FFF2-40B4-BE49-F238E27FC236}">
                <a16:creationId xmlns:a16="http://schemas.microsoft.com/office/drawing/2014/main" id="{AAB535D0-5FFA-4410-F152-ACDDB8FAD0E7}"/>
              </a:ext>
            </a:extLst>
          </p:cNvPr>
          <p:cNvGrpSpPr/>
          <p:nvPr/>
        </p:nvGrpSpPr>
        <p:grpSpPr>
          <a:xfrm>
            <a:off x="7208698" y="3477562"/>
            <a:ext cx="6354961" cy="771286"/>
            <a:chOff x="6952774" y="3964664"/>
            <a:chExt cx="6354961" cy="771286"/>
          </a:xfrm>
        </p:grpSpPr>
        <p:sp>
          <p:nvSpPr>
            <p:cNvPr id="31" name="Text 7">
              <a:extLst>
                <a:ext uri="{FF2B5EF4-FFF2-40B4-BE49-F238E27FC236}">
                  <a16:creationId xmlns:a16="http://schemas.microsoft.com/office/drawing/2014/main" id="{A5122BF4-3C55-A245-2592-2F77CDBD35D0}"/>
                </a:ext>
              </a:extLst>
            </p:cNvPr>
            <p:cNvSpPr/>
            <p:nvPr/>
          </p:nvSpPr>
          <p:spPr>
            <a:xfrm>
              <a:off x="6952774" y="3964664"/>
              <a:ext cx="2562463" cy="320278"/>
            </a:xfrm>
            <a:prstGeom prst="rect">
              <a:avLst/>
            </a:prstGeom>
            <a:noFill/>
            <a:ln/>
          </p:spPr>
          <p:txBody>
            <a:bodyPr wrap="none" lIns="0" tIns="0" rIns="0" bIns="0" rtlCol="0" anchor="t"/>
            <a:lstStyle/>
            <a:p>
              <a:pPr marL="0" indent="0" algn="l">
                <a:lnSpc>
                  <a:spcPts val="2500"/>
                </a:lnSpc>
                <a:buNone/>
              </a:pPr>
              <a:r>
                <a:rPr lang="en-US" sz="2800" b="1">
                  <a:solidFill>
                    <a:srgbClr val="2A2742"/>
                  </a:solidFill>
                  <a:latin typeface="Calibri" panose="020F0502020204030204" pitchFamily="34" charset="0"/>
                  <a:ea typeface="Outfit Extra Bold" pitchFamily="34" charset="-122"/>
                  <a:cs typeface="Calibri" panose="020F0502020204030204" pitchFamily="34" charset="0"/>
                </a:rPr>
                <a:t>Needle Safety</a:t>
              </a:r>
              <a:endParaRPr lang="en-US" sz="2800">
                <a:latin typeface="Calibri" panose="020F0502020204030204" pitchFamily="34" charset="0"/>
                <a:cs typeface="Calibri" panose="020F0502020204030204" pitchFamily="34" charset="0"/>
              </a:endParaRPr>
            </a:p>
          </p:txBody>
        </p:sp>
        <p:sp>
          <p:nvSpPr>
            <p:cNvPr id="32" name="Text 8">
              <a:extLst>
                <a:ext uri="{FF2B5EF4-FFF2-40B4-BE49-F238E27FC236}">
                  <a16:creationId xmlns:a16="http://schemas.microsoft.com/office/drawing/2014/main" id="{003A68A4-C8CA-8F71-3751-034EA7CE9E75}"/>
                </a:ext>
              </a:extLst>
            </p:cNvPr>
            <p:cNvSpPr/>
            <p:nvPr/>
          </p:nvSpPr>
          <p:spPr>
            <a:xfrm>
              <a:off x="6952774" y="4407933"/>
              <a:ext cx="6354961" cy="328017"/>
            </a:xfrm>
            <a:prstGeom prst="rect">
              <a:avLst/>
            </a:prstGeom>
            <a:noFill/>
            <a:ln/>
          </p:spPr>
          <p:txBody>
            <a:bodyPr wrap="none" lIns="0" tIns="0" rIns="0" bIns="0" rtlCol="0" anchor="t"/>
            <a:lstStyle/>
            <a:p>
              <a:pPr marL="0" indent="0" algn="l">
                <a:lnSpc>
                  <a:spcPts val="2550"/>
                </a:lnSpc>
                <a:buNone/>
              </a:pPr>
              <a:r>
                <a:rPr lang="en-US" sz="2000">
                  <a:solidFill>
                    <a:srgbClr val="2A2742"/>
                  </a:solidFill>
                  <a:latin typeface="Calibri" panose="020F0502020204030204" pitchFamily="34" charset="0"/>
                  <a:ea typeface="Arimo" pitchFamily="34" charset="-122"/>
                  <a:cs typeface="Calibri" panose="020F0502020204030204" pitchFamily="34" charset="0"/>
                </a:rPr>
                <a:t>Sharps practices tough in field conditions.</a:t>
              </a:r>
              <a:endParaRPr lang="en-US" sz="2000">
                <a:latin typeface="Calibri" panose="020F0502020204030204" pitchFamily="34" charset="0"/>
                <a:cs typeface="Calibri" panose="020F0502020204030204" pitchFamily="34" charset="0"/>
              </a:endParaRPr>
            </a:p>
          </p:txBody>
        </p:sp>
      </p:grpSp>
      <p:pic>
        <p:nvPicPr>
          <p:cNvPr id="33" name="Image 5" descr="preencoded.png">
            <a:extLst>
              <a:ext uri="{FF2B5EF4-FFF2-40B4-BE49-F238E27FC236}">
                <a16:creationId xmlns:a16="http://schemas.microsoft.com/office/drawing/2014/main" id="{E54F7381-54E4-6CB7-8754-E455C7A0D5A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322754" y="4912622"/>
            <a:ext cx="717471" cy="717471"/>
          </a:xfrm>
          <a:prstGeom prst="rect">
            <a:avLst/>
          </a:prstGeom>
        </p:spPr>
      </p:pic>
      <p:grpSp>
        <p:nvGrpSpPr>
          <p:cNvPr id="36" name="Group 35">
            <a:extLst>
              <a:ext uri="{FF2B5EF4-FFF2-40B4-BE49-F238E27FC236}">
                <a16:creationId xmlns:a16="http://schemas.microsoft.com/office/drawing/2014/main" id="{ECAFB494-E2F0-8E9A-35CA-5F1732B7BAED}"/>
              </a:ext>
            </a:extLst>
          </p:cNvPr>
          <p:cNvGrpSpPr/>
          <p:nvPr/>
        </p:nvGrpSpPr>
        <p:grpSpPr>
          <a:xfrm>
            <a:off x="7208698" y="4936570"/>
            <a:ext cx="6354961" cy="771287"/>
            <a:chOff x="6952774" y="6119576"/>
            <a:chExt cx="6354961" cy="771287"/>
          </a:xfrm>
        </p:grpSpPr>
        <p:sp>
          <p:nvSpPr>
            <p:cNvPr id="34" name="Text 11">
              <a:extLst>
                <a:ext uri="{FF2B5EF4-FFF2-40B4-BE49-F238E27FC236}">
                  <a16:creationId xmlns:a16="http://schemas.microsoft.com/office/drawing/2014/main" id="{7E18ABCC-3CA7-8EC8-DD24-58288E6CCE22}"/>
                </a:ext>
              </a:extLst>
            </p:cNvPr>
            <p:cNvSpPr/>
            <p:nvPr/>
          </p:nvSpPr>
          <p:spPr>
            <a:xfrm>
              <a:off x="6952774" y="6119576"/>
              <a:ext cx="2562463" cy="320278"/>
            </a:xfrm>
            <a:prstGeom prst="rect">
              <a:avLst/>
            </a:prstGeom>
            <a:noFill/>
            <a:ln/>
          </p:spPr>
          <p:txBody>
            <a:bodyPr wrap="none" lIns="0" tIns="0" rIns="0" bIns="0" rtlCol="0" anchor="t"/>
            <a:lstStyle/>
            <a:p>
              <a:pPr marL="0" indent="0" algn="l">
                <a:lnSpc>
                  <a:spcPts val="2500"/>
                </a:lnSpc>
                <a:buNone/>
              </a:pPr>
              <a:r>
                <a:rPr lang="en-US" sz="2800" b="1">
                  <a:solidFill>
                    <a:srgbClr val="2A2742"/>
                  </a:solidFill>
                  <a:latin typeface="Calibri" panose="020F0502020204030204" pitchFamily="34" charset="0"/>
                  <a:ea typeface="Outfit Extra Bold" pitchFamily="34" charset="-122"/>
                  <a:cs typeface="Calibri" panose="020F0502020204030204" pitchFamily="34" charset="0"/>
                </a:rPr>
                <a:t>Training Needs</a:t>
              </a:r>
              <a:endParaRPr lang="en-US" sz="2800">
                <a:latin typeface="Calibri" panose="020F0502020204030204" pitchFamily="34" charset="0"/>
                <a:cs typeface="Calibri" panose="020F0502020204030204" pitchFamily="34" charset="0"/>
              </a:endParaRPr>
            </a:p>
          </p:txBody>
        </p:sp>
        <p:sp>
          <p:nvSpPr>
            <p:cNvPr id="35" name="Text 12">
              <a:extLst>
                <a:ext uri="{FF2B5EF4-FFF2-40B4-BE49-F238E27FC236}">
                  <a16:creationId xmlns:a16="http://schemas.microsoft.com/office/drawing/2014/main" id="{C52B1AE3-2ECB-9302-5B26-722DEBFEF0B5}"/>
                </a:ext>
              </a:extLst>
            </p:cNvPr>
            <p:cNvSpPr/>
            <p:nvPr/>
          </p:nvSpPr>
          <p:spPr>
            <a:xfrm>
              <a:off x="6952774" y="6562846"/>
              <a:ext cx="6354961" cy="328017"/>
            </a:xfrm>
            <a:prstGeom prst="rect">
              <a:avLst/>
            </a:prstGeom>
            <a:noFill/>
            <a:ln/>
          </p:spPr>
          <p:txBody>
            <a:bodyPr wrap="none" lIns="0" tIns="0" rIns="0" bIns="0" rtlCol="0" anchor="t"/>
            <a:lstStyle/>
            <a:p>
              <a:pPr marL="0" indent="0" algn="l">
                <a:lnSpc>
                  <a:spcPts val="2550"/>
                </a:lnSpc>
                <a:buNone/>
              </a:pPr>
              <a:r>
                <a:rPr lang="en-US" sz="2000">
                  <a:solidFill>
                    <a:srgbClr val="2A2742"/>
                  </a:solidFill>
                  <a:latin typeface="Calibri" panose="020F0502020204030204" pitchFamily="34" charset="0"/>
                  <a:ea typeface="Arimo" pitchFamily="34" charset="-122"/>
                  <a:cs typeface="Calibri" panose="020F0502020204030204" pitchFamily="34" charset="0"/>
                </a:rPr>
                <a:t>Dairy-specific training is essential.</a:t>
              </a:r>
              <a:endParaRPr lang="en-US" sz="2000">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2414778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C596E-D6B8-E537-AE31-2E4A24640A44}"/>
              </a:ext>
            </a:extLst>
          </p:cNvPr>
          <p:cNvSpPr>
            <a:spLocks noGrp="1"/>
          </p:cNvSpPr>
          <p:nvPr>
            <p:ph type="title"/>
          </p:nvPr>
        </p:nvSpPr>
        <p:spPr>
          <a:xfrm>
            <a:off x="838200" y="292057"/>
            <a:ext cx="10505162" cy="657509"/>
          </a:xfrm>
        </p:spPr>
        <p:txBody>
          <a:bodyPr>
            <a:normAutofit fontScale="90000"/>
          </a:bodyPr>
          <a:lstStyle/>
          <a:p>
            <a:r>
              <a:rPr lang="en-US">
                <a:latin typeface="Calibri"/>
                <a:ea typeface="Calibri"/>
                <a:cs typeface="Calibri"/>
              </a:rPr>
              <a:t>Prevention is Key</a:t>
            </a:r>
            <a:endParaRPr lang="en-US"/>
          </a:p>
        </p:txBody>
      </p:sp>
      <p:pic>
        <p:nvPicPr>
          <p:cNvPr id="4" name="Picture 3" descr="A diagram of different animals&#10;&#10;AI-generated content may be incorrect.">
            <a:extLst>
              <a:ext uri="{FF2B5EF4-FFF2-40B4-BE49-F238E27FC236}">
                <a16:creationId xmlns:a16="http://schemas.microsoft.com/office/drawing/2014/main" id="{C30AD80A-17E6-AEFF-D725-7F1534B8D475}"/>
              </a:ext>
            </a:extLst>
          </p:cNvPr>
          <p:cNvPicPr>
            <a:picLocks noChangeAspect="1"/>
          </p:cNvPicPr>
          <p:nvPr/>
        </p:nvPicPr>
        <p:blipFill>
          <a:blip r:embed="rId3"/>
          <a:stretch>
            <a:fillRect/>
          </a:stretch>
        </p:blipFill>
        <p:spPr>
          <a:xfrm>
            <a:off x="2613537" y="949890"/>
            <a:ext cx="6505639" cy="5459261"/>
          </a:xfrm>
          <a:prstGeom prst="rect">
            <a:avLst/>
          </a:prstGeom>
        </p:spPr>
      </p:pic>
    </p:spTree>
    <p:extLst>
      <p:ext uri="{BB962C8B-B14F-4D97-AF65-F5344CB8AC3E}">
        <p14:creationId xmlns:p14="http://schemas.microsoft.com/office/powerpoint/2010/main" val="4236814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44545-5623-CE6D-23B4-92331941B9E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FF32A22-408A-8363-EDB2-5FA2D7B014E9}"/>
              </a:ext>
            </a:extLst>
          </p:cNvPr>
          <p:cNvPicPr>
            <a:picLocks noChangeAspect="1"/>
          </p:cNvPicPr>
          <p:nvPr/>
        </p:nvPicPr>
        <p:blipFill>
          <a:blip r:embed="rId3"/>
          <a:stretch>
            <a:fillRect/>
          </a:stretch>
        </p:blipFill>
        <p:spPr>
          <a:xfrm>
            <a:off x="9434" y="0"/>
            <a:ext cx="12185522" cy="6858000"/>
          </a:xfrm>
          <a:prstGeom prst="rect">
            <a:avLst/>
          </a:prstGeom>
        </p:spPr>
      </p:pic>
    </p:spTree>
    <p:extLst>
      <p:ext uri="{BB962C8B-B14F-4D97-AF65-F5344CB8AC3E}">
        <p14:creationId xmlns:p14="http://schemas.microsoft.com/office/powerpoint/2010/main" val="2050534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1CE6D-0EF6-15B1-9FE3-53E0782AC5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0AED8D-01EB-B619-AC5A-AA6B3CAF8A69}"/>
              </a:ext>
            </a:extLst>
          </p:cNvPr>
          <p:cNvSpPr>
            <a:spLocks noGrp="1"/>
          </p:cNvSpPr>
          <p:nvPr>
            <p:ph type="title"/>
          </p:nvPr>
        </p:nvSpPr>
        <p:spPr>
          <a:xfrm>
            <a:off x="753978" y="179613"/>
            <a:ext cx="10515600" cy="1325563"/>
          </a:xfrm>
        </p:spPr>
        <p:txBody>
          <a:bodyPr anchor="ctr">
            <a:normAutofit/>
          </a:bodyPr>
          <a:lstStyle/>
          <a:p>
            <a:r>
              <a:rPr lang="en-US">
                <a:latin typeface="Open Sans"/>
                <a:ea typeface="Open Sans"/>
                <a:cs typeface="Open Sans"/>
              </a:rPr>
              <a:t>IPC &amp; Productive Agriculture​</a:t>
            </a:r>
          </a:p>
        </p:txBody>
      </p:sp>
      <p:pic>
        <p:nvPicPr>
          <p:cNvPr id="43" name="Picture 42">
            <a:extLst>
              <a:ext uri="{FF2B5EF4-FFF2-40B4-BE49-F238E27FC236}">
                <a16:creationId xmlns:a16="http://schemas.microsoft.com/office/drawing/2014/main" id="{FAC2B179-2A7A-02AA-3033-B7D3B898ED81}"/>
              </a:ext>
            </a:extLst>
          </p:cNvPr>
          <p:cNvPicPr>
            <a:picLocks noChangeAspect="1"/>
          </p:cNvPicPr>
          <p:nvPr/>
        </p:nvPicPr>
        <p:blipFill>
          <a:blip r:embed="rId3"/>
          <a:srcRect l="-164" t="12736" r="-110" b="63552"/>
          <a:stretch>
            <a:fillRect/>
          </a:stretch>
        </p:blipFill>
        <p:spPr>
          <a:xfrm>
            <a:off x="426788" y="1479359"/>
            <a:ext cx="11348793" cy="3476153"/>
          </a:xfrm>
          <a:prstGeom prst="rect">
            <a:avLst/>
          </a:prstGeom>
        </p:spPr>
      </p:pic>
      <p:sp>
        <p:nvSpPr>
          <p:cNvPr id="5" name="Text 2">
            <a:extLst>
              <a:ext uri="{FF2B5EF4-FFF2-40B4-BE49-F238E27FC236}">
                <a16:creationId xmlns:a16="http://schemas.microsoft.com/office/drawing/2014/main" id="{19E180FB-2847-9543-11B2-E6505FEF1CE6}"/>
              </a:ext>
            </a:extLst>
          </p:cNvPr>
          <p:cNvSpPr/>
          <p:nvPr/>
        </p:nvSpPr>
        <p:spPr>
          <a:xfrm>
            <a:off x="4858130" y="4210870"/>
            <a:ext cx="3893939" cy="362903"/>
          </a:xfrm>
          <a:prstGeom prst="rect">
            <a:avLst/>
          </a:prstGeom>
          <a:noFill/>
          <a:ln/>
        </p:spPr>
        <p:txBody>
          <a:bodyPr wrap="none" lIns="0" tIns="0" rIns="0" bIns="0" rtlCol="0" anchor="t"/>
          <a:lstStyle/>
          <a:p>
            <a:pPr marL="0" indent="0" algn="l">
              <a:lnSpc>
                <a:spcPts val="2850"/>
              </a:lnSpc>
              <a:buNone/>
            </a:pPr>
            <a:r>
              <a:rPr lang="en-US" sz="2000">
                <a:solidFill>
                  <a:srgbClr val="2A2742"/>
                </a:solidFill>
                <a:latin typeface="Calibri" panose="020F0502020204030204" pitchFamily="34" charset="0"/>
                <a:ea typeface="Arimo" pitchFamily="34" charset="-122"/>
                <a:cs typeface="Calibri" panose="020F0502020204030204" pitchFamily="34" charset="0"/>
              </a:rPr>
              <a:t>Maintains herd health</a:t>
            </a:r>
            <a:endParaRPr lang="en-US" sz="2000">
              <a:latin typeface="Calibri" panose="020F0502020204030204" pitchFamily="34" charset="0"/>
              <a:cs typeface="Calibri" panose="020F0502020204030204" pitchFamily="34" charset="0"/>
            </a:endParaRPr>
          </a:p>
        </p:txBody>
      </p:sp>
      <p:sp>
        <p:nvSpPr>
          <p:cNvPr id="9" name="Text 4">
            <a:extLst>
              <a:ext uri="{FF2B5EF4-FFF2-40B4-BE49-F238E27FC236}">
                <a16:creationId xmlns:a16="http://schemas.microsoft.com/office/drawing/2014/main" id="{990B4E2A-5EDF-D888-A515-C21E09326247}"/>
              </a:ext>
            </a:extLst>
          </p:cNvPr>
          <p:cNvSpPr/>
          <p:nvPr/>
        </p:nvSpPr>
        <p:spPr>
          <a:xfrm>
            <a:off x="755550" y="4186090"/>
            <a:ext cx="3893939" cy="362903"/>
          </a:xfrm>
          <a:prstGeom prst="rect">
            <a:avLst/>
          </a:prstGeom>
          <a:noFill/>
          <a:ln/>
        </p:spPr>
        <p:txBody>
          <a:bodyPr wrap="none" lIns="0" tIns="0" rIns="0" bIns="0" rtlCol="0" anchor="t"/>
          <a:lstStyle/>
          <a:p>
            <a:pPr marL="0" indent="0" algn="l">
              <a:lnSpc>
                <a:spcPts val="2850"/>
              </a:lnSpc>
              <a:buNone/>
            </a:pPr>
            <a:r>
              <a:rPr lang="en-US" sz="2000">
                <a:solidFill>
                  <a:srgbClr val="2A2742"/>
                </a:solidFill>
                <a:latin typeface="Calibri" panose="020F0502020204030204" pitchFamily="34" charset="0"/>
                <a:ea typeface="Arimo" pitchFamily="34" charset="-122"/>
                <a:cs typeface="Calibri" panose="020F0502020204030204" pitchFamily="34" charset="0"/>
              </a:rPr>
              <a:t>Ensures employee safety</a:t>
            </a:r>
            <a:endParaRPr lang="en-US" sz="2000">
              <a:latin typeface="Calibri" panose="020F0502020204030204" pitchFamily="34" charset="0"/>
              <a:cs typeface="Calibri" panose="020F0502020204030204" pitchFamily="34" charset="0"/>
            </a:endParaRPr>
          </a:p>
        </p:txBody>
      </p:sp>
      <p:sp>
        <p:nvSpPr>
          <p:cNvPr id="13" name="Text 6">
            <a:extLst>
              <a:ext uri="{FF2B5EF4-FFF2-40B4-BE49-F238E27FC236}">
                <a16:creationId xmlns:a16="http://schemas.microsoft.com/office/drawing/2014/main" id="{CE88CEB7-A10F-809A-37E8-E027B28B86F2}"/>
              </a:ext>
            </a:extLst>
          </p:cNvPr>
          <p:cNvSpPr/>
          <p:nvPr/>
        </p:nvSpPr>
        <p:spPr>
          <a:xfrm>
            <a:off x="8100981" y="4177997"/>
            <a:ext cx="3893939" cy="362903"/>
          </a:xfrm>
          <a:prstGeom prst="rect">
            <a:avLst/>
          </a:prstGeom>
          <a:noFill/>
          <a:ln/>
        </p:spPr>
        <p:txBody>
          <a:bodyPr wrap="none" lIns="0" tIns="0" rIns="0" bIns="0" rtlCol="0" anchor="t"/>
          <a:lstStyle/>
          <a:p>
            <a:pPr marL="0" indent="0" algn="l">
              <a:lnSpc>
                <a:spcPts val="2850"/>
              </a:lnSpc>
              <a:buNone/>
            </a:pPr>
            <a:r>
              <a:rPr lang="en-US" sz="2000">
                <a:solidFill>
                  <a:srgbClr val="2A2742"/>
                </a:solidFill>
                <a:latin typeface="Calibri" panose="020F0502020204030204" pitchFamily="34" charset="0"/>
                <a:ea typeface="Arimo" pitchFamily="34" charset="-122"/>
                <a:cs typeface="Calibri" panose="020F0502020204030204" pitchFamily="34" charset="0"/>
              </a:rPr>
              <a:t>Boosts productivity &amp; food safety</a:t>
            </a:r>
            <a:endParaRPr lang="en-US" sz="2000">
              <a:latin typeface="Calibri" panose="020F0502020204030204" pitchFamily="34" charset="0"/>
              <a:cs typeface="Calibri" panose="020F0502020204030204" pitchFamily="34" charset="0"/>
            </a:endParaRPr>
          </a:p>
        </p:txBody>
      </p:sp>
      <p:sp>
        <p:nvSpPr>
          <p:cNvPr id="16" name="Text 7">
            <a:extLst>
              <a:ext uri="{FF2B5EF4-FFF2-40B4-BE49-F238E27FC236}">
                <a16:creationId xmlns:a16="http://schemas.microsoft.com/office/drawing/2014/main" id="{1C01E8AA-090C-2045-A000-DD91B3CFA3D9}"/>
              </a:ext>
            </a:extLst>
          </p:cNvPr>
          <p:cNvSpPr/>
          <p:nvPr/>
        </p:nvSpPr>
        <p:spPr>
          <a:xfrm>
            <a:off x="207998" y="5795963"/>
            <a:ext cx="6780490" cy="354330"/>
          </a:xfrm>
          <a:prstGeom prst="rect">
            <a:avLst/>
          </a:prstGeom>
          <a:noFill/>
          <a:ln/>
        </p:spPr>
        <p:txBody>
          <a:bodyPr wrap="none" lIns="0" tIns="0" rIns="0" bIns="0" rtlCol="0" anchor="t"/>
          <a:lstStyle/>
          <a:p>
            <a:pPr marL="0" indent="0" algn="l">
              <a:lnSpc>
                <a:spcPts val="2750"/>
              </a:lnSpc>
              <a:buNone/>
            </a:pPr>
            <a:r>
              <a:rPr lang="en-US" sz="2800" b="1">
                <a:solidFill>
                  <a:srgbClr val="231971"/>
                </a:solidFill>
                <a:latin typeface="Calibri" panose="020F0502020204030204" pitchFamily="34" charset="0"/>
                <a:ea typeface="Outfit Extra Bold" pitchFamily="34" charset="-122"/>
                <a:cs typeface="Calibri" panose="020F0502020204030204" pitchFamily="34" charset="0"/>
              </a:rPr>
              <a:t>When all are healthy, the entire farm thrives.</a:t>
            </a:r>
            <a:endParaRPr lang="en-US" sz="28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866094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946F-6265-3991-DB4C-02E1DE972355}"/>
              </a:ext>
            </a:extLst>
          </p:cNvPr>
          <p:cNvSpPr>
            <a:spLocks noGrp="1"/>
          </p:cNvSpPr>
          <p:nvPr>
            <p:ph type="ctrTitle"/>
          </p:nvPr>
        </p:nvSpPr>
        <p:spPr>
          <a:xfrm>
            <a:off x="4795841" y="1012825"/>
            <a:ext cx="7077072" cy="2387600"/>
          </a:xfrm>
        </p:spPr>
        <p:txBody>
          <a:bodyPr>
            <a:normAutofit fontScale="90000"/>
          </a:bodyPr>
          <a:lstStyle/>
          <a:p>
            <a:pPr marL="0" indent="0" algn="l">
              <a:lnSpc>
                <a:spcPts val="5550"/>
              </a:lnSpc>
            </a:pPr>
            <a:r>
              <a:rPr lang="en-US" sz="6000" b="1">
                <a:latin typeface="+mj-lt"/>
                <a:ea typeface="Outfit Extra Bold" pitchFamily="34" charset="-122"/>
                <a:cs typeface="Outfit Extra Bold" pitchFamily="34" charset="-120"/>
              </a:rPr>
              <a:t>What is an Infection Prevention and Control Plan?</a:t>
            </a:r>
          </a:p>
        </p:txBody>
      </p:sp>
      <p:sp>
        <p:nvSpPr>
          <p:cNvPr id="7" name="TextBox 6">
            <a:extLst>
              <a:ext uri="{FF2B5EF4-FFF2-40B4-BE49-F238E27FC236}">
                <a16:creationId xmlns:a16="http://schemas.microsoft.com/office/drawing/2014/main" id="{AC7AAE32-7D92-F7D6-451A-C5A0E247EBAE}"/>
              </a:ext>
            </a:extLst>
          </p:cNvPr>
          <p:cNvSpPr txBox="1"/>
          <p:nvPr/>
        </p:nvSpPr>
        <p:spPr>
          <a:xfrm>
            <a:off x="3050381" y="3244334"/>
            <a:ext cx="6100762" cy="369332"/>
          </a:xfrm>
          <a:prstGeom prst="rect">
            <a:avLst/>
          </a:prstGeom>
          <a:noFill/>
        </p:spPr>
        <p:txBody>
          <a:bodyPr wrap="square">
            <a:spAutoFit/>
          </a:bodyPr>
          <a:lstStyle/>
          <a:p>
            <a:r>
              <a:rPr lang="en-US" sz="1800" b="1">
                <a:solidFill>
                  <a:srgbClr val="2A2742"/>
                </a:solidFill>
                <a:latin typeface="+mj-lt"/>
                <a:ea typeface="Arimo" pitchFamily="34" charset="-122"/>
                <a:cs typeface="Arimo" pitchFamily="34" charset="-120"/>
              </a:rPr>
              <a:t>.</a:t>
            </a:r>
            <a:endParaRPr lang="en-US"/>
          </a:p>
        </p:txBody>
      </p:sp>
      <p:sp>
        <p:nvSpPr>
          <p:cNvPr id="5" name="Text 3">
            <a:extLst>
              <a:ext uri="{FF2B5EF4-FFF2-40B4-BE49-F238E27FC236}">
                <a16:creationId xmlns:a16="http://schemas.microsoft.com/office/drawing/2014/main" id="{34E9DAB6-EB5F-59CB-3903-D51058EEE8E4}"/>
              </a:ext>
            </a:extLst>
          </p:cNvPr>
          <p:cNvSpPr/>
          <p:nvPr/>
        </p:nvSpPr>
        <p:spPr>
          <a:xfrm>
            <a:off x="4795841" y="4030206"/>
            <a:ext cx="7216259" cy="1088708"/>
          </a:xfrm>
          <a:prstGeom prst="rect">
            <a:avLst/>
          </a:prstGeom>
          <a:noFill/>
          <a:ln/>
        </p:spPr>
        <p:txBody>
          <a:bodyPr wrap="square" lIns="0" tIns="0" rIns="0" bIns="0" rtlCol="0" anchor="t"/>
          <a:lstStyle/>
          <a:p>
            <a:pPr>
              <a:lnSpc>
                <a:spcPts val="2850"/>
              </a:lnSpc>
            </a:pPr>
            <a:r>
              <a:rPr lang="en-US" sz="2400">
                <a:solidFill>
                  <a:srgbClr val="2A2742"/>
                </a:solidFill>
                <a:ea typeface="Arimo" pitchFamily="34" charset="-122"/>
                <a:cs typeface="Arimo"/>
              </a:rPr>
              <a:t>An </a:t>
            </a:r>
            <a:r>
              <a:rPr lang="en-US" sz="2400" b="1">
                <a:solidFill>
                  <a:srgbClr val="2A2742"/>
                </a:solidFill>
                <a:ea typeface="Arimo" pitchFamily="34" charset="-122"/>
                <a:cs typeface="Arimo"/>
              </a:rPr>
              <a:t>Infection Prevention and Control (IPC)</a:t>
            </a:r>
            <a:r>
              <a:rPr lang="en-US" sz="2400">
                <a:solidFill>
                  <a:srgbClr val="2A2742"/>
                </a:solidFill>
                <a:ea typeface="Arimo" pitchFamily="34" charset="-122"/>
                <a:cs typeface="Arimo"/>
              </a:rPr>
              <a:t> </a:t>
            </a:r>
            <a:r>
              <a:rPr lang="en-US" sz="2400" b="1">
                <a:solidFill>
                  <a:srgbClr val="2A2742"/>
                </a:solidFill>
                <a:ea typeface="Arimo" pitchFamily="34" charset="-122"/>
                <a:cs typeface="Arimo"/>
              </a:rPr>
              <a:t>Plan</a:t>
            </a:r>
            <a:r>
              <a:rPr lang="en-US" sz="2400">
                <a:solidFill>
                  <a:srgbClr val="2A2742"/>
                </a:solidFill>
                <a:ea typeface="Arimo" pitchFamily="34" charset="-122"/>
                <a:cs typeface="Arimo"/>
              </a:rPr>
              <a:t> is vital for dairy farms. It safeguards animal and human health, ensures safe milk, and maintains stable operations.</a:t>
            </a:r>
            <a:endParaRPr lang="en-US" sz="2400">
              <a:cs typeface="Arimo"/>
            </a:endParaRPr>
          </a:p>
        </p:txBody>
      </p:sp>
      <p:sp>
        <p:nvSpPr>
          <p:cNvPr id="6" name="Shape 4">
            <a:extLst>
              <a:ext uri="{FF2B5EF4-FFF2-40B4-BE49-F238E27FC236}">
                <a16:creationId xmlns:a16="http://schemas.microsoft.com/office/drawing/2014/main" id="{345D1E00-FECE-6F04-40FE-EA17D9ECE27E}"/>
              </a:ext>
            </a:extLst>
          </p:cNvPr>
          <p:cNvSpPr/>
          <p:nvPr/>
        </p:nvSpPr>
        <p:spPr>
          <a:xfrm>
            <a:off x="4541408" y="3775055"/>
            <a:ext cx="30480" cy="1599009"/>
          </a:xfrm>
          <a:prstGeom prst="rect">
            <a:avLst/>
          </a:prstGeom>
          <a:solidFill>
            <a:srgbClr val="5E4CE6"/>
          </a:solidFill>
          <a:ln/>
        </p:spPr>
        <p:txBody>
          <a:bodyPr/>
          <a:lstStyle/>
          <a:p>
            <a:endParaRPr lang="en-US"/>
          </a:p>
        </p:txBody>
      </p:sp>
      <p:pic>
        <p:nvPicPr>
          <p:cNvPr id="8" name="Image 0" descr="preencoded.png">
            <a:extLst>
              <a:ext uri="{FF2B5EF4-FFF2-40B4-BE49-F238E27FC236}">
                <a16:creationId xmlns:a16="http://schemas.microsoft.com/office/drawing/2014/main" id="{3F4A4D25-8709-91BB-1A50-953080B0E4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272" y="1"/>
            <a:ext cx="4276725" cy="6415088"/>
          </a:xfrm>
          <a:prstGeom prst="rect">
            <a:avLst/>
          </a:prstGeom>
        </p:spPr>
      </p:pic>
    </p:spTree>
    <p:extLst>
      <p:ext uri="{BB962C8B-B14F-4D97-AF65-F5344CB8AC3E}">
        <p14:creationId xmlns:p14="http://schemas.microsoft.com/office/powerpoint/2010/main" val="2384031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094B7-CB23-29D6-305B-C95B58A94C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9D9993-EBE8-3556-B4FB-86361BCD2820}"/>
              </a:ext>
            </a:extLst>
          </p:cNvPr>
          <p:cNvSpPr>
            <a:spLocks noGrp="1"/>
          </p:cNvSpPr>
          <p:nvPr>
            <p:ph type="title"/>
          </p:nvPr>
        </p:nvSpPr>
        <p:spPr>
          <a:xfrm>
            <a:off x="526773" y="15450"/>
            <a:ext cx="11450738" cy="1434415"/>
          </a:xfrm>
        </p:spPr>
        <p:txBody>
          <a:bodyPr vert="horz" lIns="91440" tIns="45720" rIns="91440" bIns="45720" rtlCol="0" anchor="b">
            <a:normAutofit/>
          </a:bodyPr>
          <a:lstStyle/>
          <a:p>
            <a:br>
              <a:rPr lang="en-US" sz="4800"/>
            </a:br>
            <a:endParaRPr lang="en-US" sz="4800"/>
          </a:p>
        </p:txBody>
      </p:sp>
      <p:pic>
        <p:nvPicPr>
          <p:cNvPr id="4" name="Picture 3">
            <a:extLst>
              <a:ext uri="{FF2B5EF4-FFF2-40B4-BE49-F238E27FC236}">
                <a16:creationId xmlns:a16="http://schemas.microsoft.com/office/drawing/2014/main" id="{DE1BBC87-8077-68E9-5468-88BF3036F34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9" name="Text 0">
            <a:extLst>
              <a:ext uri="{FF2B5EF4-FFF2-40B4-BE49-F238E27FC236}">
                <a16:creationId xmlns:a16="http://schemas.microsoft.com/office/drawing/2014/main" id="{564B6889-A8D8-4CA7-631A-267B950531D9}"/>
              </a:ext>
            </a:extLst>
          </p:cNvPr>
          <p:cNvSpPr/>
          <p:nvPr/>
        </p:nvSpPr>
        <p:spPr>
          <a:xfrm>
            <a:off x="608050" y="815123"/>
            <a:ext cx="6418183" cy="708779"/>
          </a:xfrm>
          <a:prstGeom prst="rect">
            <a:avLst/>
          </a:prstGeom>
          <a:noFill/>
          <a:ln/>
        </p:spPr>
        <p:txBody>
          <a:bodyPr wrap="none" lIns="0" tIns="0" rIns="0" bIns="0" rtlCol="0" anchor="t"/>
          <a:lstStyle/>
          <a:p>
            <a:pPr marL="0" indent="0" algn="l">
              <a:lnSpc>
                <a:spcPts val="5550"/>
              </a:lnSpc>
              <a:buNone/>
            </a:pPr>
            <a:r>
              <a:rPr lang="en-US" sz="4800" b="1">
                <a:solidFill>
                  <a:srgbClr val="4B2E83"/>
                </a:solidFill>
                <a:latin typeface="Calibri" panose="020F0502020204030204" pitchFamily="34" charset="0"/>
                <a:ea typeface="Outfit Extra Bold" pitchFamily="34" charset="-122"/>
                <a:cs typeface="Calibri" panose="020F0502020204030204" pitchFamily="34" charset="0"/>
              </a:rPr>
              <a:t>IPC vs. Biosecurity Plans</a:t>
            </a:r>
            <a:endParaRPr lang="en-US" sz="4800">
              <a:solidFill>
                <a:srgbClr val="4B2E83"/>
              </a:solidFill>
              <a:latin typeface="Calibri" panose="020F0502020204030204" pitchFamily="34" charset="0"/>
              <a:cs typeface="Calibri" panose="020F0502020204030204" pitchFamily="34" charset="0"/>
            </a:endParaRPr>
          </a:p>
        </p:txBody>
      </p:sp>
      <p:sp>
        <p:nvSpPr>
          <p:cNvPr id="11" name="Text 1">
            <a:extLst>
              <a:ext uri="{FF2B5EF4-FFF2-40B4-BE49-F238E27FC236}">
                <a16:creationId xmlns:a16="http://schemas.microsoft.com/office/drawing/2014/main" id="{97C4711B-3262-064E-600E-50C529AE188E}"/>
              </a:ext>
            </a:extLst>
          </p:cNvPr>
          <p:cNvSpPr/>
          <p:nvPr/>
        </p:nvSpPr>
        <p:spPr>
          <a:xfrm>
            <a:off x="608050" y="2289564"/>
            <a:ext cx="2835235" cy="354330"/>
          </a:xfrm>
          <a:prstGeom prst="rect">
            <a:avLst/>
          </a:prstGeom>
          <a:noFill/>
          <a:ln/>
        </p:spPr>
        <p:txBody>
          <a:bodyPr wrap="none" lIns="0" tIns="0" rIns="0" bIns="0" rtlCol="0" anchor="t"/>
          <a:lstStyle/>
          <a:p>
            <a:pPr marL="0" indent="0" algn="l">
              <a:lnSpc>
                <a:spcPts val="2750"/>
              </a:lnSpc>
              <a:buNone/>
            </a:pPr>
            <a:r>
              <a:rPr lang="en-US" sz="3200" b="1">
                <a:solidFill>
                  <a:srgbClr val="231971"/>
                </a:solidFill>
                <a:latin typeface="Calibri" panose="020F0502020204030204" pitchFamily="34" charset="0"/>
                <a:ea typeface="Outfit Extra Bold" pitchFamily="34" charset="-122"/>
                <a:cs typeface="Calibri" panose="020F0502020204030204" pitchFamily="34" charset="0"/>
              </a:rPr>
              <a:t>Biosecurity Plan</a:t>
            </a:r>
            <a:endParaRPr lang="en-US" sz="3200">
              <a:latin typeface="Calibri" panose="020F0502020204030204" pitchFamily="34" charset="0"/>
              <a:cs typeface="Calibri" panose="020F0502020204030204" pitchFamily="34" charset="0"/>
            </a:endParaRPr>
          </a:p>
        </p:txBody>
      </p:sp>
      <p:sp>
        <p:nvSpPr>
          <p:cNvPr id="13" name="Text 2">
            <a:extLst>
              <a:ext uri="{FF2B5EF4-FFF2-40B4-BE49-F238E27FC236}">
                <a16:creationId xmlns:a16="http://schemas.microsoft.com/office/drawing/2014/main" id="{66714908-0CCF-D458-AD24-DE330E1D2D58}"/>
              </a:ext>
            </a:extLst>
          </p:cNvPr>
          <p:cNvSpPr/>
          <p:nvPr/>
        </p:nvSpPr>
        <p:spPr>
          <a:xfrm>
            <a:off x="608050" y="2870708"/>
            <a:ext cx="6244709" cy="1683783"/>
          </a:xfrm>
          <a:prstGeom prst="rect">
            <a:avLst/>
          </a:prstGeom>
          <a:noFill/>
          <a:ln/>
        </p:spPr>
        <p:txBody>
          <a:bodyPr wrap="none" lIns="0" tIns="0" rIns="0" bIns="0" rtlCol="0" anchor="t"/>
          <a:lstStyle/>
          <a:p>
            <a:pPr marL="342900" indent="-342900" algn="l">
              <a:lnSpc>
                <a:spcPts val="2850"/>
              </a:lnSpc>
              <a:buSzPct val="100000"/>
              <a:buChar char="•"/>
            </a:pPr>
            <a:r>
              <a:rPr lang="en-US" sz="2400">
                <a:solidFill>
                  <a:srgbClr val="2A2742"/>
                </a:solidFill>
                <a:latin typeface="Calibri" panose="020F0502020204030204" pitchFamily="34" charset="0"/>
                <a:ea typeface="Arimo" pitchFamily="34" charset="-122"/>
                <a:cs typeface="Calibri" panose="020F0502020204030204" pitchFamily="34" charset="0"/>
              </a:rPr>
              <a:t>Focus: herd health</a:t>
            </a:r>
          </a:p>
          <a:p>
            <a:pPr marL="342900" indent="-342900">
              <a:lnSpc>
                <a:spcPts val="2850"/>
              </a:lnSpc>
              <a:buSzPct val="100000"/>
              <a:buFontTx/>
              <a:buChar char="•"/>
            </a:pPr>
            <a:r>
              <a:rPr lang="en-US" sz="2400">
                <a:solidFill>
                  <a:srgbClr val="2A2742"/>
                </a:solidFill>
                <a:latin typeface="Calibri" panose="020F0502020204030204" pitchFamily="34" charset="0"/>
                <a:ea typeface="Arimo" pitchFamily="34" charset="-122"/>
                <a:cs typeface="Calibri" panose="020F0502020204030204" pitchFamily="34" charset="0"/>
              </a:rPr>
              <a:t>Prevents disease entry</a:t>
            </a:r>
          </a:p>
          <a:p>
            <a:pPr marL="342900" indent="-342900">
              <a:lnSpc>
                <a:spcPts val="2850"/>
              </a:lnSpc>
              <a:buSzPct val="100000"/>
              <a:buFontTx/>
              <a:buChar char="•"/>
            </a:pPr>
            <a:r>
              <a:rPr lang="en-US" sz="2400">
                <a:solidFill>
                  <a:srgbClr val="2A2742"/>
                </a:solidFill>
                <a:latin typeface="Calibri" panose="020F0502020204030204" pitchFamily="34" charset="0"/>
                <a:ea typeface="Arimo" pitchFamily="34" charset="-122"/>
                <a:cs typeface="Calibri" panose="020F0502020204030204" pitchFamily="34" charset="0"/>
              </a:rPr>
              <a:t>Protects animals</a:t>
            </a:r>
            <a:endParaRPr lang="en-US" sz="2400">
              <a:latin typeface="Calibri" panose="020F0502020204030204" pitchFamily="34" charset="0"/>
              <a:cs typeface="Calibri" panose="020F0502020204030204" pitchFamily="34" charset="0"/>
            </a:endParaRPr>
          </a:p>
          <a:p>
            <a:pPr marL="342900" indent="-342900">
              <a:lnSpc>
                <a:spcPts val="2850"/>
              </a:lnSpc>
              <a:buSzPct val="100000"/>
              <a:buFontTx/>
              <a:buChar char="•"/>
            </a:pPr>
            <a:r>
              <a:rPr lang="en-US" sz="2400">
                <a:solidFill>
                  <a:srgbClr val="2A2742"/>
                </a:solidFill>
                <a:latin typeface="Calibri" panose="020F0502020204030204" pitchFamily="34" charset="0"/>
                <a:ea typeface="Arimo" pitchFamily="34" charset="-122"/>
                <a:cs typeface="Calibri" panose="020F0502020204030204" pitchFamily="34" charset="0"/>
              </a:rPr>
              <a:t>Controls animal movement</a:t>
            </a:r>
            <a:endParaRPr lang="en-US" sz="2400">
              <a:latin typeface="Calibri" panose="020F0502020204030204" pitchFamily="34" charset="0"/>
              <a:cs typeface="Calibri" panose="020F0502020204030204" pitchFamily="34" charset="0"/>
            </a:endParaRPr>
          </a:p>
          <a:p>
            <a:pPr marL="342900" indent="-342900">
              <a:lnSpc>
                <a:spcPts val="2850"/>
              </a:lnSpc>
              <a:buSzPct val="100000"/>
              <a:buFontTx/>
              <a:buChar char="•"/>
            </a:pPr>
            <a:endParaRPr lang="en-US" sz="2400">
              <a:latin typeface="Calibri" panose="020F0502020204030204" pitchFamily="34" charset="0"/>
              <a:cs typeface="Calibri" panose="020F0502020204030204" pitchFamily="34" charset="0"/>
            </a:endParaRPr>
          </a:p>
          <a:p>
            <a:pPr marL="342900" indent="-342900" algn="l">
              <a:lnSpc>
                <a:spcPts val="2850"/>
              </a:lnSpc>
              <a:buSzPct val="100000"/>
              <a:buChar char="•"/>
            </a:pPr>
            <a:endParaRPr lang="en-US" sz="2400">
              <a:latin typeface="Calibri" panose="020F0502020204030204" pitchFamily="34" charset="0"/>
              <a:cs typeface="Calibri" panose="020F0502020204030204" pitchFamily="34" charset="0"/>
            </a:endParaRPr>
          </a:p>
        </p:txBody>
      </p:sp>
      <p:sp>
        <p:nvSpPr>
          <p:cNvPr id="17" name="Text 6">
            <a:extLst>
              <a:ext uri="{FF2B5EF4-FFF2-40B4-BE49-F238E27FC236}">
                <a16:creationId xmlns:a16="http://schemas.microsoft.com/office/drawing/2014/main" id="{4E2BA62A-6B87-FCDA-EC90-B624C53DDDDA}"/>
              </a:ext>
            </a:extLst>
          </p:cNvPr>
          <p:cNvSpPr/>
          <p:nvPr/>
        </p:nvSpPr>
        <p:spPr>
          <a:xfrm>
            <a:off x="5732802" y="2246831"/>
            <a:ext cx="2835235" cy="354330"/>
          </a:xfrm>
          <a:prstGeom prst="rect">
            <a:avLst/>
          </a:prstGeom>
          <a:noFill/>
          <a:ln/>
        </p:spPr>
        <p:txBody>
          <a:bodyPr wrap="none" lIns="0" tIns="0" rIns="0" bIns="0" rtlCol="0" anchor="t"/>
          <a:lstStyle/>
          <a:p>
            <a:pPr marL="0" indent="0" algn="l">
              <a:lnSpc>
                <a:spcPts val="2750"/>
              </a:lnSpc>
              <a:buNone/>
            </a:pPr>
            <a:r>
              <a:rPr lang="en-US" sz="3200" b="1">
                <a:solidFill>
                  <a:srgbClr val="231971"/>
                </a:solidFill>
                <a:latin typeface="Calibri" panose="020F0502020204030204" pitchFamily="34" charset="0"/>
                <a:ea typeface="Outfit Extra Bold" pitchFamily="34" charset="-122"/>
                <a:cs typeface="Calibri" panose="020F0502020204030204" pitchFamily="34" charset="0"/>
              </a:rPr>
              <a:t>IPC Plan</a:t>
            </a:r>
            <a:endParaRPr lang="en-US" sz="3200">
              <a:latin typeface="Calibri" panose="020F0502020204030204" pitchFamily="34" charset="0"/>
              <a:cs typeface="Calibri" panose="020F0502020204030204" pitchFamily="34" charset="0"/>
            </a:endParaRPr>
          </a:p>
        </p:txBody>
      </p:sp>
      <p:sp>
        <p:nvSpPr>
          <p:cNvPr id="18" name="Text 7">
            <a:extLst>
              <a:ext uri="{FF2B5EF4-FFF2-40B4-BE49-F238E27FC236}">
                <a16:creationId xmlns:a16="http://schemas.microsoft.com/office/drawing/2014/main" id="{625E7846-D077-5219-8678-981531327906}"/>
              </a:ext>
            </a:extLst>
          </p:cNvPr>
          <p:cNvSpPr/>
          <p:nvPr/>
        </p:nvSpPr>
        <p:spPr>
          <a:xfrm>
            <a:off x="5732802" y="2827975"/>
            <a:ext cx="6244709" cy="1576562"/>
          </a:xfrm>
          <a:prstGeom prst="rect">
            <a:avLst/>
          </a:prstGeom>
          <a:noFill/>
          <a:ln/>
        </p:spPr>
        <p:txBody>
          <a:bodyPr wrap="none" lIns="0" tIns="0" rIns="0" bIns="0" rtlCol="0" anchor="t"/>
          <a:lstStyle/>
          <a:p>
            <a:pPr marL="342900" indent="-342900" algn="l">
              <a:lnSpc>
                <a:spcPts val="2850"/>
              </a:lnSpc>
              <a:buSzPct val="100000"/>
              <a:buChar char="•"/>
            </a:pPr>
            <a:r>
              <a:rPr lang="en-US" sz="2400">
                <a:solidFill>
                  <a:srgbClr val="2A2742"/>
                </a:solidFill>
                <a:latin typeface="Calibri" panose="020F0502020204030204" pitchFamily="34" charset="0"/>
                <a:ea typeface="Arimo" pitchFamily="34" charset="-122"/>
                <a:cs typeface="Calibri" panose="020F0502020204030204" pitchFamily="34" charset="0"/>
              </a:rPr>
              <a:t>Adds worker health</a:t>
            </a:r>
          </a:p>
          <a:p>
            <a:pPr marL="342900" indent="-342900">
              <a:lnSpc>
                <a:spcPts val="2850"/>
              </a:lnSpc>
              <a:buSzPct val="100000"/>
              <a:buFontTx/>
              <a:buChar char="•"/>
            </a:pPr>
            <a:r>
              <a:rPr lang="en-US" sz="2400">
                <a:solidFill>
                  <a:srgbClr val="2A2742"/>
                </a:solidFill>
                <a:latin typeface="Calibri" panose="020F0502020204030204" pitchFamily="34" charset="0"/>
                <a:ea typeface="Arimo" pitchFamily="34" charset="-122"/>
                <a:cs typeface="Calibri" panose="020F0502020204030204" pitchFamily="34" charset="0"/>
              </a:rPr>
              <a:t>Prevents human disease</a:t>
            </a:r>
          </a:p>
          <a:p>
            <a:pPr marL="342900" indent="-342900">
              <a:lnSpc>
                <a:spcPts val="2850"/>
              </a:lnSpc>
              <a:buSzPct val="100000"/>
              <a:buFontTx/>
              <a:buChar char="•"/>
            </a:pPr>
            <a:r>
              <a:rPr lang="en-US" sz="2400">
                <a:solidFill>
                  <a:srgbClr val="2A2742"/>
                </a:solidFill>
                <a:latin typeface="Calibri"/>
                <a:ea typeface="Arimo" pitchFamily="34" charset="-122"/>
                <a:cs typeface="Calibri"/>
              </a:rPr>
              <a:t>Protects workers &amp; animals</a:t>
            </a:r>
          </a:p>
          <a:p>
            <a:pPr marL="342900" indent="-342900">
              <a:lnSpc>
                <a:spcPts val="2850"/>
              </a:lnSpc>
              <a:buSzPct val="100000"/>
              <a:buFontTx/>
              <a:buChar char="•"/>
            </a:pPr>
            <a:r>
              <a:rPr lang="en-US" sz="2400">
                <a:solidFill>
                  <a:srgbClr val="2A2742"/>
                </a:solidFill>
                <a:latin typeface="Calibri" panose="020F0502020204030204" pitchFamily="34" charset="0"/>
                <a:ea typeface="Arimo" pitchFamily="34" charset="-122"/>
                <a:cs typeface="Calibri" panose="020F0502020204030204" pitchFamily="34" charset="0"/>
              </a:rPr>
              <a:t>Includes hygiene practices</a:t>
            </a:r>
            <a:endParaRPr lang="en-US" sz="2400">
              <a:latin typeface="Calibri" panose="020F0502020204030204" pitchFamily="34" charset="0"/>
              <a:cs typeface="Calibri" panose="020F0502020204030204" pitchFamily="34" charset="0"/>
            </a:endParaRPr>
          </a:p>
          <a:p>
            <a:pPr marL="342900" indent="-342900">
              <a:lnSpc>
                <a:spcPts val="2850"/>
              </a:lnSpc>
              <a:buSzPct val="100000"/>
              <a:buFontTx/>
              <a:buChar char="•"/>
            </a:pPr>
            <a:endParaRPr lang="en-US" sz="2400">
              <a:latin typeface="Calibri" panose="020F0502020204030204" pitchFamily="34" charset="0"/>
              <a:cs typeface="Calibri" panose="020F0502020204030204" pitchFamily="34" charset="0"/>
            </a:endParaRPr>
          </a:p>
          <a:p>
            <a:pPr marL="342900" indent="-342900" algn="l">
              <a:lnSpc>
                <a:spcPts val="2850"/>
              </a:lnSpc>
              <a:buSzPct val="100000"/>
              <a:buChar char="•"/>
            </a:pPr>
            <a:endParaRPr lang="en-US" sz="2400">
              <a:latin typeface="Calibri" panose="020F0502020204030204" pitchFamily="34" charset="0"/>
              <a:cs typeface="Calibri" panose="020F0502020204030204" pitchFamily="34" charset="0"/>
            </a:endParaRPr>
          </a:p>
        </p:txBody>
      </p:sp>
      <p:sp>
        <p:nvSpPr>
          <p:cNvPr id="21" name="Text 10">
            <a:extLst>
              <a:ext uri="{FF2B5EF4-FFF2-40B4-BE49-F238E27FC236}">
                <a16:creationId xmlns:a16="http://schemas.microsoft.com/office/drawing/2014/main" id="{386E5148-C745-38F1-B278-976A69AFF821}"/>
              </a:ext>
            </a:extLst>
          </p:cNvPr>
          <p:cNvSpPr/>
          <p:nvPr/>
        </p:nvSpPr>
        <p:spPr>
          <a:xfrm>
            <a:off x="7413781" y="4197303"/>
            <a:ext cx="6244709" cy="362903"/>
          </a:xfrm>
          <a:prstGeom prst="rect">
            <a:avLst/>
          </a:prstGeom>
          <a:noFill/>
          <a:ln/>
        </p:spPr>
        <p:txBody>
          <a:bodyPr wrap="none" lIns="0" tIns="0" rIns="0" bIns="0" rtlCol="0" anchor="t"/>
          <a:lstStyle/>
          <a:p>
            <a:pPr marL="342900" indent="-342900" algn="l">
              <a:lnSpc>
                <a:spcPts val="2850"/>
              </a:lnSpc>
              <a:buSzPct val="100000"/>
              <a:buChar char="•"/>
            </a:pPr>
            <a:endParaRPr lang="en-US">
              <a:latin typeface="Calibri" panose="020F0502020204030204" pitchFamily="34" charset="0"/>
              <a:cs typeface="Calibri" panose="020F0502020204030204" pitchFamily="34" charset="0"/>
            </a:endParaRPr>
          </a:p>
        </p:txBody>
      </p:sp>
      <p:sp>
        <p:nvSpPr>
          <p:cNvPr id="22" name="Shape 11">
            <a:extLst>
              <a:ext uri="{FF2B5EF4-FFF2-40B4-BE49-F238E27FC236}">
                <a16:creationId xmlns:a16="http://schemas.microsoft.com/office/drawing/2014/main" id="{9DD91941-1407-5FA5-DED1-D87D39A01995}"/>
              </a:ext>
            </a:extLst>
          </p:cNvPr>
          <p:cNvSpPr/>
          <p:nvPr/>
        </p:nvSpPr>
        <p:spPr>
          <a:xfrm>
            <a:off x="608050" y="4824038"/>
            <a:ext cx="10937243" cy="1048593"/>
          </a:xfrm>
          <a:prstGeom prst="roundRect">
            <a:avLst>
              <a:gd name="adj" fmla="val 9741"/>
            </a:avLst>
          </a:prstGeom>
          <a:solidFill>
            <a:srgbClr val="C3BCF6"/>
          </a:solidFill>
          <a:ln/>
        </p:spPr>
        <p:txBody>
          <a:bodyPr/>
          <a:lstStyle/>
          <a:p>
            <a:endParaRPr lang="en-US" sz="2000">
              <a:latin typeface="Calibri" panose="020F0502020204030204" pitchFamily="34" charset="0"/>
              <a:cs typeface="Calibri" panose="020F0502020204030204" pitchFamily="34" charset="0"/>
            </a:endParaRPr>
          </a:p>
        </p:txBody>
      </p:sp>
      <p:sp>
        <p:nvSpPr>
          <p:cNvPr id="23" name="Text 12">
            <a:extLst>
              <a:ext uri="{FF2B5EF4-FFF2-40B4-BE49-F238E27FC236}">
                <a16:creationId xmlns:a16="http://schemas.microsoft.com/office/drawing/2014/main" id="{CD768BD5-DD1A-C757-0A86-2F30212A42E5}"/>
              </a:ext>
            </a:extLst>
          </p:cNvPr>
          <p:cNvSpPr/>
          <p:nvPr/>
        </p:nvSpPr>
        <p:spPr>
          <a:xfrm>
            <a:off x="1416008" y="5178140"/>
            <a:ext cx="8635484" cy="354330"/>
          </a:xfrm>
          <a:prstGeom prst="rect">
            <a:avLst/>
          </a:prstGeom>
          <a:noFill/>
          <a:ln/>
        </p:spPr>
        <p:txBody>
          <a:bodyPr wrap="none" lIns="0" tIns="0" rIns="0" bIns="0" rtlCol="0" anchor="t"/>
          <a:lstStyle/>
          <a:p>
            <a:pPr marL="0" indent="0" algn="l">
              <a:lnSpc>
                <a:spcPts val="2750"/>
              </a:lnSpc>
              <a:buNone/>
            </a:pPr>
            <a:r>
              <a:rPr lang="en-US" sz="2400" b="1">
                <a:solidFill>
                  <a:srgbClr val="000000"/>
                </a:solidFill>
                <a:latin typeface="Calibri" panose="020F0502020204030204" pitchFamily="34" charset="0"/>
                <a:ea typeface="Outfit Extra Bold" pitchFamily="34" charset="-122"/>
                <a:cs typeface="Calibri" panose="020F0502020204030204" pitchFamily="34" charset="0"/>
              </a:rPr>
              <a:t>IPC expands biosecurity, adding worker health to farm guidelines.</a:t>
            </a:r>
            <a:endParaRPr lang="en-US" sz="2400">
              <a:latin typeface="Calibri" panose="020F0502020204030204" pitchFamily="34" charset="0"/>
              <a:cs typeface="Calibri" panose="020F0502020204030204" pitchFamily="34" charset="0"/>
            </a:endParaRPr>
          </a:p>
        </p:txBody>
      </p:sp>
      <p:pic>
        <p:nvPicPr>
          <p:cNvPr id="24" name="Image 0" descr="preencoded.png">
            <a:extLst>
              <a:ext uri="{FF2B5EF4-FFF2-40B4-BE49-F238E27FC236}">
                <a16:creationId xmlns:a16="http://schemas.microsoft.com/office/drawing/2014/main" id="{81EB48A5-C67A-A757-4C9B-68EFC420B8A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7653" y="5174734"/>
            <a:ext cx="528222" cy="422613"/>
          </a:xfrm>
          <a:prstGeom prst="rect">
            <a:avLst/>
          </a:prstGeom>
        </p:spPr>
      </p:pic>
    </p:spTree>
    <p:extLst>
      <p:ext uri="{BB962C8B-B14F-4D97-AF65-F5344CB8AC3E}">
        <p14:creationId xmlns:p14="http://schemas.microsoft.com/office/powerpoint/2010/main" val="11273980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946F-6265-3991-DB4C-02E1DE972355}"/>
              </a:ext>
            </a:extLst>
          </p:cNvPr>
          <p:cNvSpPr>
            <a:spLocks noGrp="1"/>
          </p:cNvSpPr>
          <p:nvPr>
            <p:ph type="ctrTitle"/>
          </p:nvPr>
        </p:nvSpPr>
        <p:spPr>
          <a:xfrm>
            <a:off x="4638184" y="1041400"/>
            <a:ext cx="7427691" cy="2387600"/>
          </a:xfrm>
        </p:spPr>
        <p:txBody>
          <a:bodyPr>
            <a:normAutofit/>
          </a:bodyPr>
          <a:lstStyle/>
          <a:p>
            <a:pPr marL="0" indent="0" algn="l">
              <a:lnSpc>
                <a:spcPts val="5550"/>
              </a:lnSpc>
            </a:pPr>
            <a:r>
              <a:rPr lang="en-US" sz="6000" b="1">
                <a:latin typeface="+mj-lt"/>
                <a:ea typeface="Outfit Extra Bold" pitchFamily="34" charset="-122"/>
                <a:cs typeface="Outfit Extra Bold" pitchFamily="34" charset="-120"/>
              </a:rPr>
              <a:t>Culture: Key to Health, Safety &amp; Well-being</a:t>
            </a:r>
          </a:p>
        </p:txBody>
      </p:sp>
      <p:sp>
        <p:nvSpPr>
          <p:cNvPr id="3" name="Text 13">
            <a:extLst>
              <a:ext uri="{FF2B5EF4-FFF2-40B4-BE49-F238E27FC236}">
                <a16:creationId xmlns:a16="http://schemas.microsoft.com/office/drawing/2014/main" id="{8C2273E0-E07F-117F-DF6F-013FF12B46F2}"/>
              </a:ext>
            </a:extLst>
          </p:cNvPr>
          <p:cNvSpPr/>
          <p:nvPr/>
        </p:nvSpPr>
        <p:spPr>
          <a:xfrm>
            <a:off x="4804257" y="3582582"/>
            <a:ext cx="6413897" cy="276463"/>
          </a:xfrm>
          <a:prstGeom prst="rect">
            <a:avLst/>
          </a:prstGeom>
          <a:noFill/>
          <a:ln/>
        </p:spPr>
        <p:txBody>
          <a:bodyPr wrap="none" lIns="0" tIns="0" rIns="0" bIns="0" rtlCol="0" anchor="t"/>
          <a:lstStyle/>
          <a:p>
            <a:pPr marL="0" indent="0" algn="l">
              <a:lnSpc>
                <a:spcPts val="2750"/>
              </a:lnSpc>
              <a:buNone/>
            </a:pPr>
            <a:r>
              <a:rPr lang="en-US" sz="2400" b="1">
                <a:solidFill>
                  <a:srgbClr val="231971"/>
                </a:solidFill>
                <a:latin typeface="Outfit Extra Bold" pitchFamily="34" charset="0"/>
                <a:ea typeface="Outfit Extra Bold" pitchFamily="34" charset="-122"/>
                <a:cs typeface="Outfit Extra Bold" pitchFamily="34" charset="-120"/>
              </a:rPr>
              <a:t>Strong health and safety culture on a farm</a:t>
            </a:r>
          </a:p>
          <a:p>
            <a:pPr marL="0" indent="0" algn="l">
              <a:lnSpc>
                <a:spcPts val="2750"/>
              </a:lnSpc>
              <a:buNone/>
            </a:pPr>
            <a:r>
              <a:rPr lang="en-US" sz="2400" b="1">
                <a:solidFill>
                  <a:srgbClr val="231971"/>
                </a:solidFill>
                <a:latin typeface="Outfit Extra Bold" pitchFamily="34" charset="0"/>
                <a:ea typeface="Outfit Extra Bold" pitchFamily="34" charset="-122"/>
                <a:cs typeface="Outfit Extra Bold" pitchFamily="34" charset="-120"/>
              </a:rPr>
              <a:t>drives effective infection prevention.</a:t>
            </a:r>
            <a:endParaRPr lang="en-US" sz="2400"/>
          </a:p>
        </p:txBody>
      </p:sp>
      <p:pic>
        <p:nvPicPr>
          <p:cNvPr id="4" name="Image 0" descr="preencoded.png">
            <a:extLst>
              <a:ext uri="{FF2B5EF4-FFF2-40B4-BE49-F238E27FC236}">
                <a16:creationId xmlns:a16="http://schemas.microsoft.com/office/drawing/2014/main" id="{C7932293-4471-0875-5C28-3F90E3E013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4319752" cy="6479628"/>
          </a:xfrm>
          <a:prstGeom prst="rect">
            <a:avLst/>
          </a:prstGeom>
        </p:spPr>
      </p:pic>
    </p:spTree>
    <p:extLst>
      <p:ext uri="{BB962C8B-B14F-4D97-AF65-F5344CB8AC3E}">
        <p14:creationId xmlns:p14="http://schemas.microsoft.com/office/powerpoint/2010/main" val="247234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1B50CF-E2E9-3630-3E79-5721EEDBF3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00908-EFF1-0D18-7DA3-498819D10E50}"/>
              </a:ext>
            </a:extLst>
          </p:cNvPr>
          <p:cNvSpPr>
            <a:spLocks noGrp="1"/>
          </p:cNvSpPr>
          <p:nvPr>
            <p:ph type="title"/>
          </p:nvPr>
        </p:nvSpPr>
        <p:spPr>
          <a:xfrm>
            <a:off x="526773" y="15450"/>
            <a:ext cx="11450738" cy="1434415"/>
          </a:xfrm>
        </p:spPr>
        <p:txBody>
          <a:bodyPr vert="horz" lIns="91440" tIns="45720" rIns="91440" bIns="45720" rtlCol="0" anchor="b">
            <a:normAutofit/>
          </a:bodyPr>
          <a:lstStyle/>
          <a:p>
            <a:br>
              <a:rPr lang="en-US" sz="4800"/>
            </a:br>
            <a:endParaRPr lang="en-US" sz="4800"/>
          </a:p>
        </p:txBody>
      </p:sp>
      <p:sp>
        <p:nvSpPr>
          <p:cNvPr id="23" name="Rectangle 22">
            <a:extLst>
              <a:ext uri="{FF2B5EF4-FFF2-40B4-BE49-F238E27FC236}">
                <a16:creationId xmlns:a16="http://schemas.microsoft.com/office/drawing/2014/main" id="{67DA2D03-8C7A-7224-CE61-89E97B85FD68}"/>
              </a:ext>
            </a:extLst>
          </p:cNvPr>
          <p:cNvSpPr/>
          <p:nvPr/>
        </p:nvSpPr>
        <p:spPr>
          <a:xfrm>
            <a:off x="3048" y="188952"/>
            <a:ext cx="12188952" cy="68271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614C1E48-5D78-6B62-68EF-BC4337172DAD}"/>
              </a:ext>
            </a:extLst>
          </p:cNvPr>
          <p:cNvSpPr txBox="1">
            <a:spLocks/>
          </p:cNvSpPr>
          <p:nvPr/>
        </p:nvSpPr>
        <p:spPr>
          <a:xfrm>
            <a:off x="105720" y="-392669"/>
            <a:ext cx="11977511" cy="143441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b="1" i="0" kern="1200">
                <a:solidFill>
                  <a:srgbClr val="4B2E83"/>
                </a:solidFill>
                <a:latin typeface="Encode Sans Normal Black" charset="0"/>
                <a:ea typeface="Encode Sans Normal Black" charset="0"/>
                <a:cs typeface="Encode Sans Normal Black" charset="0"/>
              </a:defRPr>
            </a:lvl1pPr>
          </a:lstStyle>
          <a:p>
            <a:r>
              <a:rPr lang="en-US" sz="4000">
                <a:latin typeface="Calibri"/>
                <a:ea typeface="Calibri"/>
                <a:cs typeface="Calibri"/>
              </a:rPr>
              <a:t>What does a healthy workplace culture mean to you?</a:t>
            </a:r>
          </a:p>
        </p:txBody>
      </p:sp>
      <p:pic>
        <p:nvPicPr>
          <p:cNvPr id="15" name="Picture 14" descr="Cows in a barn&#10;&#10;Description automatically generated">
            <a:extLst>
              <a:ext uri="{FF2B5EF4-FFF2-40B4-BE49-F238E27FC236}">
                <a16:creationId xmlns:a16="http://schemas.microsoft.com/office/drawing/2014/main" id="{66F398C8-E4AA-3C40-73EC-95D8EC779D3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15512"/>
          <a:stretch/>
        </p:blipFill>
        <p:spPr>
          <a:xfrm>
            <a:off x="1517289" y="1307880"/>
            <a:ext cx="4208290" cy="2801769"/>
          </a:xfrm>
          <a:prstGeom prst="rect">
            <a:avLst/>
          </a:prstGeom>
        </p:spPr>
      </p:pic>
      <p:pic>
        <p:nvPicPr>
          <p:cNvPr id="19" name="Picture 18" descr="A person in blue overalls and blue hat touching cows&#10;&#10;Description automatically generated">
            <a:extLst>
              <a:ext uri="{FF2B5EF4-FFF2-40B4-BE49-F238E27FC236}">
                <a16:creationId xmlns:a16="http://schemas.microsoft.com/office/drawing/2014/main" id="{D9122D89-D54E-68AD-9CCF-DF7DCC6266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14401"/>
          <a:stretch/>
        </p:blipFill>
        <p:spPr>
          <a:xfrm>
            <a:off x="995001" y="4109649"/>
            <a:ext cx="4263589" cy="2801769"/>
          </a:xfrm>
          <a:prstGeom prst="rect">
            <a:avLst/>
          </a:prstGeom>
        </p:spPr>
      </p:pic>
      <p:pic>
        <p:nvPicPr>
          <p:cNvPr id="24" name="Picture 23" descr="A person in a green hat and apron kneeling in a barn with cows&#10;&#10;Description automatically generated">
            <a:extLst>
              <a:ext uri="{FF2B5EF4-FFF2-40B4-BE49-F238E27FC236}">
                <a16:creationId xmlns:a16="http://schemas.microsoft.com/office/drawing/2014/main" id="{3147432C-C821-A01F-ECD2-94DA5641998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15512"/>
          <a:stretch/>
        </p:blipFill>
        <p:spPr>
          <a:xfrm>
            <a:off x="5343577" y="4112678"/>
            <a:ext cx="4208290" cy="2801769"/>
          </a:xfrm>
          <a:prstGeom prst="rect">
            <a:avLst/>
          </a:prstGeom>
        </p:spPr>
      </p:pic>
      <p:pic>
        <p:nvPicPr>
          <p:cNvPr id="25" name="Picture 24" descr="A person standing next to cows&#10;&#10;Description automatically generated">
            <a:extLst>
              <a:ext uri="{FF2B5EF4-FFF2-40B4-BE49-F238E27FC236}">
                <a16:creationId xmlns:a16="http://schemas.microsoft.com/office/drawing/2014/main" id="{2F538B87-6874-52DE-F3E0-B921AB7A66C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16002"/>
          <a:stretch/>
        </p:blipFill>
        <p:spPr>
          <a:xfrm>
            <a:off x="5807373" y="1307881"/>
            <a:ext cx="4183906" cy="2801769"/>
          </a:xfrm>
          <a:prstGeom prst="rect">
            <a:avLst/>
          </a:prstGeom>
        </p:spPr>
      </p:pic>
    </p:spTree>
    <p:extLst>
      <p:ext uri="{BB962C8B-B14F-4D97-AF65-F5344CB8AC3E}">
        <p14:creationId xmlns:p14="http://schemas.microsoft.com/office/powerpoint/2010/main" val="1957130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661492" y="2938860"/>
            <a:ext cx="8008044" cy="590649"/>
          </a:xfrm>
          <a:prstGeom prst="rect">
            <a:avLst/>
          </a:prstGeom>
          <a:noFill/>
          <a:ln/>
        </p:spPr>
        <p:txBody>
          <a:bodyPr wrap="none" lIns="0" tIns="0" rIns="0" bIns="0" rtlCol="0" anchor="t"/>
          <a:lstStyle/>
          <a:p>
            <a:pPr>
              <a:lnSpc>
                <a:spcPts val="4625"/>
              </a:lnSpc>
            </a:pPr>
            <a:r>
              <a:rPr lang="en-US" sz="4400" b="1">
                <a:solidFill>
                  <a:srgbClr val="4B2E83"/>
                </a:solidFill>
                <a:latin typeface="Calibri" panose="020F0502020204030204" pitchFamily="34" charset="0"/>
                <a:ea typeface="Outfit Extra Bold" pitchFamily="34" charset="-122"/>
                <a:cs typeface="Calibri" panose="020F0502020204030204" pitchFamily="34" charset="0"/>
              </a:rPr>
              <a:t>Building a Culture of Health &amp; Safety</a:t>
            </a:r>
            <a:endParaRPr lang="en-US" sz="4400">
              <a:solidFill>
                <a:srgbClr val="4B2E83"/>
              </a:solidFill>
              <a:latin typeface="Calibri" panose="020F0502020204030204" pitchFamily="34" charset="0"/>
              <a:cs typeface="Calibri" panose="020F0502020204030204" pitchFamily="34" charset="0"/>
            </a:endParaRPr>
          </a:p>
        </p:txBody>
      </p:sp>
      <p:sp>
        <p:nvSpPr>
          <p:cNvPr id="4" name="Shape 1"/>
          <p:cNvSpPr/>
          <p:nvPr/>
        </p:nvSpPr>
        <p:spPr>
          <a:xfrm>
            <a:off x="661492" y="3812977"/>
            <a:ext cx="5339953" cy="1139924"/>
          </a:xfrm>
          <a:prstGeom prst="roundRect">
            <a:avLst>
              <a:gd name="adj" fmla="val 10695"/>
            </a:avLst>
          </a:prstGeom>
          <a:solidFill>
            <a:srgbClr val="FAFAFA">
              <a:alpha val="95000"/>
            </a:srgbClr>
          </a:solidFill>
          <a:ln w="30480">
            <a:solidFill>
              <a:srgbClr val="BDB8DF"/>
            </a:solidFill>
            <a:prstDash val="solid"/>
          </a:ln>
        </p:spPr>
        <p:txBody>
          <a:bodyPr/>
          <a:lstStyle/>
          <a:p>
            <a:endParaRPr lang="en-US" sz="1500">
              <a:latin typeface="Calibri" panose="020F0502020204030204" pitchFamily="34" charset="0"/>
              <a:cs typeface="Calibri" panose="020F0502020204030204" pitchFamily="34" charset="0"/>
            </a:endParaRPr>
          </a:p>
        </p:txBody>
      </p:sp>
      <p:sp>
        <p:nvSpPr>
          <p:cNvPr id="5" name="Shape 2"/>
          <p:cNvSpPr/>
          <p:nvPr/>
        </p:nvSpPr>
        <p:spPr>
          <a:xfrm>
            <a:off x="636092" y="3812977"/>
            <a:ext cx="101600" cy="1139924"/>
          </a:xfrm>
          <a:prstGeom prst="roundRect">
            <a:avLst>
              <a:gd name="adj" fmla="val 78139"/>
            </a:avLst>
          </a:prstGeom>
          <a:solidFill>
            <a:srgbClr val="5E4CE6"/>
          </a:solidFill>
          <a:ln/>
        </p:spPr>
        <p:txBody>
          <a:bodyPr/>
          <a:lstStyle/>
          <a:p>
            <a:endParaRPr lang="en-US" sz="1500">
              <a:latin typeface="Calibri" panose="020F0502020204030204" pitchFamily="34" charset="0"/>
              <a:cs typeface="Calibri" panose="020F0502020204030204" pitchFamily="34" charset="0"/>
            </a:endParaRPr>
          </a:p>
        </p:txBody>
      </p:sp>
      <p:sp>
        <p:nvSpPr>
          <p:cNvPr id="6" name="Text 3"/>
          <p:cNvSpPr/>
          <p:nvPr/>
        </p:nvSpPr>
        <p:spPr>
          <a:xfrm>
            <a:off x="952103" y="4027388"/>
            <a:ext cx="2550120" cy="295275"/>
          </a:xfrm>
          <a:prstGeom prst="rect">
            <a:avLst/>
          </a:prstGeom>
          <a:noFill/>
          <a:ln/>
        </p:spPr>
        <p:txBody>
          <a:bodyPr wrap="none" lIns="0" tIns="0" rIns="0" bIns="0" rtlCol="0" anchor="t"/>
          <a:lstStyle/>
          <a:p>
            <a:pPr>
              <a:lnSpc>
                <a:spcPts val="2292"/>
              </a:lnSpc>
            </a:pPr>
            <a:r>
              <a:rPr lang="en-US" sz="2400" b="1">
                <a:solidFill>
                  <a:srgbClr val="2A2742"/>
                </a:solidFill>
                <a:latin typeface="Calibri" panose="020F0502020204030204" pitchFamily="34" charset="0"/>
                <a:ea typeface="Outfit Extra Bold" pitchFamily="34" charset="-122"/>
                <a:cs typeface="Calibri" panose="020F0502020204030204" pitchFamily="34" charset="0"/>
              </a:rPr>
              <a:t>More Than a Document</a:t>
            </a:r>
            <a:endParaRPr lang="en-US" sz="2400">
              <a:latin typeface="Calibri" panose="020F0502020204030204" pitchFamily="34" charset="0"/>
              <a:cs typeface="Calibri" panose="020F0502020204030204" pitchFamily="34" charset="0"/>
            </a:endParaRPr>
          </a:p>
        </p:txBody>
      </p:sp>
      <p:sp>
        <p:nvSpPr>
          <p:cNvPr id="7" name="Text 4"/>
          <p:cNvSpPr/>
          <p:nvPr/>
        </p:nvSpPr>
        <p:spPr>
          <a:xfrm>
            <a:off x="952103" y="4436071"/>
            <a:ext cx="4834930" cy="302419"/>
          </a:xfrm>
          <a:prstGeom prst="rect">
            <a:avLst/>
          </a:prstGeom>
          <a:noFill/>
          <a:ln/>
        </p:spPr>
        <p:txBody>
          <a:bodyPr wrap="none" lIns="0" tIns="0" rIns="0" bIns="0" rtlCol="0" anchor="t"/>
          <a:lstStyle/>
          <a:p>
            <a:pPr>
              <a:lnSpc>
                <a:spcPts val="2375"/>
              </a:lnSpc>
            </a:pPr>
            <a:r>
              <a:rPr lang="en-US">
                <a:solidFill>
                  <a:srgbClr val="2A2742"/>
                </a:solidFill>
                <a:latin typeface="Calibri" panose="020F0502020204030204" pitchFamily="34" charset="0"/>
                <a:ea typeface="Arimo" pitchFamily="34" charset="-122"/>
                <a:cs typeface="Calibri" panose="020F0502020204030204" pitchFamily="34" charset="0"/>
              </a:rPr>
              <a:t>IPC is part of how your farm operates every day</a:t>
            </a:r>
            <a:endParaRPr lang="en-US">
              <a:latin typeface="Calibri" panose="020F0502020204030204" pitchFamily="34" charset="0"/>
              <a:cs typeface="Calibri" panose="020F0502020204030204" pitchFamily="34" charset="0"/>
            </a:endParaRPr>
          </a:p>
        </p:txBody>
      </p:sp>
      <p:sp>
        <p:nvSpPr>
          <p:cNvPr id="8" name="Shape 5"/>
          <p:cNvSpPr/>
          <p:nvPr/>
        </p:nvSpPr>
        <p:spPr>
          <a:xfrm>
            <a:off x="6190457" y="3812977"/>
            <a:ext cx="5340053" cy="1139924"/>
          </a:xfrm>
          <a:prstGeom prst="roundRect">
            <a:avLst>
              <a:gd name="adj" fmla="val 10695"/>
            </a:avLst>
          </a:prstGeom>
          <a:solidFill>
            <a:srgbClr val="FAFAFA">
              <a:alpha val="95000"/>
            </a:srgbClr>
          </a:solidFill>
          <a:ln w="30480">
            <a:solidFill>
              <a:srgbClr val="BDB8DF"/>
            </a:solidFill>
            <a:prstDash val="solid"/>
          </a:ln>
        </p:spPr>
        <p:txBody>
          <a:bodyPr/>
          <a:lstStyle/>
          <a:p>
            <a:endParaRPr lang="en-US" sz="1500">
              <a:latin typeface="Calibri" panose="020F0502020204030204" pitchFamily="34" charset="0"/>
              <a:cs typeface="Calibri" panose="020F0502020204030204" pitchFamily="34" charset="0"/>
            </a:endParaRPr>
          </a:p>
        </p:txBody>
      </p:sp>
      <p:sp>
        <p:nvSpPr>
          <p:cNvPr id="9" name="Shape 6"/>
          <p:cNvSpPr/>
          <p:nvPr/>
        </p:nvSpPr>
        <p:spPr>
          <a:xfrm>
            <a:off x="6165056" y="3812977"/>
            <a:ext cx="101600" cy="1139924"/>
          </a:xfrm>
          <a:prstGeom prst="roundRect">
            <a:avLst>
              <a:gd name="adj" fmla="val 78139"/>
            </a:avLst>
          </a:prstGeom>
          <a:solidFill>
            <a:srgbClr val="5E4CE6"/>
          </a:solidFill>
          <a:ln/>
        </p:spPr>
        <p:txBody>
          <a:bodyPr/>
          <a:lstStyle/>
          <a:p>
            <a:endParaRPr lang="en-US" sz="1500">
              <a:latin typeface="Calibri" panose="020F0502020204030204" pitchFamily="34" charset="0"/>
              <a:cs typeface="Calibri" panose="020F0502020204030204" pitchFamily="34" charset="0"/>
            </a:endParaRPr>
          </a:p>
        </p:txBody>
      </p:sp>
      <p:sp>
        <p:nvSpPr>
          <p:cNvPr id="10" name="Text 7"/>
          <p:cNvSpPr/>
          <p:nvPr/>
        </p:nvSpPr>
        <p:spPr>
          <a:xfrm>
            <a:off x="6481068" y="4027388"/>
            <a:ext cx="2726730" cy="295275"/>
          </a:xfrm>
          <a:prstGeom prst="rect">
            <a:avLst/>
          </a:prstGeom>
          <a:noFill/>
          <a:ln/>
        </p:spPr>
        <p:txBody>
          <a:bodyPr wrap="none" lIns="0" tIns="0" rIns="0" bIns="0" rtlCol="0" anchor="t"/>
          <a:lstStyle/>
          <a:p>
            <a:pPr>
              <a:lnSpc>
                <a:spcPts val="2292"/>
              </a:lnSpc>
            </a:pPr>
            <a:r>
              <a:rPr lang="en-US" sz="2400" b="1">
                <a:solidFill>
                  <a:srgbClr val="2A2742"/>
                </a:solidFill>
                <a:latin typeface="Calibri" panose="020F0502020204030204" pitchFamily="34" charset="0"/>
                <a:ea typeface="Outfit Extra Bold" pitchFamily="34" charset="-122"/>
                <a:cs typeface="Calibri" panose="020F0502020204030204" pitchFamily="34" charset="0"/>
              </a:rPr>
              <a:t>Leadership Commitment</a:t>
            </a:r>
            <a:endParaRPr lang="en-US" sz="2400">
              <a:latin typeface="Calibri" panose="020F0502020204030204" pitchFamily="34" charset="0"/>
              <a:cs typeface="Calibri" panose="020F0502020204030204" pitchFamily="34" charset="0"/>
            </a:endParaRPr>
          </a:p>
        </p:txBody>
      </p:sp>
      <p:sp>
        <p:nvSpPr>
          <p:cNvPr id="11" name="Text 8"/>
          <p:cNvSpPr/>
          <p:nvPr/>
        </p:nvSpPr>
        <p:spPr>
          <a:xfrm>
            <a:off x="6481069" y="4436071"/>
            <a:ext cx="4835029" cy="302419"/>
          </a:xfrm>
          <a:prstGeom prst="rect">
            <a:avLst/>
          </a:prstGeom>
          <a:noFill/>
          <a:ln/>
        </p:spPr>
        <p:txBody>
          <a:bodyPr wrap="none" lIns="0" tIns="0" rIns="0" bIns="0" rtlCol="0" anchor="t"/>
          <a:lstStyle/>
          <a:p>
            <a:pPr>
              <a:lnSpc>
                <a:spcPts val="2375"/>
              </a:lnSpc>
            </a:pPr>
            <a:r>
              <a:rPr lang="en-US">
                <a:solidFill>
                  <a:srgbClr val="2A2742"/>
                </a:solidFill>
                <a:latin typeface="Calibri" panose="020F0502020204030204" pitchFamily="34" charset="0"/>
                <a:ea typeface="Arimo" pitchFamily="34" charset="-122"/>
                <a:cs typeface="Calibri" panose="020F0502020204030204" pitchFamily="34" charset="0"/>
              </a:rPr>
              <a:t>Management leads by example and prioritizes safety</a:t>
            </a:r>
            <a:endParaRPr lang="en-US">
              <a:latin typeface="Calibri" panose="020F0502020204030204" pitchFamily="34" charset="0"/>
              <a:cs typeface="Calibri" panose="020F0502020204030204" pitchFamily="34" charset="0"/>
            </a:endParaRPr>
          </a:p>
        </p:txBody>
      </p:sp>
      <p:sp>
        <p:nvSpPr>
          <p:cNvPr id="12" name="Shape 9"/>
          <p:cNvSpPr/>
          <p:nvPr/>
        </p:nvSpPr>
        <p:spPr>
          <a:xfrm>
            <a:off x="661492" y="5141913"/>
            <a:ext cx="5339953" cy="1139924"/>
          </a:xfrm>
          <a:prstGeom prst="roundRect">
            <a:avLst>
              <a:gd name="adj" fmla="val 10695"/>
            </a:avLst>
          </a:prstGeom>
          <a:solidFill>
            <a:srgbClr val="FAFAFA">
              <a:alpha val="95000"/>
            </a:srgbClr>
          </a:solidFill>
          <a:ln w="30480">
            <a:solidFill>
              <a:srgbClr val="BDB8DF"/>
            </a:solidFill>
            <a:prstDash val="solid"/>
          </a:ln>
        </p:spPr>
        <p:txBody>
          <a:bodyPr/>
          <a:lstStyle/>
          <a:p>
            <a:endParaRPr lang="en-US" sz="1500">
              <a:latin typeface="Calibri" panose="020F0502020204030204" pitchFamily="34" charset="0"/>
              <a:cs typeface="Calibri" panose="020F0502020204030204" pitchFamily="34" charset="0"/>
            </a:endParaRPr>
          </a:p>
        </p:txBody>
      </p:sp>
      <p:sp>
        <p:nvSpPr>
          <p:cNvPr id="13" name="Shape 10"/>
          <p:cNvSpPr/>
          <p:nvPr/>
        </p:nvSpPr>
        <p:spPr>
          <a:xfrm>
            <a:off x="636092" y="5141913"/>
            <a:ext cx="101600" cy="1139924"/>
          </a:xfrm>
          <a:prstGeom prst="roundRect">
            <a:avLst>
              <a:gd name="adj" fmla="val 78139"/>
            </a:avLst>
          </a:prstGeom>
          <a:solidFill>
            <a:srgbClr val="5E4CE6"/>
          </a:solidFill>
          <a:ln/>
        </p:spPr>
        <p:txBody>
          <a:bodyPr/>
          <a:lstStyle/>
          <a:p>
            <a:endParaRPr lang="en-US" sz="1500">
              <a:latin typeface="Calibri" panose="020F0502020204030204" pitchFamily="34" charset="0"/>
              <a:cs typeface="Calibri" panose="020F0502020204030204" pitchFamily="34" charset="0"/>
            </a:endParaRPr>
          </a:p>
        </p:txBody>
      </p:sp>
      <p:sp>
        <p:nvSpPr>
          <p:cNvPr id="14" name="Text 11"/>
          <p:cNvSpPr/>
          <p:nvPr/>
        </p:nvSpPr>
        <p:spPr>
          <a:xfrm>
            <a:off x="952103" y="5356324"/>
            <a:ext cx="2556470" cy="295275"/>
          </a:xfrm>
          <a:prstGeom prst="rect">
            <a:avLst/>
          </a:prstGeom>
          <a:noFill/>
          <a:ln/>
        </p:spPr>
        <p:txBody>
          <a:bodyPr wrap="none" lIns="0" tIns="0" rIns="0" bIns="0" rtlCol="0" anchor="t"/>
          <a:lstStyle/>
          <a:p>
            <a:pPr>
              <a:lnSpc>
                <a:spcPts val="2292"/>
              </a:lnSpc>
            </a:pPr>
            <a:r>
              <a:rPr lang="en-US" sz="2400" b="1">
                <a:solidFill>
                  <a:srgbClr val="2A2742"/>
                </a:solidFill>
                <a:latin typeface="Calibri" panose="020F0502020204030204" pitchFamily="34" charset="0"/>
                <a:ea typeface="Outfit Extra Bold" pitchFamily="34" charset="-122"/>
                <a:cs typeface="Calibri" panose="020F0502020204030204" pitchFamily="34" charset="0"/>
              </a:rPr>
              <a:t>Trust &amp; Communication</a:t>
            </a:r>
            <a:endParaRPr lang="en-US" sz="2400">
              <a:latin typeface="Calibri" panose="020F0502020204030204" pitchFamily="34" charset="0"/>
              <a:cs typeface="Calibri" panose="020F0502020204030204" pitchFamily="34" charset="0"/>
            </a:endParaRPr>
          </a:p>
        </p:txBody>
      </p:sp>
      <p:sp>
        <p:nvSpPr>
          <p:cNvPr id="15" name="Text 12"/>
          <p:cNvSpPr/>
          <p:nvPr/>
        </p:nvSpPr>
        <p:spPr>
          <a:xfrm>
            <a:off x="952103" y="5765007"/>
            <a:ext cx="4834930" cy="302419"/>
          </a:xfrm>
          <a:prstGeom prst="rect">
            <a:avLst/>
          </a:prstGeom>
          <a:noFill/>
          <a:ln/>
        </p:spPr>
        <p:txBody>
          <a:bodyPr wrap="none" lIns="0" tIns="0" rIns="0" bIns="0" rtlCol="0" anchor="t"/>
          <a:lstStyle/>
          <a:p>
            <a:pPr>
              <a:lnSpc>
                <a:spcPts val="2375"/>
              </a:lnSpc>
            </a:pPr>
            <a:r>
              <a:rPr lang="en-US">
                <a:solidFill>
                  <a:srgbClr val="2A2742"/>
                </a:solidFill>
                <a:latin typeface="Calibri" panose="020F0502020204030204" pitchFamily="34" charset="0"/>
                <a:ea typeface="Arimo" pitchFamily="34" charset="-122"/>
                <a:cs typeface="Calibri" panose="020F0502020204030204" pitchFamily="34" charset="0"/>
              </a:rPr>
              <a:t>Open dialogue without fear of blame</a:t>
            </a:r>
            <a:endParaRPr lang="en-US">
              <a:latin typeface="Calibri" panose="020F0502020204030204" pitchFamily="34" charset="0"/>
              <a:cs typeface="Calibri" panose="020F0502020204030204" pitchFamily="34" charset="0"/>
            </a:endParaRPr>
          </a:p>
        </p:txBody>
      </p:sp>
      <p:sp>
        <p:nvSpPr>
          <p:cNvPr id="16" name="Shape 13"/>
          <p:cNvSpPr/>
          <p:nvPr/>
        </p:nvSpPr>
        <p:spPr>
          <a:xfrm>
            <a:off x="6190457" y="5141913"/>
            <a:ext cx="5340053" cy="1139924"/>
          </a:xfrm>
          <a:prstGeom prst="roundRect">
            <a:avLst>
              <a:gd name="adj" fmla="val 10695"/>
            </a:avLst>
          </a:prstGeom>
          <a:solidFill>
            <a:srgbClr val="FAFAFA">
              <a:alpha val="95000"/>
            </a:srgbClr>
          </a:solidFill>
          <a:ln w="30480">
            <a:solidFill>
              <a:srgbClr val="BDB8DF"/>
            </a:solidFill>
            <a:prstDash val="solid"/>
          </a:ln>
        </p:spPr>
        <p:txBody>
          <a:bodyPr/>
          <a:lstStyle/>
          <a:p>
            <a:endParaRPr lang="en-US" sz="1500">
              <a:latin typeface="Calibri" panose="020F0502020204030204" pitchFamily="34" charset="0"/>
              <a:cs typeface="Calibri" panose="020F0502020204030204" pitchFamily="34" charset="0"/>
            </a:endParaRPr>
          </a:p>
        </p:txBody>
      </p:sp>
      <p:sp>
        <p:nvSpPr>
          <p:cNvPr id="17" name="Shape 14"/>
          <p:cNvSpPr/>
          <p:nvPr/>
        </p:nvSpPr>
        <p:spPr>
          <a:xfrm>
            <a:off x="6165056" y="5141913"/>
            <a:ext cx="101600" cy="1139924"/>
          </a:xfrm>
          <a:prstGeom prst="roundRect">
            <a:avLst>
              <a:gd name="adj" fmla="val 78139"/>
            </a:avLst>
          </a:prstGeom>
          <a:solidFill>
            <a:srgbClr val="5E4CE6"/>
          </a:solidFill>
          <a:ln/>
        </p:spPr>
        <p:txBody>
          <a:bodyPr/>
          <a:lstStyle/>
          <a:p>
            <a:endParaRPr lang="en-US" sz="1500">
              <a:latin typeface="Calibri" panose="020F0502020204030204" pitchFamily="34" charset="0"/>
              <a:cs typeface="Calibri" panose="020F0502020204030204" pitchFamily="34" charset="0"/>
            </a:endParaRPr>
          </a:p>
        </p:txBody>
      </p:sp>
      <p:sp>
        <p:nvSpPr>
          <p:cNvPr id="18" name="Text 15"/>
          <p:cNvSpPr/>
          <p:nvPr/>
        </p:nvSpPr>
        <p:spPr>
          <a:xfrm>
            <a:off x="6481069" y="5356324"/>
            <a:ext cx="2386013" cy="295275"/>
          </a:xfrm>
          <a:prstGeom prst="rect">
            <a:avLst/>
          </a:prstGeom>
          <a:noFill/>
          <a:ln/>
        </p:spPr>
        <p:txBody>
          <a:bodyPr wrap="none" lIns="0" tIns="0" rIns="0" bIns="0" rtlCol="0" anchor="t"/>
          <a:lstStyle/>
          <a:p>
            <a:pPr>
              <a:lnSpc>
                <a:spcPts val="2292"/>
              </a:lnSpc>
            </a:pPr>
            <a:r>
              <a:rPr lang="en-US" sz="2400" b="1">
                <a:solidFill>
                  <a:srgbClr val="2A2742"/>
                </a:solidFill>
                <a:latin typeface="Calibri" panose="020F0502020204030204" pitchFamily="34" charset="0"/>
                <a:ea typeface="Outfit Extra Bold" pitchFamily="34" charset="-122"/>
                <a:cs typeface="Calibri" panose="020F0502020204030204" pitchFamily="34" charset="0"/>
              </a:rPr>
              <a:t>Shared Responsibility</a:t>
            </a:r>
            <a:endParaRPr lang="en-US" sz="2400">
              <a:latin typeface="Calibri" panose="020F0502020204030204" pitchFamily="34" charset="0"/>
              <a:cs typeface="Calibri" panose="020F0502020204030204" pitchFamily="34" charset="0"/>
            </a:endParaRPr>
          </a:p>
        </p:txBody>
      </p:sp>
      <p:sp>
        <p:nvSpPr>
          <p:cNvPr id="19" name="Text 16"/>
          <p:cNvSpPr/>
          <p:nvPr/>
        </p:nvSpPr>
        <p:spPr>
          <a:xfrm>
            <a:off x="6481069" y="5765007"/>
            <a:ext cx="4835029" cy="302419"/>
          </a:xfrm>
          <a:prstGeom prst="rect">
            <a:avLst/>
          </a:prstGeom>
          <a:noFill/>
          <a:ln/>
        </p:spPr>
        <p:txBody>
          <a:bodyPr wrap="none" lIns="0" tIns="0" rIns="0" bIns="0" rtlCol="0" anchor="t"/>
          <a:lstStyle/>
          <a:p>
            <a:pPr>
              <a:lnSpc>
                <a:spcPts val="2375"/>
              </a:lnSpc>
            </a:pPr>
            <a:r>
              <a:rPr lang="en-US">
                <a:solidFill>
                  <a:srgbClr val="2A2742"/>
                </a:solidFill>
                <a:latin typeface="Calibri" panose="020F0502020204030204" pitchFamily="34" charset="0"/>
                <a:ea typeface="Arimo" pitchFamily="34" charset="-122"/>
                <a:cs typeface="Calibri" panose="020F0502020204030204" pitchFamily="34" charset="0"/>
              </a:rPr>
              <a:t>Everyone plays a role in prevention</a:t>
            </a:r>
            <a:endParaRPr lang="en-US">
              <a:latin typeface="Calibri" panose="020F0502020204030204" pitchFamily="34" charset="0"/>
              <a:cs typeface="Calibri" panose="020F0502020204030204" pitchFamily="34" charset="0"/>
            </a:endParaRPr>
          </a:p>
        </p:txBody>
      </p:sp>
      <p:pic>
        <p:nvPicPr>
          <p:cNvPr id="21" name="Picture 20" descr="A sun setting over a vineyard&#10;&#10;Description automatically generated">
            <a:extLst>
              <a:ext uri="{FF2B5EF4-FFF2-40B4-BE49-F238E27FC236}">
                <a16:creationId xmlns:a16="http://schemas.microsoft.com/office/drawing/2014/main" id="{788CE957-86DF-4412-ED14-8A0108C80A4B}"/>
              </a:ext>
            </a:extLst>
          </p:cNvPr>
          <p:cNvPicPr>
            <a:picLocks noChangeAspect="1"/>
          </p:cNvPicPr>
          <p:nvPr/>
        </p:nvPicPr>
        <p:blipFill rotWithShape="1">
          <a:blip r:embed="rId3"/>
          <a:srcRect l="-108" t="17871" r="108" b="51509"/>
          <a:stretch/>
        </p:blipFill>
        <p:spPr>
          <a:xfrm>
            <a:off x="0" y="3709"/>
            <a:ext cx="12116857" cy="247475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7CDDC-ACC9-6352-ACBD-77B9260E53C6}"/>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EAAB173F-8925-2B55-EAFB-7356D4C971D9}"/>
              </a:ext>
            </a:extLst>
          </p:cNvPr>
          <p:cNvSpPr/>
          <p:nvPr/>
        </p:nvSpPr>
        <p:spPr>
          <a:xfrm>
            <a:off x="185577" y="890091"/>
            <a:ext cx="9580799" cy="590649"/>
          </a:xfrm>
          <a:prstGeom prst="rect">
            <a:avLst/>
          </a:prstGeom>
          <a:noFill/>
          <a:ln/>
        </p:spPr>
        <p:txBody>
          <a:bodyPr wrap="none" lIns="0" tIns="0" rIns="0" bIns="0" rtlCol="0" anchor="t"/>
          <a:lstStyle/>
          <a:p>
            <a:pPr>
              <a:lnSpc>
                <a:spcPts val="4625"/>
              </a:lnSpc>
            </a:pPr>
            <a:r>
              <a:rPr lang="en-US" sz="4400" b="1">
                <a:solidFill>
                  <a:srgbClr val="4B2E83"/>
                </a:solidFill>
                <a:latin typeface="+mj-lt"/>
                <a:ea typeface="Outfit Extra Bold" pitchFamily="34" charset="-122"/>
                <a:cs typeface="Outfit Extra Bold" pitchFamily="34" charset="-120"/>
              </a:rPr>
              <a:t>Your IPC Plan Draft</a:t>
            </a:r>
            <a:endParaRPr lang="en-US" sz="4400">
              <a:solidFill>
                <a:srgbClr val="4B2E83"/>
              </a:solidFill>
              <a:latin typeface="+mj-lt"/>
            </a:endParaRPr>
          </a:p>
        </p:txBody>
      </p:sp>
      <p:pic>
        <p:nvPicPr>
          <p:cNvPr id="11" name="Picture 4">
            <a:extLst>
              <a:ext uri="{FF2B5EF4-FFF2-40B4-BE49-F238E27FC236}">
                <a16:creationId xmlns:a16="http://schemas.microsoft.com/office/drawing/2014/main" id="{210455F7-5777-90FC-F17F-63D5AF2418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653332"/>
            <a:ext cx="11836641" cy="365227"/>
          </a:xfrm>
          <a:prstGeom prst="rect">
            <a:avLst/>
          </a:prstGeom>
        </p:spPr>
      </p:pic>
      <p:pic>
        <p:nvPicPr>
          <p:cNvPr id="15" name="Picture 14">
            <a:extLst>
              <a:ext uri="{FF2B5EF4-FFF2-40B4-BE49-F238E27FC236}">
                <a16:creationId xmlns:a16="http://schemas.microsoft.com/office/drawing/2014/main" id="{C1B0E656-E8DE-7CF0-6EAA-1B4ABE51A2FF}"/>
              </a:ext>
            </a:extLst>
          </p:cNvPr>
          <p:cNvPicPr>
            <a:picLocks noChangeAspect="1"/>
          </p:cNvPicPr>
          <p:nvPr/>
        </p:nvPicPr>
        <p:blipFill>
          <a:blip r:embed="rId4"/>
          <a:stretch>
            <a:fillRect/>
          </a:stretch>
        </p:blipFill>
        <p:spPr>
          <a:xfrm>
            <a:off x="1653795" y="2606253"/>
            <a:ext cx="8884410" cy="3639564"/>
          </a:xfrm>
          <a:prstGeom prst="rect">
            <a:avLst/>
          </a:prstGeom>
        </p:spPr>
      </p:pic>
    </p:spTree>
    <p:extLst>
      <p:ext uri="{BB962C8B-B14F-4D97-AF65-F5344CB8AC3E}">
        <p14:creationId xmlns:p14="http://schemas.microsoft.com/office/powerpoint/2010/main" val="485794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C9FAF-ACBC-3BED-D464-CBFB8B0161DD}"/>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69C7FE66-EAB2-4103-A9E3-29C11F274C91}"/>
              </a:ext>
            </a:extLst>
          </p:cNvPr>
          <p:cNvSpPr/>
          <p:nvPr/>
        </p:nvSpPr>
        <p:spPr>
          <a:xfrm>
            <a:off x="244192" y="890091"/>
            <a:ext cx="4725492" cy="590649"/>
          </a:xfrm>
          <a:prstGeom prst="rect">
            <a:avLst/>
          </a:prstGeom>
          <a:noFill/>
          <a:ln/>
        </p:spPr>
        <p:txBody>
          <a:bodyPr wrap="none" lIns="0" tIns="0" rIns="0" bIns="0" rtlCol="0" anchor="t"/>
          <a:lstStyle/>
          <a:p>
            <a:pPr>
              <a:lnSpc>
                <a:spcPts val="4625"/>
              </a:lnSpc>
            </a:pPr>
            <a:r>
              <a:rPr lang="en-US" sz="4400" b="1">
                <a:solidFill>
                  <a:srgbClr val="4B2E83"/>
                </a:solidFill>
                <a:latin typeface="+mj-lt"/>
                <a:ea typeface="Outfit Extra Bold" pitchFamily="34" charset="-122"/>
                <a:cs typeface="Outfit Extra Bold" pitchFamily="34" charset="-120"/>
              </a:rPr>
              <a:t>Your IPC Plan Draft</a:t>
            </a:r>
            <a:endParaRPr lang="en-US" sz="4400">
              <a:solidFill>
                <a:srgbClr val="4B2E83"/>
              </a:solidFill>
              <a:latin typeface="+mj-lt"/>
            </a:endParaRPr>
          </a:p>
        </p:txBody>
      </p:sp>
      <p:pic>
        <p:nvPicPr>
          <p:cNvPr id="11" name="Picture 4">
            <a:extLst>
              <a:ext uri="{FF2B5EF4-FFF2-40B4-BE49-F238E27FC236}">
                <a16:creationId xmlns:a16="http://schemas.microsoft.com/office/drawing/2014/main" id="{534C54AA-070C-9C5C-CF52-A4A443E7A6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653332"/>
            <a:ext cx="11836641" cy="365227"/>
          </a:xfrm>
          <a:prstGeom prst="rect">
            <a:avLst/>
          </a:prstGeom>
        </p:spPr>
      </p:pic>
      <p:pic>
        <p:nvPicPr>
          <p:cNvPr id="15" name="Picture 14">
            <a:extLst>
              <a:ext uri="{FF2B5EF4-FFF2-40B4-BE49-F238E27FC236}">
                <a16:creationId xmlns:a16="http://schemas.microsoft.com/office/drawing/2014/main" id="{B181D5BD-F459-A484-383E-DCD5EE9DEF45}"/>
              </a:ext>
            </a:extLst>
          </p:cNvPr>
          <p:cNvPicPr>
            <a:picLocks noChangeAspect="1"/>
          </p:cNvPicPr>
          <p:nvPr/>
        </p:nvPicPr>
        <p:blipFill>
          <a:blip r:embed="rId4">
            <a:alphaModFix amt="50000"/>
          </a:blip>
          <a:stretch>
            <a:fillRect/>
          </a:stretch>
        </p:blipFill>
        <p:spPr>
          <a:xfrm>
            <a:off x="1653795" y="2606253"/>
            <a:ext cx="8884410" cy="3639564"/>
          </a:xfrm>
          <a:prstGeom prst="rect">
            <a:avLst/>
          </a:prstGeom>
        </p:spPr>
      </p:pic>
      <p:graphicFrame>
        <p:nvGraphicFramePr>
          <p:cNvPr id="2" name="Table 1">
            <a:extLst>
              <a:ext uri="{FF2B5EF4-FFF2-40B4-BE49-F238E27FC236}">
                <a16:creationId xmlns:a16="http://schemas.microsoft.com/office/drawing/2014/main" id="{863FACBA-73BD-4AAE-7F15-68BE6CD4F585}"/>
              </a:ext>
            </a:extLst>
          </p:cNvPr>
          <p:cNvGraphicFramePr>
            <a:graphicFrameLocks noGrp="1"/>
          </p:cNvGraphicFramePr>
          <p:nvPr/>
        </p:nvGraphicFramePr>
        <p:xfrm>
          <a:off x="1021353" y="3546349"/>
          <a:ext cx="10149291" cy="1658319"/>
        </p:xfrm>
        <a:graphic>
          <a:graphicData uri="http://schemas.openxmlformats.org/drawingml/2006/table">
            <a:tbl>
              <a:tblPr firstRow="1" firstCol="1" bandRow="1">
                <a:tableStyleId>{5C22544A-7EE6-4342-B048-85BDC9FD1C3A}</a:tableStyleId>
              </a:tblPr>
              <a:tblGrid>
                <a:gridCol w="10149291">
                  <a:extLst>
                    <a:ext uri="{9D8B030D-6E8A-4147-A177-3AD203B41FA5}">
                      <a16:colId xmlns:a16="http://schemas.microsoft.com/office/drawing/2014/main" val="2461165298"/>
                    </a:ext>
                  </a:extLst>
                </a:gridCol>
              </a:tblGrid>
              <a:tr h="1658319">
                <a:tc>
                  <a:txBody>
                    <a:bodyPr/>
                    <a:lstStyle/>
                    <a:p>
                      <a:pPr marL="0" marR="0" algn="l" fontAlgn="base">
                        <a:lnSpc>
                          <a:spcPct val="115000"/>
                        </a:lnSpc>
                        <a:spcAft>
                          <a:spcPts val="800"/>
                        </a:spcAft>
                        <a:buNone/>
                      </a:pPr>
                      <a:r>
                        <a:rPr lang="en-US" sz="2400">
                          <a:effectLst/>
                        </a:rPr>
                        <a:t>At the top of the IPC draft, write your farm’s name and owner name, as well as the date the plan is being created or updated at the top of Page 1.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745002305"/>
                  </a:ext>
                </a:extLst>
              </a:tr>
            </a:tbl>
          </a:graphicData>
        </a:graphic>
      </p:graphicFrame>
    </p:spTree>
    <p:extLst>
      <p:ext uri="{BB962C8B-B14F-4D97-AF65-F5344CB8AC3E}">
        <p14:creationId xmlns:p14="http://schemas.microsoft.com/office/powerpoint/2010/main" val="465457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71206"/>
            <a:ext cx="6016519" cy="2123658"/>
          </a:xfrm>
          <a:prstGeom prst="rect">
            <a:avLst/>
          </a:prstGeom>
          <a:noFill/>
        </p:spPr>
        <p:txBody>
          <a:bodyPr wrap="square" rtlCol="0">
            <a:spAutoFit/>
          </a:bodyPr>
          <a:lstStyle/>
          <a:p>
            <a:r>
              <a:rPr lang="en-US" sz="4400" b="1">
                <a:solidFill>
                  <a:schemeClr val="bg1"/>
                </a:solidFill>
                <a:latin typeface="Calibri" panose="020F0502020204030204" pitchFamily="34" charset="0"/>
                <a:ea typeface="Calibri" panose="020F0502020204030204" pitchFamily="34" charset="0"/>
                <a:cs typeface="Calibri" panose="020F0502020204030204" pitchFamily="34" charset="0"/>
              </a:rPr>
              <a:t>Getting Started on Your Farm IPC Plan</a:t>
            </a:r>
            <a:endParaRPr lang="en-US" altLang="zh-CN" sz="4400" b="1">
              <a:solidFill>
                <a:schemeClr val="bg1"/>
              </a:solidFill>
              <a:ea typeface="Calibri"/>
              <a:cs typeface="Calibri"/>
            </a:endParaRPr>
          </a:p>
          <a:p>
            <a:endParaRPr lang="en-US" sz="44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Calibri" panose="020F0502020204030204" pitchFamily="34" charset="0"/>
                <a:ea typeface="Calibri" panose="020F0502020204030204" pitchFamily="34" charset="0"/>
                <a:cs typeface="Calibri" panose="020F0502020204030204" pitchFamily="34" charset="0"/>
              </a:rPr>
              <a:t>PROTECTING WORKER HEALTH</a:t>
            </a:r>
          </a:p>
        </p:txBody>
      </p:sp>
    </p:spTree>
    <p:extLst>
      <p:ext uri="{BB962C8B-B14F-4D97-AF65-F5344CB8AC3E}">
        <p14:creationId xmlns:p14="http://schemas.microsoft.com/office/powerpoint/2010/main" val="571013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2">
            <a:extLst>
              <a:ext uri="{FF2B5EF4-FFF2-40B4-BE49-F238E27FC236}">
                <a16:creationId xmlns:a16="http://schemas.microsoft.com/office/drawing/2014/main" id="{D2BB983A-D78F-123D-0EB3-1708566854E7}"/>
              </a:ext>
            </a:extLst>
          </p:cNvPr>
          <p:cNvSpPr/>
          <p:nvPr/>
        </p:nvSpPr>
        <p:spPr>
          <a:xfrm>
            <a:off x="244192" y="890091"/>
            <a:ext cx="4725492" cy="590649"/>
          </a:xfrm>
          <a:prstGeom prst="rect">
            <a:avLst/>
          </a:prstGeom>
          <a:noFill/>
          <a:ln/>
        </p:spPr>
        <p:txBody>
          <a:bodyPr wrap="none" lIns="0" tIns="0" rIns="0" bIns="0" rtlCol="0" anchor="t"/>
          <a:lstStyle/>
          <a:p>
            <a:pPr>
              <a:lnSpc>
                <a:spcPts val="4625"/>
              </a:lnSpc>
            </a:pPr>
            <a:r>
              <a:rPr lang="en-US" sz="4400" b="1">
                <a:solidFill>
                  <a:srgbClr val="4B2E83"/>
                </a:solidFill>
                <a:latin typeface="+mj-lt"/>
                <a:ea typeface="Outfit Extra Bold" pitchFamily="34" charset="-122"/>
                <a:cs typeface="Outfit Extra Bold" pitchFamily="34" charset="-120"/>
              </a:rPr>
              <a:t>The IPC Point Person</a:t>
            </a:r>
            <a:endParaRPr lang="en-US" sz="4400">
              <a:solidFill>
                <a:srgbClr val="4B2E83"/>
              </a:solidFill>
              <a:latin typeface="+mj-lt"/>
            </a:endParaRPr>
          </a:p>
        </p:txBody>
      </p:sp>
      <p:sp>
        <p:nvSpPr>
          <p:cNvPr id="6" name="Text 4">
            <a:extLst>
              <a:ext uri="{FF2B5EF4-FFF2-40B4-BE49-F238E27FC236}">
                <a16:creationId xmlns:a16="http://schemas.microsoft.com/office/drawing/2014/main" id="{3C18CF97-F11D-57D3-0186-D7B4C369BA4C}"/>
              </a:ext>
            </a:extLst>
          </p:cNvPr>
          <p:cNvSpPr/>
          <p:nvPr/>
        </p:nvSpPr>
        <p:spPr>
          <a:xfrm>
            <a:off x="4514501" y="2474964"/>
            <a:ext cx="6174681" cy="295275"/>
          </a:xfrm>
          <a:prstGeom prst="rect">
            <a:avLst/>
          </a:prstGeom>
          <a:noFill/>
          <a:ln/>
        </p:spPr>
        <p:txBody>
          <a:bodyPr wrap="none" lIns="0" tIns="0" rIns="0" bIns="0" rtlCol="0" anchor="t"/>
          <a:lstStyle/>
          <a:p>
            <a:pPr>
              <a:lnSpc>
                <a:spcPts val="2292"/>
              </a:lnSpc>
            </a:pPr>
            <a:r>
              <a:rPr lang="en-US" sz="2400" b="1">
                <a:solidFill>
                  <a:srgbClr val="231971"/>
                </a:solidFill>
                <a:latin typeface="Calibri" panose="020F0502020204030204" pitchFamily="34" charset="0"/>
                <a:ea typeface="Outfit Extra Bold" pitchFamily="34" charset="-122"/>
                <a:cs typeface="Calibri" panose="020F0502020204030204" pitchFamily="34" charset="0"/>
              </a:rPr>
              <a:t>Purpose of This Role: Your go-to person for all things IPC</a:t>
            </a:r>
            <a:endParaRPr lang="en-US" sz="2400">
              <a:latin typeface="Calibri" panose="020F0502020204030204" pitchFamily="34" charset="0"/>
              <a:cs typeface="Calibri" panose="020F0502020204030204" pitchFamily="34" charset="0"/>
            </a:endParaRPr>
          </a:p>
        </p:txBody>
      </p:sp>
      <p:sp>
        <p:nvSpPr>
          <p:cNvPr id="7" name="Text 6">
            <a:extLst>
              <a:ext uri="{FF2B5EF4-FFF2-40B4-BE49-F238E27FC236}">
                <a16:creationId xmlns:a16="http://schemas.microsoft.com/office/drawing/2014/main" id="{1629D6AB-876A-4924-65D9-CC71C7A2E487}"/>
              </a:ext>
            </a:extLst>
          </p:cNvPr>
          <p:cNvSpPr/>
          <p:nvPr/>
        </p:nvSpPr>
        <p:spPr>
          <a:xfrm>
            <a:off x="4585878" y="3301802"/>
            <a:ext cx="2362696" cy="295275"/>
          </a:xfrm>
          <a:prstGeom prst="rect">
            <a:avLst/>
          </a:prstGeom>
          <a:noFill/>
          <a:ln/>
        </p:spPr>
        <p:txBody>
          <a:bodyPr wrap="none" lIns="0" tIns="0" rIns="0" bIns="0" rtlCol="0" anchor="t"/>
          <a:lstStyle/>
          <a:p>
            <a:pPr>
              <a:lnSpc>
                <a:spcPts val="2292"/>
              </a:lnSpc>
            </a:pPr>
            <a:r>
              <a:rPr lang="en-US" sz="2400" b="1">
                <a:solidFill>
                  <a:srgbClr val="2A2742"/>
                </a:solidFill>
                <a:latin typeface="Calibri" panose="020F0502020204030204" pitchFamily="34" charset="0"/>
                <a:ea typeface="Outfit Extra Bold" pitchFamily="34" charset="-122"/>
                <a:cs typeface="Calibri" panose="020F0502020204030204" pitchFamily="34" charset="0"/>
              </a:rPr>
              <a:t>Qualities to Look For</a:t>
            </a:r>
            <a:endParaRPr lang="en-US" sz="2400">
              <a:latin typeface="Calibri" panose="020F0502020204030204" pitchFamily="34" charset="0"/>
              <a:cs typeface="Calibri" panose="020F0502020204030204" pitchFamily="34" charset="0"/>
            </a:endParaRPr>
          </a:p>
        </p:txBody>
      </p:sp>
      <p:sp>
        <p:nvSpPr>
          <p:cNvPr id="8" name="Text 7">
            <a:extLst>
              <a:ext uri="{FF2B5EF4-FFF2-40B4-BE49-F238E27FC236}">
                <a16:creationId xmlns:a16="http://schemas.microsoft.com/office/drawing/2014/main" id="{10B60624-B983-CDAF-C376-1B994819F458}"/>
              </a:ext>
            </a:extLst>
          </p:cNvPr>
          <p:cNvSpPr/>
          <p:nvPr/>
        </p:nvSpPr>
        <p:spPr>
          <a:xfrm>
            <a:off x="4528724" y="3710483"/>
            <a:ext cx="3269606" cy="2079823"/>
          </a:xfrm>
          <a:prstGeom prst="rect">
            <a:avLst/>
          </a:prstGeom>
          <a:noFill/>
          <a:ln/>
        </p:spPr>
        <p:txBody>
          <a:bodyPr wrap="square" lIns="0" tIns="0" rIns="0" bIns="0" rtlCol="0" anchor="t"/>
          <a:lstStyle/>
          <a:p>
            <a:pPr marL="285739" indent="-285739">
              <a:lnSpc>
                <a:spcPts val="2375"/>
              </a:lnSpc>
              <a:buSzPct val="100000"/>
              <a:buChar char="•"/>
            </a:pPr>
            <a:r>
              <a:rPr lang="en-US">
                <a:solidFill>
                  <a:srgbClr val="2A2742"/>
                </a:solidFill>
                <a:latin typeface="Calibri" panose="020F0502020204030204" pitchFamily="34" charset="0"/>
                <a:ea typeface="Arimo" pitchFamily="34" charset="-122"/>
                <a:cs typeface="Calibri" panose="020F0502020204030204" pitchFamily="34" charset="0"/>
              </a:rPr>
              <a:t>Familiar with farm operations</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Understands zoonotic diseases</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Trusted and approachable</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Supports open communication</a:t>
            </a:r>
            <a:endParaRPr lang="en-US">
              <a:latin typeface="Calibri" panose="020F0502020204030204" pitchFamily="34" charset="0"/>
              <a:cs typeface="Calibri" panose="020F0502020204030204" pitchFamily="34" charset="0"/>
            </a:endParaRPr>
          </a:p>
          <a:p>
            <a:pPr marL="285739" indent="-285739">
              <a:lnSpc>
                <a:spcPts val="2375"/>
              </a:lnSpc>
              <a:buSzPct val="100000"/>
              <a:buFontTx/>
              <a:buChar char="•"/>
            </a:pPr>
            <a:endParaRPr lang="en-US">
              <a:latin typeface="Calibri" panose="020F0502020204030204" pitchFamily="34" charset="0"/>
              <a:cs typeface="Calibri" panose="020F0502020204030204" pitchFamily="34" charset="0"/>
            </a:endParaRPr>
          </a:p>
          <a:p>
            <a:pPr marL="285739" indent="-285739">
              <a:lnSpc>
                <a:spcPts val="2375"/>
              </a:lnSpc>
              <a:buSzPct val="100000"/>
              <a:buFontTx/>
              <a:buChar char="•"/>
            </a:pPr>
            <a:endParaRPr lang="en-US">
              <a:latin typeface="Calibri" panose="020F0502020204030204" pitchFamily="34" charset="0"/>
              <a:cs typeface="Calibri" panose="020F0502020204030204" pitchFamily="34" charset="0"/>
            </a:endParaRPr>
          </a:p>
          <a:p>
            <a:pPr marL="285739" indent="-285739">
              <a:lnSpc>
                <a:spcPts val="2375"/>
              </a:lnSpc>
              <a:buSzPct val="100000"/>
              <a:buChar char="•"/>
            </a:pPr>
            <a:endParaRPr lang="en-US">
              <a:latin typeface="Calibri" panose="020F0502020204030204" pitchFamily="34" charset="0"/>
              <a:cs typeface="Calibri" panose="020F0502020204030204" pitchFamily="34" charset="0"/>
            </a:endParaRPr>
          </a:p>
        </p:txBody>
      </p:sp>
      <p:sp>
        <p:nvSpPr>
          <p:cNvPr id="9" name="Text 12">
            <a:extLst>
              <a:ext uri="{FF2B5EF4-FFF2-40B4-BE49-F238E27FC236}">
                <a16:creationId xmlns:a16="http://schemas.microsoft.com/office/drawing/2014/main" id="{C91F4FDA-B15C-AB76-BA7D-420234DCD69E}"/>
              </a:ext>
            </a:extLst>
          </p:cNvPr>
          <p:cNvSpPr/>
          <p:nvPr/>
        </p:nvSpPr>
        <p:spPr>
          <a:xfrm>
            <a:off x="8157461" y="3301802"/>
            <a:ext cx="2362696" cy="295275"/>
          </a:xfrm>
          <a:prstGeom prst="rect">
            <a:avLst/>
          </a:prstGeom>
          <a:noFill/>
          <a:ln/>
        </p:spPr>
        <p:txBody>
          <a:bodyPr wrap="none" lIns="0" tIns="0" rIns="0" bIns="0" rtlCol="0" anchor="t"/>
          <a:lstStyle/>
          <a:p>
            <a:pPr>
              <a:lnSpc>
                <a:spcPts val="2292"/>
              </a:lnSpc>
            </a:pPr>
            <a:r>
              <a:rPr lang="en-US" sz="2400" b="1">
                <a:solidFill>
                  <a:srgbClr val="2A2742"/>
                </a:solidFill>
                <a:latin typeface="Calibri" panose="020F0502020204030204" pitchFamily="34" charset="0"/>
                <a:ea typeface="Outfit Extra Bold" pitchFamily="34" charset="-122"/>
                <a:cs typeface="Calibri" panose="020F0502020204030204" pitchFamily="34" charset="0"/>
              </a:rPr>
              <a:t>Key Responsibilities</a:t>
            </a:r>
            <a:endParaRPr lang="en-US" sz="2400">
              <a:latin typeface="Calibri" panose="020F0502020204030204" pitchFamily="34" charset="0"/>
              <a:cs typeface="Calibri" panose="020F0502020204030204" pitchFamily="34" charset="0"/>
            </a:endParaRPr>
          </a:p>
        </p:txBody>
      </p:sp>
      <p:sp>
        <p:nvSpPr>
          <p:cNvPr id="10" name="Text 13">
            <a:extLst>
              <a:ext uri="{FF2B5EF4-FFF2-40B4-BE49-F238E27FC236}">
                <a16:creationId xmlns:a16="http://schemas.microsoft.com/office/drawing/2014/main" id="{C5EF26CF-6A3C-C034-18D9-86279B931C81}"/>
              </a:ext>
            </a:extLst>
          </p:cNvPr>
          <p:cNvSpPr/>
          <p:nvPr/>
        </p:nvSpPr>
        <p:spPr>
          <a:xfrm>
            <a:off x="8157461" y="3710483"/>
            <a:ext cx="3856859" cy="1341835"/>
          </a:xfrm>
          <a:prstGeom prst="rect">
            <a:avLst/>
          </a:prstGeom>
          <a:noFill/>
          <a:ln/>
        </p:spPr>
        <p:txBody>
          <a:bodyPr wrap="square" lIns="0" tIns="0" rIns="0" bIns="0" rtlCol="0" anchor="t"/>
          <a:lstStyle/>
          <a:p>
            <a:pPr marL="285739" indent="-285739">
              <a:lnSpc>
                <a:spcPts val="2375"/>
              </a:lnSpc>
              <a:buSzPct val="100000"/>
              <a:buChar char="•"/>
            </a:pPr>
            <a:r>
              <a:rPr lang="en-US">
                <a:solidFill>
                  <a:srgbClr val="2A2742"/>
                </a:solidFill>
                <a:latin typeface="Calibri" panose="020F0502020204030204" pitchFamily="34" charset="0"/>
                <a:ea typeface="Arimo" pitchFamily="34" charset="-122"/>
                <a:cs typeface="Calibri" panose="020F0502020204030204" pitchFamily="34" charset="0"/>
              </a:rPr>
              <a:t>Maintains and updates the IPC plan</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Communicates changes with workers</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Answers employee questions</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Addresses safety concerns</a:t>
            </a:r>
            <a:endParaRPr lang="en-US">
              <a:latin typeface="Calibri" panose="020F0502020204030204" pitchFamily="34" charset="0"/>
              <a:cs typeface="Calibri" panose="020F0502020204030204" pitchFamily="34" charset="0"/>
            </a:endParaRPr>
          </a:p>
          <a:p>
            <a:pPr marL="285739" indent="-285739">
              <a:lnSpc>
                <a:spcPts val="2375"/>
              </a:lnSpc>
              <a:buSzPct val="100000"/>
              <a:buFontTx/>
              <a:buChar char="•"/>
            </a:pPr>
            <a:endParaRPr lang="en-US">
              <a:latin typeface="Calibri" panose="020F0502020204030204" pitchFamily="34" charset="0"/>
              <a:cs typeface="Calibri" panose="020F0502020204030204" pitchFamily="34" charset="0"/>
            </a:endParaRPr>
          </a:p>
          <a:p>
            <a:pPr marL="285739" indent="-285739">
              <a:lnSpc>
                <a:spcPts val="2375"/>
              </a:lnSpc>
              <a:buSzPct val="100000"/>
              <a:buChar char="•"/>
            </a:pPr>
            <a:endParaRPr lang="en-US">
              <a:latin typeface="Calibri" panose="020F0502020204030204" pitchFamily="34" charset="0"/>
              <a:cs typeface="Calibri" panose="020F0502020204030204" pitchFamily="34" charset="0"/>
            </a:endParaRPr>
          </a:p>
        </p:txBody>
      </p:sp>
      <p:pic>
        <p:nvPicPr>
          <p:cNvPr id="11" name="Picture 4">
            <a:extLst>
              <a:ext uri="{FF2B5EF4-FFF2-40B4-BE49-F238E27FC236}">
                <a16:creationId xmlns:a16="http://schemas.microsoft.com/office/drawing/2014/main" id="{1BE4E531-5571-8BE3-4DF6-A7C681B269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653332"/>
            <a:ext cx="11836641" cy="365227"/>
          </a:xfrm>
          <a:prstGeom prst="rect">
            <a:avLst/>
          </a:prstGeom>
        </p:spPr>
      </p:pic>
      <p:pic>
        <p:nvPicPr>
          <p:cNvPr id="12" name="Picture 11" descr="A person in a green hat and apron kneeling in a barn with cows&#10;&#10;Description automatically generated">
            <a:extLst>
              <a:ext uri="{FF2B5EF4-FFF2-40B4-BE49-F238E27FC236}">
                <a16:creationId xmlns:a16="http://schemas.microsoft.com/office/drawing/2014/main" id="{C4D37301-3B3B-7264-C6FA-FA25572FB0E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4892" r="31207"/>
          <a:stretch/>
        </p:blipFill>
        <p:spPr>
          <a:xfrm>
            <a:off x="48009" y="2129334"/>
            <a:ext cx="4189415" cy="4371975"/>
          </a:xfrm>
          <a:prstGeom prst="rect">
            <a:avLst/>
          </a:prstGeom>
        </p:spPr>
      </p:pic>
    </p:spTree>
    <p:extLst>
      <p:ext uri="{BB962C8B-B14F-4D97-AF65-F5344CB8AC3E}">
        <p14:creationId xmlns:p14="http://schemas.microsoft.com/office/powerpoint/2010/main" val="479409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662F0-3575-6EE1-5D30-194B42223F0A}"/>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BA27C3A2-E5AE-0890-D20B-54285AFE35B2}"/>
              </a:ext>
            </a:extLst>
          </p:cNvPr>
          <p:cNvSpPr/>
          <p:nvPr/>
        </p:nvSpPr>
        <p:spPr>
          <a:xfrm>
            <a:off x="244192" y="890091"/>
            <a:ext cx="4725492" cy="590649"/>
          </a:xfrm>
          <a:prstGeom prst="rect">
            <a:avLst/>
          </a:prstGeom>
          <a:noFill/>
          <a:ln/>
        </p:spPr>
        <p:txBody>
          <a:bodyPr wrap="none" lIns="0" tIns="0" rIns="0" bIns="0" rtlCol="0" anchor="t"/>
          <a:lstStyle/>
          <a:p>
            <a:pPr>
              <a:lnSpc>
                <a:spcPts val="4625"/>
              </a:lnSpc>
            </a:pPr>
            <a:r>
              <a:rPr lang="en-US" sz="4400" b="1">
                <a:solidFill>
                  <a:srgbClr val="4B2E83"/>
                </a:solidFill>
                <a:latin typeface="+mj-lt"/>
                <a:ea typeface="Outfit Extra Bold" pitchFamily="34" charset="-122"/>
                <a:cs typeface="Outfit Extra Bold" pitchFamily="34" charset="-120"/>
              </a:rPr>
              <a:t>The IPC Point Person</a:t>
            </a:r>
            <a:endParaRPr lang="en-US" sz="4400">
              <a:solidFill>
                <a:srgbClr val="4B2E83"/>
              </a:solidFill>
              <a:latin typeface="+mj-lt"/>
            </a:endParaRPr>
          </a:p>
        </p:txBody>
      </p:sp>
      <p:sp>
        <p:nvSpPr>
          <p:cNvPr id="6" name="Text 4">
            <a:extLst>
              <a:ext uri="{FF2B5EF4-FFF2-40B4-BE49-F238E27FC236}">
                <a16:creationId xmlns:a16="http://schemas.microsoft.com/office/drawing/2014/main" id="{39A2EB8C-40CD-04EB-BE94-0BE2BECC5639}"/>
              </a:ext>
            </a:extLst>
          </p:cNvPr>
          <p:cNvSpPr/>
          <p:nvPr/>
        </p:nvSpPr>
        <p:spPr>
          <a:xfrm>
            <a:off x="4514501" y="2474964"/>
            <a:ext cx="6174681" cy="295275"/>
          </a:xfrm>
          <a:prstGeom prst="rect">
            <a:avLst/>
          </a:prstGeom>
          <a:noFill/>
          <a:ln/>
        </p:spPr>
        <p:txBody>
          <a:bodyPr wrap="none" lIns="0" tIns="0" rIns="0" bIns="0" rtlCol="0" anchor="t"/>
          <a:lstStyle/>
          <a:p>
            <a:pPr>
              <a:lnSpc>
                <a:spcPts val="2292"/>
              </a:lnSpc>
            </a:pPr>
            <a:r>
              <a:rPr lang="en-US" sz="2400" b="1">
                <a:solidFill>
                  <a:srgbClr val="231971"/>
                </a:solidFill>
                <a:latin typeface="Calibri" panose="020F0502020204030204" pitchFamily="34" charset="0"/>
                <a:ea typeface="Outfit Extra Bold" pitchFamily="34" charset="-122"/>
                <a:cs typeface="Calibri" panose="020F0502020204030204" pitchFamily="34" charset="0"/>
              </a:rPr>
              <a:t>Purpose of This Role: Your go-to person for all things IPC</a:t>
            </a:r>
            <a:endParaRPr lang="en-US" sz="2400">
              <a:latin typeface="Calibri" panose="020F0502020204030204" pitchFamily="34" charset="0"/>
              <a:cs typeface="Calibri" panose="020F0502020204030204" pitchFamily="34" charset="0"/>
            </a:endParaRPr>
          </a:p>
        </p:txBody>
      </p:sp>
      <p:sp>
        <p:nvSpPr>
          <p:cNvPr id="7" name="Text 6">
            <a:extLst>
              <a:ext uri="{FF2B5EF4-FFF2-40B4-BE49-F238E27FC236}">
                <a16:creationId xmlns:a16="http://schemas.microsoft.com/office/drawing/2014/main" id="{5D305F18-D0A0-4B27-24A9-79B30AD6016A}"/>
              </a:ext>
            </a:extLst>
          </p:cNvPr>
          <p:cNvSpPr/>
          <p:nvPr/>
        </p:nvSpPr>
        <p:spPr>
          <a:xfrm>
            <a:off x="4585878" y="3301802"/>
            <a:ext cx="2362696" cy="295275"/>
          </a:xfrm>
          <a:prstGeom prst="rect">
            <a:avLst/>
          </a:prstGeom>
          <a:noFill/>
          <a:ln/>
        </p:spPr>
        <p:txBody>
          <a:bodyPr wrap="none" lIns="0" tIns="0" rIns="0" bIns="0" rtlCol="0" anchor="t"/>
          <a:lstStyle/>
          <a:p>
            <a:pPr>
              <a:lnSpc>
                <a:spcPts val="2292"/>
              </a:lnSpc>
            </a:pPr>
            <a:r>
              <a:rPr lang="en-US" sz="2400" b="1">
                <a:solidFill>
                  <a:srgbClr val="2A2742"/>
                </a:solidFill>
                <a:latin typeface="Calibri" panose="020F0502020204030204" pitchFamily="34" charset="0"/>
                <a:ea typeface="Outfit Extra Bold" pitchFamily="34" charset="-122"/>
                <a:cs typeface="Calibri" panose="020F0502020204030204" pitchFamily="34" charset="0"/>
              </a:rPr>
              <a:t>Qualities to Look For</a:t>
            </a:r>
            <a:endParaRPr lang="en-US" sz="2400">
              <a:latin typeface="Calibri" panose="020F0502020204030204" pitchFamily="34" charset="0"/>
              <a:cs typeface="Calibri" panose="020F0502020204030204" pitchFamily="34" charset="0"/>
            </a:endParaRPr>
          </a:p>
        </p:txBody>
      </p:sp>
      <p:sp>
        <p:nvSpPr>
          <p:cNvPr id="8" name="Text 7">
            <a:extLst>
              <a:ext uri="{FF2B5EF4-FFF2-40B4-BE49-F238E27FC236}">
                <a16:creationId xmlns:a16="http://schemas.microsoft.com/office/drawing/2014/main" id="{48237FED-AC9B-07C3-190F-1B16090F39B9}"/>
              </a:ext>
            </a:extLst>
          </p:cNvPr>
          <p:cNvSpPr/>
          <p:nvPr/>
        </p:nvSpPr>
        <p:spPr>
          <a:xfrm>
            <a:off x="4528724" y="3710483"/>
            <a:ext cx="3269606" cy="2079823"/>
          </a:xfrm>
          <a:prstGeom prst="rect">
            <a:avLst/>
          </a:prstGeom>
          <a:noFill/>
          <a:ln/>
        </p:spPr>
        <p:txBody>
          <a:bodyPr wrap="square" lIns="0" tIns="0" rIns="0" bIns="0" rtlCol="0" anchor="t"/>
          <a:lstStyle/>
          <a:p>
            <a:pPr marL="285739" indent="-285739">
              <a:lnSpc>
                <a:spcPts val="2375"/>
              </a:lnSpc>
              <a:buSzPct val="100000"/>
              <a:buChar char="•"/>
            </a:pPr>
            <a:r>
              <a:rPr lang="en-US">
                <a:solidFill>
                  <a:srgbClr val="2A2742"/>
                </a:solidFill>
                <a:latin typeface="Calibri" panose="020F0502020204030204" pitchFamily="34" charset="0"/>
                <a:ea typeface="Arimo" pitchFamily="34" charset="-122"/>
                <a:cs typeface="Calibri" panose="020F0502020204030204" pitchFamily="34" charset="0"/>
              </a:rPr>
              <a:t>Familiar with farm operations</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Understands zoonotic diseases</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Trusted and approachable</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Supports open communication</a:t>
            </a:r>
            <a:endParaRPr lang="en-US">
              <a:latin typeface="Calibri" panose="020F0502020204030204" pitchFamily="34" charset="0"/>
              <a:cs typeface="Calibri" panose="020F0502020204030204" pitchFamily="34" charset="0"/>
            </a:endParaRPr>
          </a:p>
          <a:p>
            <a:pPr marL="285739" indent="-285739">
              <a:lnSpc>
                <a:spcPts val="2375"/>
              </a:lnSpc>
              <a:buSzPct val="100000"/>
              <a:buFontTx/>
              <a:buChar char="•"/>
            </a:pPr>
            <a:endParaRPr lang="en-US">
              <a:latin typeface="Calibri" panose="020F0502020204030204" pitchFamily="34" charset="0"/>
              <a:cs typeface="Calibri" panose="020F0502020204030204" pitchFamily="34" charset="0"/>
            </a:endParaRPr>
          </a:p>
          <a:p>
            <a:pPr marL="285739" indent="-285739">
              <a:lnSpc>
                <a:spcPts val="2375"/>
              </a:lnSpc>
              <a:buSzPct val="100000"/>
              <a:buFontTx/>
              <a:buChar char="•"/>
            </a:pPr>
            <a:endParaRPr lang="en-US">
              <a:latin typeface="Calibri" panose="020F0502020204030204" pitchFamily="34" charset="0"/>
              <a:cs typeface="Calibri" panose="020F0502020204030204" pitchFamily="34" charset="0"/>
            </a:endParaRPr>
          </a:p>
          <a:p>
            <a:pPr marL="285739" indent="-285739">
              <a:lnSpc>
                <a:spcPts val="2375"/>
              </a:lnSpc>
              <a:buSzPct val="100000"/>
              <a:buChar char="•"/>
            </a:pPr>
            <a:endParaRPr lang="en-US">
              <a:latin typeface="Calibri" panose="020F0502020204030204" pitchFamily="34" charset="0"/>
              <a:cs typeface="Calibri" panose="020F0502020204030204" pitchFamily="34" charset="0"/>
            </a:endParaRPr>
          </a:p>
        </p:txBody>
      </p:sp>
      <p:sp>
        <p:nvSpPr>
          <p:cNvPr id="9" name="Text 12">
            <a:extLst>
              <a:ext uri="{FF2B5EF4-FFF2-40B4-BE49-F238E27FC236}">
                <a16:creationId xmlns:a16="http://schemas.microsoft.com/office/drawing/2014/main" id="{04068EE6-C42D-E0D3-6703-D7F205703CC3}"/>
              </a:ext>
            </a:extLst>
          </p:cNvPr>
          <p:cNvSpPr/>
          <p:nvPr/>
        </p:nvSpPr>
        <p:spPr>
          <a:xfrm>
            <a:off x="8157461" y="3301802"/>
            <a:ext cx="2362696" cy="295275"/>
          </a:xfrm>
          <a:prstGeom prst="rect">
            <a:avLst/>
          </a:prstGeom>
          <a:noFill/>
          <a:ln/>
        </p:spPr>
        <p:txBody>
          <a:bodyPr wrap="none" lIns="0" tIns="0" rIns="0" bIns="0" rtlCol="0" anchor="t"/>
          <a:lstStyle/>
          <a:p>
            <a:pPr>
              <a:lnSpc>
                <a:spcPts val="2292"/>
              </a:lnSpc>
            </a:pPr>
            <a:r>
              <a:rPr lang="en-US" sz="2400" b="1">
                <a:solidFill>
                  <a:srgbClr val="2A2742"/>
                </a:solidFill>
                <a:latin typeface="Calibri" panose="020F0502020204030204" pitchFamily="34" charset="0"/>
                <a:ea typeface="Outfit Extra Bold" pitchFamily="34" charset="-122"/>
                <a:cs typeface="Calibri" panose="020F0502020204030204" pitchFamily="34" charset="0"/>
              </a:rPr>
              <a:t>Key Responsibilities</a:t>
            </a:r>
            <a:endParaRPr lang="en-US" sz="2400">
              <a:latin typeface="Calibri" panose="020F0502020204030204" pitchFamily="34" charset="0"/>
              <a:cs typeface="Calibri" panose="020F0502020204030204" pitchFamily="34" charset="0"/>
            </a:endParaRPr>
          </a:p>
        </p:txBody>
      </p:sp>
      <p:sp>
        <p:nvSpPr>
          <p:cNvPr id="10" name="Text 13">
            <a:extLst>
              <a:ext uri="{FF2B5EF4-FFF2-40B4-BE49-F238E27FC236}">
                <a16:creationId xmlns:a16="http://schemas.microsoft.com/office/drawing/2014/main" id="{5ED21B01-5652-51B5-DF55-C3F36320F146}"/>
              </a:ext>
            </a:extLst>
          </p:cNvPr>
          <p:cNvSpPr/>
          <p:nvPr/>
        </p:nvSpPr>
        <p:spPr>
          <a:xfrm>
            <a:off x="8157461" y="3710483"/>
            <a:ext cx="3856859" cy="1341835"/>
          </a:xfrm>
          <a:prstGeom prst="rect">
            <a:avLst/>
          </a:prstGeom>
          <a:noFill/>
          <a:ln/>
        </p:spPr>
        <p:txBody>
          <a:bodyPr wrap="square" lIns="0" tIns="0" rIns="0" bIns="0" rtlCol="0" anchor="t"/>
          <a:lstStyle/>
          <a:p>
            <a:pPr marL="285739" indent="-285739">
              <a:lnSpc>
                <a:spcPts val="2375"/>
              </a:lnSpc>
              <a:buSzPct val="100000"/>
              <a:buChar char="•"/>
            </a:pPr>
            <a:r>
              <a:rPr lang="en-US">
                <a:solidFill>
                  <a:srgbClr val="2A2742"/>
                </a:solidFill>
                <a:latin typeface="Calibri" panose="020F0502020204030204" pitchFamily="34" charset="0"/>
                <a:ea typeface="Arimo" pitchFamily="34" charset="-122"/>
                <a:cs typeface="Calibri" panose="020F0502020204030204" pitchFamily="34" charset="0"/>
              </a:rPr>
              <a:t>Maintains and updates the IPC plan</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Communicates changes with workers</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Answers employee questions</a:t>
            </a:r>
          </a:p>
          <a:p>
            <a:pPr marL="285739" indent="-285739">
              <a:lnSpc>
                <a:spcPts val="2375"/>
              </a:lnSpc>
              <a:buSzPct val="100000"/>
              <a:buFontTx/>
              <a:buChar char="•"/>
            </a:pPr>
            <a:r>
              <a:rPr lang="en-US">
                <a:solidFill>
                  <a:srgbClr val="2A2742"/>
                </a:solidFill>
                <a:latin typeface="Calibri" panose="020F0502020204030204" pitchFamily="34" charset="0"/>
                <a:ea typeface="Arimo" pitchFamily="34" charset="-122"/>
                <a:cs typeface="Calibri" panose="020F0502020204030204" pitchFamily="34" charset="0"/>
              </a:rPr>
              <a:t>Addresses safety concerns</a:t>
            </a:r>
            <a:endParaRPr lang="en-US">
              <a:latin typeface="Calibri" panose="020F0502020204030204" pitchFamily="34" charset="0"/>
              <a:cs typeface="Calibri" panose="020F0502020204030204" pitchFamily="34" charset="0"/>
            </a:endParaRPr>
          </a:p>
          <a:p>
            <a:pPr marL="285739" indent="-285739">
              <a:lnSpc>
                <a:spcPts val="2375"/>
              </a:lnSpc>
              <a:buSzPct val="100000"/>
              <a:buFontTx/>
              <a:buChar char="•"/>
            </a:pPr>
            <a:endParaRPr lang="en-US">
              <a:latin typeface="Calibri" panose="020F0502020204030204" pitchFamily="34" charset="0"/>
              <a:cs typeface="Calibri" panose="020F0502020204030204" pitchFamily="34" charset="0"/>
            </a:endParaRPr>
          </a:p>
          <a:p>
            <a:pPr marL="285739" indent="-285739">
              <a:lnSpc>
                <a:spcPts val="2375"/>
              </a:lnSpc>
              <a:buSzPct val="100000"/>
              <a:buChar char="•"/>
            </a:pPr>
            <a:endParaRPr lang="en-US">
              <a:latin typeface="Calibri" panose="020F0502020204030204" pitchFamily="34" charset="0"/>
              <a:cs typeface="Calibri" panose="020F0502020204030204" pitchFamily="34" charset="0"/>
            </a:endParaRPr>
          </a:p>
        </p:txBody>
      </p:sp>
      <p:pic>
        <p:nvPicPr>
          <p:cNvPr id="11" name="Picture 4">
            <a:extLst>
              <a:ext uri="{FF2B5EF4-FFF2-40B4-BE49-F238E27FC236}">
                <a16:creationId xmlns:a16="http://schemas.microsoft.com/office/drawing/2014/main" id="{5BDD13B0-2DBD-F193-EDCA-714BB5E8AA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653332"/>
            <a:ext cx="11836641" cy="365227"/>
          </a:xfrm>
          <a:prstGeom prst="rect">
            <a:avLst/>
          </a:prstGeom>
        </p:spPr>
      </p:pic>
      <p:pic>
        <p:nvPicPr>
          <p:cNvPr id="12" name="Picture 11" descr="A person in a green hat and apron kneeling in a barn with cows&#10;&#10;Description automatically generated">
            <a:extLst>
              <a:ext uri="{FF2B5EF4-FFF2-40B4-BE49-F238E27FC236}">
                <a16:creationId xmlns:a16="http://schemas.microsoft.com/office/drawing/2014/main" id="{52DCA4B9-7BDD-3929-ABA4-6DF4641FF205}"/>
              </a:ext>
            </a:extLst>
          </p:cNvPr>
          <p:cNvPicPr>
            <a:picLocks noChangeAspect="1"/>
          </p:cNvPicPr>
          <p:nvPr/>
        </p:nvPicPr>
        <p:blipFill rotWithShape="1">
          <a:blip r:embed="rId4" cstate="screen">
            <a:alphaModFix amt="50000"/>
            <a:extLst>
              <a:ext uri="{28A0092B-C50C-407E-A947-70E740481C1C}">
                <a14:useLocalDpi xmlns:a14="http://schemas.microsoft.com/office/drawing/2010/main"/>
              </a:ext>
            </a:extLst>
          </a:blip>
          <a:srcRect l="14892" r="31207"/>
          <a:stretch/>
        </p:blipFill>
        <p:spPr>
          <a:xfrm>
            <a:off x="48009" y="2129334"/>
            <a:ext cx="4189415" cy="4371975"/>
          </a:xfrm>
          <a:prstGeom prst="rect">
            <a:avLst/>
          </a:prstGeom>
        </p:spPr>
      </p:pic>
      <p:sp>
        <p:nvSpPr>
          <p:cNvPr id="2" name="Rectangle 2">
            <a:extLst>
              <a:ext uri="{FF2B5EF4-FFF2-40B4-BE49-F238E27FC236}">
                <a16:creationId xmlns:a16="http://schemas.microsoft.com/office/drawing/2014/main" id="{765E3CD3-EEDD-30F0-A54A-D43F51C1B94B}"/>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4">
            <a:extLst>
              <a:ext uri="{FF2B5EF4-FFF2-40B4-BE49-F238E27FC236}">
                <a16:creationId xmlns:a16="http://schemas.microsoft.com/office/drawing/2014/main" id="{37F35618-6EED-966A-C216-A822E5E0EB77}"/>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3" name="Table 12">
            <a:extLst>
              <a:ext uri="{FF2B5EF4-FFF2-40B4-BE49-F238E27FC236}">
                <a16:creationId xmlns:a16="http://schemas.microsoft.com/office/drawing/2014/main" id="{4587A95F-AD2D-DE6F-CC9A-6FF82005B16B}"/>
              </a:ext>
            </a:extLst>
          </p:cNvPr>
          <p:cNvGraphicFramePr>
            <a:graphicFrameLocks noGrp="1"/>
          </p:cNvGraphicFramePr>
          <p:nvPr/>
        </p:nvGraphicFramePr>
        <p:xfrm>
          <a:off x="647700" y="3429000"/>
          <a:ext cx="10972800" cy="1341835"/>
        </p:xfrm>
        <a:graphic>
          <a:graphicData uri="http://schemas.openxmlformats.org/drawingml/2006/table">
            <a:tbl>
              <a:tblPr firstRow="1" firstCol="1" bandRow="1">
                <a:tableStyleId>{5C22544A-7EE6-4342-B048-85BDC9FD1C3A}</a:tableStyleId>
              </a:tblPr>
              <a:tblGrid>
                <a:gridCol w="10972800">
                  <a:extLst>
                    <a:ext uri="{9D8B030D-6E8A-4147-A177-3AD203B41FA5}">
                      <a16:colId xmlns:a16="http://schemas.microsoft.com/office/drawing/2014/main" val="2233164798"/>
                    </a:ext>
                  </a:extLst>
                </a:gridCol>
              </a:tblGrid>
              <a:tr h="1341835">
                <a:tc>
                  <a:txBody>
                    <a:bodyPr/>
                    <a:lstStyle/>
                    <a:p>
                      <a:pPr marL="0" marR="0" algn="l" fontAlgn="base">
                        <a:lnSpc>
                          <a:spcPct val="115000"/>
                        </a:lnSpc>
                        <a:spcAft>
                          <a:spcPts val="800"/>
                        </a:spcAft>
                        <a:buNone/>
                      </a:pPr>
                      <a:r>
                        <a:rPr lang="en-US" sz="2400">
                          <a:effectLst/>
                        </a:rPr>
                        <a:t>On Page 1 of the IPC Plan Template, write the name, email and phone number of the Point Person responsible for maintaining this IPC Plan and acting as a point of contact for employees.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810193433"/>
                  </a:ext>
                </a:extLst>
              </a:tr>
            </a:tbl>
          </a:graphicData>
        </a:graphic>
      </p:graphicFrame>
    </p:spTree>
    <p:extLst>
      <p:ext uri="{BB962C8B-B14F-4D97-AF65-F5344CB8AC3E}">
        <p14:creationId xmlns:p14="http://schemas.microsoft.com/office/powerpoint/2010/main" val="824036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C0B5E-342A-C42E-2A4C-8FF32761538E}"/>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FC8CBD28-96AE-0C98-4197-F7BB231FF407}"/>
              </a:ext>
            </a:extLst>
          </p:cNvPr>
          <p:cNvSpPr/>
          <p:nvPr/>
        </p:nvSpPr>
        <p:spPr>
          <a:xfrm>
            <a:off x="244192" y="890091"/>
            <a:ext cx="4725492" cy="590649"/>
          </a:xfrm>
          <a:prstGeom prst="rect">
            <a:avLst/>
          </a:prstGeom>
          <a:noFill/>
          <a:ln/>
        </p:spPr>
        <p:txBody>
          <a:bodyPr wrap="none" lIns="0" tIns="0" rIns="0" bIns="0" rtlCol="0" anchor="t"/>
          <a:lstStyle/>
          <a:p>
            <a:pPr>
              <a:lnSpc>
                <a:spcPts val="4625"/>
              </a:lnSpc>
            </a:pPr>
            <a:r>
              <a:rPr lang="en-US" sz="4400" b="1">
                <a:solidFill>
                  <a:srgbClr val="4B2E83"/>
                </a:solidFill>
                <a:latin typeface="+mj-lt"/>
                <a:ea typeface="Outfit Extra Bold" pitchFamily="34" charset="-122"/>
                <a:cs typeface="Outfit Extra Bold" pitchFamily="34" charset="-120"/>
              </a:rPr>
              <a:t>Employee and  IPC Point Person Communication</a:t>
            </a:r>
            <a:endParaRPr lang="en-US" sz="4400">
              <a:solidFill>
                <a:srgbClr val="4B2E83"/>
              </a:solidFill>
              <a:latin typeface="+mj-lt"/>
            </a:endParaRPr>
          </a:p>
        </p:txBody>
      </p:sp>
      <p:pic>
        <p:nvPicPr>
          <p:cNvPr id="11" name="Picture 4">
            <a:extLst>
              <a:ext uri="{FF2B5EF4-FFF2-40B4-BE49-F238E27FC236}">
                <a16:creationId xmlns:a16="http://schemas.microsoft.com/office/drawing/2014/main" id="{F8CDDD40-DA5C-379A-4056-E1E953CDF7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653332"/>
            <a:ext cx="11836641" cy="365227"/>
          </a:xfrm>
          <a:prstGeom prst="rect">
            <a:avLst/>
          </a:prstGeom>
        </p:spPr>
      </p:pic>
      <p:sp>
        <p:nvSpPr>
          <p:cNvPr id="2" name="Rectangle 2">
            <a:extLst>
              <a:ext uri="{FF2B5EF4-FFF2-40B4-BE49-F238E27FC236}">
                <a16:creationId xmlns:a16="http://schemas.microsoft.com/office/drawing/2014/main" id="{D103CD10-802C-C247-15F8-9BDD54DC9BE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4">
            <a:extLst>
              <a:ext uri="{FF2B5EF4-FFF2-40B4-BE49-F238E27FC236}">
                <a16:creationId xmlns:a16="http://schemas.microsoft.com/office/drawing/2014/main" id="{2B9A7B11-5262-D228-40D9-60C8E3930964}"/>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4" name="Picture 13">
            <a:extLst>
              <a:ext uri="{FF2B5EF4-FFF2-40B4-BE49-F238E27FC236}">
                <a16:creationId xmlns:a16="http://schemas.microsoft.com/office/drawing/2014/main" id="{AD630697-37C7-95D6-568A-AEF92CE7115F}"/>
              </a:ext>
            </a:extLst>
          </p:cNvPr>
          <p:cNvPicPr>
            <a:picLocks noChangeAspect="1"/>
          </p:cNvPicPr>
          <p:nvPr/>
        </p:nvPicPr>
        <p:blipFill>
          <a:blip r:embed="rId4"/>
          <a:stretch>
            <a:fillRect/>
          </a:stretch>
        </p:blipFill>
        <p:spPr>
          <a:xfrm>
            <a:off x="3614390" y="2439734"/>
            <a:ext cx="4963218" cy="3629532"/>
          </a:xfrm>
          <a:prstGeom prst="rect">
            <a:avLst/>
          </a:prstGeom>
        </p:spPr>
      </p:pic>
    </p:spTree>
    <p:extLst>
      <p:ext uri="{BB962C8B-B14F-4D97-AF65-F5344CB8AC3E}">
        <p14:creationId xmlns:p14="http://schemas.microsoft.com/office/powerpoint/2010/main" val="3569047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946F-6265-3991-DB4C-02E1DE972355}"/>
              </a:ext>
            </a:extLst>
          </p:cNvPr>
          <p:cNvSpPr>
            <a:spLocks noGrp="1"/>
          </p:cNvSpPr>
          <p:nvPr>
            <p:ph type="ctrTitle"/>
          </p:nvPr>
        </p:nvSpPr>
        <p:spPr>
          <a:xfrm>
            <a:off x="4541408" y="1142999"/>
            <a:ext cx="7470691" cy="2257425"/>
          </a:xfrm>
        </p:spPr>
        <p:txBody>
          <a:bodyPr>
            <a:normAutofit/>
          </a:bodyPr>
          <a:lstStyle/>
          <a:p>
            <a:pPr marL="0" indent="0" algn="l">
              <a:lnSpc>
                <a:spcPts val="5550"/>
              </a:lnSpc>
            </a:pPr>
            <a:r>
              <a:rPr lang="en-US" sz="6000" b="1">
                <a:latin typeface="+mj-lt"/>
                <a:ea typeface="Outfit Extra Bold" pitchFamily="34" charset="-122"/>
                <a:cs typeface="Outfit Extra Bold" pitchFamily="34" charset="-120"/>
              </a:rPr>
              <a:t>Shared Commitment</a:t>
            </a:r>
            <a:br>
              <a:rPr lang="en-US" sz="6000" b="1">
                <a:latin typeface="+mj-lt"/>
                <a:ea typeface="Outfit Extra Bold" pitchFamily="34" charset="-122"/>
                <a:cs typeface="Outfit Extra Bold" pitchFamily="34" charset="-120"/>
              </a:rPr>
            </a:br>
            <a:r>
              <a:rPr lang="en-US" sz="6000" b="1">
                <a:latin typeface="+mj-lt"/>
                <a:ea typeface="Outfit Extra Bold" pitchFamily="34" charset="-122"/>
                <a:cs typeface="Outfit Extra Bold" pitchFamily="34" charset="-120"/>
              </a:rPr>
              <a:t>= Success</a:t>
            </a:r>
          </a:p>
        </p:txBody>
      </p:sp>
      <p:sp>
        <p:nvSpPr>
          <p:cNvPr id="7" name="TextBox 6">
            <a:extLst>
              <a:ext uri="{FF2B5EF4-FFF2-40B4-BE49-F238E27FC236}">
                <a16:creationId xmlns:a16="http://schemas.microsoft.com/office/drawing/2014/main" id="{AC7AAE32-7D92-F7D6-451A-C5A0E247EBAE}"/>
              </a:ext>
            </a:extLst>
          </p:cNvPr>
          <p:cNvSpPr txBox="1"/>
          <p:nvPr/>
        </p:nvSpPr>
        <p:spPr>
          <a:xfrm>
            <a:off x="3050381" y="3244334"/>
            <a:ext cx="6100762" cy="369332"/>
          </a:xfrm>
          <a:prstGeom prst="rect">
            <a:avLst/>
          </a:prstGeom>
          <a:noFill/>
        </p:spPr>
        <p:txBody>
          <a:bodyPr wrap="square">
            <a:spAutoFit/>
          </a:bodyPr>
          <a:lstStyle/>
          <a:p>
            <a:r>
              <a:rPr lang="en-US" sz="1800" b="1">
                <a:solidFill>
                  <a:srgbClr val="2A2742"/>
                </a:solidFill>
                <a:latin typeface="+mj-lt"/>
                <a:ea typeface="Arimo" pitchFamily="34" charset="-122"/>
                <a:cs typeface="Arimo" pitchFamily="34" charset="-120"/>
              </a:rPr>
              <a:t>.</a:t>
            </a:r>
            <a:endParaRPr lang="en-US"/>
          </a:p>
        </p:txBody>
      </p:sp>
      <p:sp>
        <p:nvSpPr>
          <p:cNvPr id="5" name="Text 3">
            <a:extLst>
              <a:ext uri="{FF2B5EF4-FFF2-40B4-BE49-F238E27FC236}">
                <a16:creationId xmlns:a16="http://schemas.microsoft.com/office/drawing/2014/main" id="{34E9DAB6-EB5F-59CB-3903-D51058EEE8E4}"/>
              </a:ext>
            </a:extLst>
          </p:cNvPr>
          <p:cNvSpPr/>
          <p:nvPr/>
        </p:nvSpPr>
        <p:spPr>
          <a:xfrm>
            <a:off x="4795841" y="4030206"/>
            <a:ext cx="7216259" cy="1088708"/>
          </a:xfrm>
          <a:prstGeom prst="rect">
            <a:avLst/>
          </a:prstGeom>
          <a:noFill/>
          <a:ln/>
        </p:spPr>
        <p:txBody>
          <a:bodyPr wrap="square" lIns="0" tIns="0" rIns="0" bIns="0" rtlCol="0" anchor="t"/>
          <a:lstStyle/>
          <a:p>
            <a:pPr marL="0" indent="0" algn="l">
              <a:lnSpc>
                <a:spcPts val="2850"/>
              </a:lnSpc>
              <a:buNone/>
            </a:pPr>
            <a:r>
              <a:rPr lang="en-US" sz="2400">
                <a:solidFill>
                  <a:srgbClr val="2A2742"/>
                </a:solidFill>
                <a:latin typeface="Calibri"/>
                <a:ea typeface="Arimo" pitchFamily="34" charset="-122"/>
                <a:cs typeface="Calibri"/>
              </a:rPr>
              <a:t>For IPC program success, </a:t>
            </a:r>
            <a:r>
              <a:rPr lang="en-US" sz="2400" b="1">
                <a:solidFill>
                  <a:srgbClr val="2A2742"/>
                </a:solidFill>
                <a:latin typeface="Calibri"/>
                <a:ea typeface="Arimo" pitchFamily="34" charset="-122"/>
                <a:cs typeface="Calibri"/>
              </a:rPr>
              <a:t>everyone must work together</a:t>
            </a:r>
            <a:r>
              <a:rPr lang="en-US" sz="2400">
                <a:solidFill>
                  <a:srgbClr val="2A2742"/>
                </a:solidFill>
                <a:latin typeface="Calibri"/>
                <a:ea typeface="Arimo" pitchFamily="34" charset="-122"/>
                <a:cs typeface="Calibri"/>
              </a:rPr>
              <a:t>. Managers and employees share responsibility for a safe work environment.</a:t>
            </a:r>
          </a:p>
        </p:txBody>
      </p:sp>
      <p:sp>
        <p:nvSpPr>
          <p:cNvPr id="6" name="Shape 4">
            <a:extLst>
              <a:ext uri="{FF2B5EF4-FFF2-40B4-BE49-F238E27FC236}">
                <a16:creationId xmlns:a16="http://schemas.microsoft.com/office/drawing/2014/main" id="{345D1E00-FECE-6F04-40FE-EA17D9ECE27E}"/>
              </a:ext>
            </a:extLst>
          </p:cNvPr>
          <p:cNvSpPr/>
          <p:nvPr/>
        </p:nvSpPr>
        <p:spPr>
          <a:xfrm>
            <a:off x="4541408" y="3775055"/>
            <a:ext cx="30480" cy="1599009"/>
          </a:xfrm>
          <a:prstGeom prst="rect">
            <a:avLst/>
          </a:prstGeom>
          <a:solidFill>
            <a:srgbClr val="5E4CE6"/>
          </a:solidFill>
          <a:ln/>
        </p:spPr>
        <p:txBody>
          <a:bodyPr/>
          <a:lstStyle/>
          <a:p>
            <a:endParaRPr lang="en-US"/>
          </a:p>
        </p:txBody>
      </p:sp>
      <p:pic>
        <p:nvPicPr>
          <p:cNvPr id="3" name="Image 0" descr="preencoded.png">
            <a:extLst>
              <a:ext uri="{FF2B5EF4-FFF2-40B4-BE49-F238E27FC236}">
                <a16:creationId xmlns:a16="http://schemas.microsoft.com/office/drawing/2014/main" id="{ECCBCD4C-505A-28EB-1A2D-FBC9DDF805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6242"/>
            <a:ext cx="4317455" cy="6476183"/>
          </a:xfrm>
          <a:prstGeom prst="rect">
            <a:avLst/>
          </a:prstGeom>
        </p:spPr>
      </p:pic>
    </p:spTree>
    <p:extLst>
      <p:ext uri="{BB962C8B-B14F-4D97-AF65-F5344CB8AC3E}">
        <p14:creationId xmlns:p14="http://schemas.microsoft.com/office/powerpoint/2010/main" val="3982705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ACCEE-1BC6-0022-37AA-953169FAACC2}"/>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A2E85DFC-204B-0033-FB1F-0AD3360FE1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346" y="1079208"/>
            <a:ext cx="11836641" cy="365227"/>
          </a:xfrm>
          <a:prstGeom prst="rect">
            <a:avLst/>
          </a:prstGeom>
        </p:spPr>
      </p:pic>
      <p:sp>
        <p:nvSpPr>
          <p:cNvPr id="5" name="Title 1">
            <a:extLst>
              <a:ext uri="{FF2B5EF4-FFF2-40B4-BE49-F238E27FC236}">
                <a16:creationId xmlns:a16="http://schemas.microsoft.com/office/drawing/2014/main" id="{BB540CE4-7C20-612B-B07C-C3BCA5EEEE75}"/>
              </a:ext>
            </a:extLst>
          </p:cNvPr>
          <p:cNvSpPr txBox="1">
            <a:spLocks/>
          </p:cNvSpPr>
          <p:nvPr/>
        </p:nvSpPr>
        <p:spPr>
          <a:xfrm>
            <a:off x="838200" y="11252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4B2E83"/>
                </a:solidFill>
                <a:latin typeface="Calibri" panose="020F0502020204030204" pitchFamily="34" charset="0"/>
                <a:ea typeface="Calibri" panose="020F0502020204030204" pitchFamily="34" charset="0"/>
                <a:cs typeface="Calibri" panose="020F0502020204030204" pitchFamily="34" charset="0"/>
              </a:defRPr>
            </a:lvl1pPr>
          </a:lstStyle>
          <a:p>
            <a:r>
              <a:rPr lang="en-US">
                <a:latin typeface="Calibri"/>
                <a:ea typeface="Calibri"/>
                <a:cs typeface="Calibri"/>
              </a:rPr>
              <a:t>Farm Owner &amp; Manager Responsibilities</a:t>
            </a:r>
            <a:endParaRPr lang="en-US"/>
          </a:p>
        </p:txBody>
      </p:sp>
      <p:pic>
        <p:nvPicPr>
          <p:cNvPr id="2" name="Picture 1">
            <a:extLst>
              <a:ext uri="{FF2B5EF4-FFF2-40B4-BE49-F238E27FC236}">
                <a16:creationId xmlns:a16="http://schemas.microsoft.com/office/drawing/2014/main" id="{A5F6923D-9029-DCBD-DB93-414A25952B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9731" y="1445408"/>
            <a:ext cx="9781443" cy="5044240"/>
          </a:xfrm>
          <a:prstGeom prst="rect">
            <a:avLst/>
          </a:prstGeom>
        </p:spPr>
      </p:pic>
    </p:spTree>
    <p:extLst>
      <p:ext uri="{BB962C8B-B14F-4D97-AF65-F5344CB8AC3E}">
        <p14:creationId xmlns:p14="http://schemas.microsoft.com/office/powerpoint/2010/main" val="3417405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A5859-1587-2693-E419-5E256B344190}"/>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C541A582-8C71-EC52-3FED-F7128300E7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346" y="1079208"/>
            <a:ext cx="11836641" cy="365227"/>
          </a:xfrm>
          <a:prstGeom prst="rect">
            <a:avLst/>
          </a:prstGeom>
        </p:spPr>
      </p:pic>
      <p:sp>
        <p:nvSpPr>
          <p:cNvPr id="2" name="Title 1">
            <a:extLst>
              <a:ext uri="{FF2B5EF4-FFF2-40B4-BE49-F238E27FC236}">
                <a16:creationId xmlns:a16="http://schemas.microsoft.com/office/drawing/2014/main" id="{0004C1A0-E875-D1AF-B260-9FDD7B1AC17D}"/>
              </a:ext>
            </a:extLst>
          </p:cNvPr>
          <p:cNvSpPr>
            <a:spLocks noGrp="1"/>
          </p:cNvSpPr>
          <p:nvPr>
            <p:ph type="title"/>
          </p:nvPr>
        </p:nvSpPr>
        <p:spPr>
          <a:xfrm>
            <a:off x="736598" y="301719"/>
            <a:ext cx="10515600" cy="1325563"/>
          </a:xfrm>
        </p:spPr>
        <p:txBody>
          <a:bodyPr/>
          <a:lstStyle/>
          <a:p>
            <a:r>
              <a:rPr lang="en-US">
                <a:latin typeface="Calibri"/>
                <a:ea typeface="Calibri"/>
                <a:cs typeface="Calibri"/>
              </a:rPr>
              <a:t>Employee Expectations</a:t>
            </a:r>
            <a:endParaRPr lang="en-US"/>
          </a:p>
        </p:txBody>
      </p:sp>
      <p:sp>
        <p:nvSpPr>
          <p:cNvPr id="12" name="Shape 2">
            <a:extLst>
              <a:ext uri="{FF2B5EF4-FFF2-40B4-BE49-F238E27FC236}">
                <a16:creationId xmlns:a16="http://schemas.microsoft.com/office/drawing/2014/main" id="{117D20F2-7B19-CAE2-F699-6155ECA8A650}"/>
              </a:ext>
            </a:extLst>
          </p:cNvPr>
          <p:cNvSpPr/>
          <p:nvPr/>
        </p:nvSpPr>
        <p:spPr>
          <a:xfrm>
            <a:off x="524370" y="2031422"/>
            <a:ext cx="5193788" cy="1299595"/>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13" name="Text 3">
            <a:extLst>
              <a:ext uri="{FF2B5EF4-FFF2-40B4-BE49-F238E27FC236}">
                <a16:creationId xmlns:a16="http://schemas.microsoft.com/office/drawing/2014/main" id="{FCA6E69E-BF9D-FA65-9A89-999538C55FB2}"/>
              </a:ext>
            </a:extLst>
          </p:cNvPr>
          <p:cNvSpPr/>
          <p:nvPr/>
        </p:nvSpPr>
        <p:spPr>
          <a:xfrm>
            <a:off x="736777" y="2243831"/>
            <a:ext cx="5193788" cy="200392"/>
          </a:xfrm>
          <a:prstGeom prst="rect">
            <a:avLst/>
          </a:prstGeom>
          <a:noFill/>
          <a:ln/>
        </p:spPr>
        <p:txBody>
          <a:bodyPr wrap="none" lIns="0" tIns="0" rIns="0" bIns="0" rtlCol="0" anchor="t"/>
          <a:lstStyle/>
          <a:p>
            <a:pPr>
              <a:lnSpc>
                <a:spcPts val="2292"/>
              </a:lnSpc>
            </a:pPr>
            <a:r>
              <a:rPr lang="en-US" sz="2800" b="1">
                <a:solidFill>
                  <a:srgbClr val="2A2742"/>
                </a:solidFill>
                <a:latin typeface="Outfit Extra Bold" pitchFamily="34" charset="0"/>
                <a:ea typeface="Outfit Extra Bold" pitchFamily="34" charset="-122"/>
                <a:cs typeface="Outfit Extra Bold" pitchFamily="34" charset="-120"/>
              </a:rPr>
              <a:t>Follow Controls</a:t>
            </a:r>
            <a:endParaRPr lang="en-US" sz="2800"/>
          </a:p>
        </p:txBody>
      </p:sp>
      <p:sp>
        <p:nvSpPr>
          <p:cNvPr id="14" name="Text 4">
            <a:extLst>
              <a:ext uri="{FF2B5EF4-FFF2-40B4-BE49-F238E27FC236}">
                <a16:creationId xmlns:a16="http://schemas.microsoft.com/office/drawing/2014/main" id="{51F199D0-4402-92BF-30B7-6DBF8D09856A}"/>
              </a:ext>
            </a:extLst>
          </p:cNvPr>
          <p:cNvSpPr/>
          <p:nvPr/>
        </p:nvSpPr>
        <p:spPr>
          <a:xfrm>
            <a:off x="643789" y="2624632"/>
            <a:ext cx="5193788" cy="799386"/>
          </a:xfrm>
          <a:prstGeom prst="rect">
            <a:avLst/>
          </a:prstGeom>
          <a:noFill/>
          <a:ln/>
        </p:spPr>
        <p:txBody>
          <a:bodyPr wrap="none" lIns="0" tIns="0" rIns="0" bIns="0" rtlCol="0" anchor="t"/>
          <a:lstStyle/>
          <a:p>
            <a:pPr>
              <a:lnSpc>
                <a:spcPts val="2375"/>
              </a:lnSpc>
            </a:pPr>
            <a:r>
              <a:rPr lang="en-US" sz="2400">
                <a:solidFill>
                  <a:srgbClr val="2A2742"/>
                </a:solidFill>
                <a:latin typeface="Arimo" pitchFamily="34" charset="0"/>
                <a:ea typeface="Arimo" pitchFamily="34" charset="-122"/>
                <a:cs typeface="Arimo" pitchFamily="34" charset="-120"/>
              </a:rPr>
              <a:t>Use PPE and follow all exposure </a:t>
            </a:r>
          </a:p>
          <a:p>
            <a:pPr>
              <a:lnSpc>
                <a:spcPts val="2375"/>
              </a:lnSpc>
            </a:pPr>
            <a:r>
              <a:rPr lang="en-US" sz="2400">
                <a:solidFill>
                  <a:srgbClr val="2A2742"/>
                </a:solidFill>
                <a:latin typeface="Arimo" pitchFamily="34" charset="0"/>
                <a:ea typeface="Arimo" pitchFamily="34" charset="-122"/>
                <a:cs typeface="Arimo" pitchFamily="34" charset="-120"/>
              </a:rPr>
              <a:t>controls as required</a:t>
            </a:r>
            <a:endParaRPr lang="en-US" sz="2400"/>
          </a:p>
        </p:txBody>
      </p:sp>
      <p:sp>
        <p:nvSpPr>
          <p:cNvPr id="15" name="Shape 5">
            <a:extLst>
              <a:ext uri="{FF2B5EF4-FFF2-40B4-BE49-F238E27FC236}">
                <a16:creationId xmlns:a16="http://schemas.microsoft.com/office/drawing/2014/main" id="{794B9A94-7A2E-DED2-5D52-39E372571CF7}"/>
              </a:ext>
            </a:extLst>
          </p:cNvPr>
          <p:cNvSpPr/>
          <p:nvPr/>
        </p:nvSpPr>
        <p:spPr>
          <a:xfrm>
            <a:off x="524370" y="3508969"/>
            <a:ext cx="5193788" cy="1195268"/>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16" name="Text 6">
            <a:extLst>
              <a:ext uri="{FF2B5EF4-FFF2-40B4-BE49-F238E27FC236}">
                <a16:creationId xmlns:a16="http://schemas.microsoft.com/office/drawing/2014/main" id="{FB896705-B7DB-378F-85F9-23B0F1735DDA}"/>
              </a:ext>
            </a:extLst>
          </p:cNvPr>
          <p:cNvSpPr/>
          <p:nvPr/>
        </p:nvSpPr>
        <p:spPr>
          <a:xfrm>
            <a:off x="736777" y="3721377"/>
            <a:ext cx="4368202" cy="342332"/>
          </a:xfrm>
          <a:prstGeom prst="rect">
            <a:avLst/>
          </a:prstGeom>
          <a:noFill/>
          <a:ln/>
        </p:spPr>
        <p:txBody>
          <a:bodyPr wrap="none" lIns="0" tIns="0" rIns="0" bIns="0" rtlCol="0" anchor="t"/>
          <a:lstStyle/>
          <a:p>
            <a:pPr>
              <a:lnSpc>
                <a:spcPts val="2292"/>
              </a:lnSpc>
            </a:pPr>
            <a:r>
              <a:rPr lang="en-US" sz="2800" b="1">
                <a:solidFill>
                  <a:srgbClr val="2A2742"/>
                </a:solidFill>
                <a:latin typeface="Outfit Extra Bold" pitchFamily="34" charset="0"/>
                <a:ea typeface="Outfit Extra Bold" pitchFamily="34" charset="-122"/>
                <a:cs typeface="Outfit Extra Bold" pitchFamily="34" charset="-120"/>
              </a:rPr>
              <a:t>Attend Training</a:t>
            </a:r>
            <a:endParaRPr lang="en-US" sz="2800"/>
          </a:p>
        </p:txBody>
      </p:sp>
      <p:sp>
        <p:nvSpPr>
          <p:cNvPr id="17" name="Text 7">
            <a:extLst>
              <a:ext uri="{FF2B5EF4-FFF2-40B4-BE49-F238E27FC236}">
                <a16:creationId xmlns:a16="http://schemas.microsoft.com/office/drawing/2014/main" id="{2D066B26-64AA-158F-1196-22FE98D720F2}"/>
              </a:ext>
            </a:extLst>
          </p:cNvPr>
          <p:cNvSpPr/>
          <p:nvPr/>
        </p:nvSpPr>
        <p:spPr>
          <a:xfrm>
            <a:off x="643789" y="4102178"/>
            <a:ext cx="5456634" cy="327660"/>
          </a:xfrm>
          <a:prstGeom prst="rect">
            <a:avLst/>
          </a:prstGeom>
          <a:noFill/>
          <a:ln/>
        </p:spPr>
        <p:txBody>
          <a:bodyPr wrap="none" lIns="0" tIns="0" rIns="0" bIns="0" rtlCol="0" anchor="t"/>
          <a:lstStyle/>
          <a:p>
            <a:pPr>
              <a:lnSpc>
                <a:spcPts val="2375"/>
              </a:lnSpc>
            </a:pPr>
            <a:r>
              <a:rPr lang="en-US" sz="2400">
                <a:solidFill>
                  <a:srgbClr val="2A2742"/>
                </a:solidFill>
                <a:latin typeface="Arimo" pitchFamily="34" charset="0"/>
                <a:ea typeface="Arimo" pitchFamily="34" charset="-122"/>
                <a:cs typeface="Arimo" pitchFamily="34" charset="-120"/>
              </a:rPr>
              <a:t>Participate in all safety sessions</a:t>
            </a:r>
            <a:endParaRPr lang="en-US" sz="2400"/>
          </a:p>
        </p:txBody>
      </p:sp>
      <p:sp>
        <p:nvSpPr>
          <p:cNvPr id="18" name="Shape 8">
            <a:extLst>
              <a:ext uri="{FF2B5EF4-FFF2-40B4-BE49-F238E27FC236}">
                <a16:creationId xmlns:a16="http://schemas.microsoft.com/office/drawing/2014/main" id="{4BB4622B-27A4-DAC7-01C1-60F9B5C3BC85}"/>
              </a:ext>
            </a:extLst>
          </p:cNvPr>
          <p:cNvSpPr/>
          <p:nvPr/>
        </p:nvSpPr>
        <p:spPr>
          <a:xfrm>
            <a:off x="3144750" y="4916645"/>
            <a:ext cx="5571630" cy="1195268"/>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19" name="Text 9">
            <a:extLst>
              <a:ext uri="{FF2B5EF4-FFF2-40B4-BE49-F238E27FC236}">
                <a16:creationId xmlns:a16="http://schemas.microsoft.com/office/drawing/2014/main" id="{A3270DB0-99AF-D279-4E9F-8BEC231E0BC3}"/>
              </a:ext>
            </a:extLst>
          </p:cNvPr>
          <p:cNvSpPr/>
          <p:nvPr/>
        </p:nvSpPr>
        <p:spPr>
          <a:xfrm>
            <a:off x="3357157" y="5129053"/>
            <a:ext cx="4263614" cy="230274"/>
          </a:xfrm>
          <a:prstGeom prst="rect">
            <a:avLst/>
          </a:prstGeom>
          <a:noFill/>
          <a:ln/>
        </p:spPr>
        <p:txBody>
          <a:bodyPr wrap="none" lIns="0" tIns="0" rIns="0" bIns="0" rtlCol="0" anchor="t"/>
          <a:lstStyle/>
          <a:p>
            <a:pPr>
              <a:lnSpc>
                <a:spcPts val="2292"/>
              </a:lnSpc>
            </a:pPr>
            <a:r>
              <a:rPr lang="en-US" sz="2800" b="1">
                <a:solidFill>
                  <a:srgbClr val="2A2742"/>
                </a:solidFill>
                <a:latin typeface="Outfit Extra Bold" pitchFamily="34" charset="0"/>
                <a:ea typeface="Outfit Extra Bold" pitchFamily="34" charset="-122"/>
                <a:cs typeface="Outfit Extra Bold" pitchFamily="34" charset="-120"/>
              </a:rPr>
              <a:t>Know the Risks</a:t>
            </a:r>
            <a:endParaRPr lang="en-US" sz="2800"/>
          </a:p>
        </p:txBody>
      </p:sp>
      <p:sp>
        <p:nvSpPr>
          <p:cNvPr id="20" name="Text 10">
            <a:extLst>
              <a:ext uri="{FF2B5EF4-FFF2-40B4-BE49-F238E27FC236}">
                <a16:creationId xmlns:a16="http://schemas.microsoft.com/office/drawing/2014/main" id="{5FB84A79-A803-EF23-4252-C51E1C6EB749}"/>
              </a:ext>
            </a:extLst>
          </p:cNvPr>
          <p:cNvSpPr/>
          <p:nvPr/>
        </p:nvSpPr>
        <p:spPr>
          <a:xfrm>
            <a:off x="3264169" y="5509854"/>
            <a:ext cx="5456634" cy="327660"/>
          </a:xfrm>
          <a:prstGeom prst="rect">
            <a:avLst/>
          </a:prstGeom>
          <a:noFill/>
          <a:ln/>
        </p:spPr>
        <p:txBody>
          <a:bodyPr wrap="none" lIns="0" tIns="0" rIns="0" bIns="0" rtlCol="0" anchor="t"/>
          <a:lstStyle/>
          <a:p>
            <a:pPr>
              <a:lnSpc>
                <a:spcPts val="2375"/>
              </a:lnSpc>
            </a:pPr>
            <a:r>
              <a:rPr lang="en-US" sz="2200">
                <a:solidFill>
                  <a:srgbClr val="2A2742"/>
                </a:solidFill>
                <a:latin typeface="Arimo"/>
                <a:ea typeface="Arimo" pitchFamily="34" charset="-122"/>
                <a:cs typeface="Arimo"/>
              </a:rPr>
              <a:t>Be aware of tasks with exposure to disease</a:t>
            </a:r>
            <a:endParaRPr lang="en-US" sz="2200">
              <a:latin typeface="Arimo"/>
              <a:cs typeface="Arimo"/>
            </a:endParaRPr>
          </a:p>
        </p:txBody>
      </p:sp>
      <p:sp>
        <p:nvSpPr>
          <p:cNvPr id="26" name="Shape 2">
            <a:extLst>
              <a:ext uri="{FF2B5EF4-FFF2-40B4-BE49-F238E27FC236}">
                <a16:creationId xmlns:a16="http://schemas.microsoft.com/office/drawing/2014/main" id="{EBABA6B7-7D71-4AC4-B0F9-DA6665778E8D}"/>
              </a:ext>
            </a:extLst>
          </p:cNvPr>
          <p:cNvSpPr/>
          <p:nvPr/>
        </p:nvSpPr>
        <p:spPr>
          <a:xfrm>
            <a:off x="5930565" y="2009516"/>
            <a:ext cx="5193788" cy="1195268"/>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27" name="Text 3">
            <a:extLst>
              <a:ext uri="{FF2B5EF4-FFF2-40B4-BE49-F238E27FC236}">
                <a16:creationId xmlns:a16="http://schemas.microsoft.com/office/drawing/2014/main" id="{2DE06F3E-19D9-B30A-7C19-16B0B5D0CD3E}"/>
              </a:ext>
            </a:extLst>
          </p:cNvPr>
          <p:cNvSpPr/>
          <p:nvPr/>
        </p:nvSpPr>
        <p:spPr>
          <a:xfrm>
            <a:off x="6142972" y="2221924"/>
            <a:ext cx="5193788" cy="200392"/>
          </a:xfrm>
          <a:prstGeom prst="rect">
            <a:avLst/>
          </a:prstGeom>
          <a:noFill/>
          <a:ln/>
        </p:spPr>
        <p:txBody>
          <a:bodyPr wrap="none" lIns="0" tIns="0" rIns="0" bIns="0" rtlCol="0" anchor="t"/>
          <a:lstStyle/>
          <a:p>
            <a:pPr>
              <a:lnSpc>
                <a:spcPts val="2292"/>
              </a:lnSpc>
            </a:pPr>
            <a:r>
              <a:rPr lang="en-US" sz="2800" b="1">
                <a:solidFill>
                  <a:srgbClr val="2A2742"/>
                </a:solidFill>
                <a:latin typeface="Outfit Extra Bold" pitchFamily="34" charset="0"/>
                <a:ea typeface="Outfit Extra Bold" pitchFamily="34" charset="-122"/>
                <a:cs typeface="Outfit Extra Bold" pitchFamily="34" charset="-120"/>
              </a:rPr>
              <a:t>Communicate Concerns</a:t>
            </a:r>
            <a:endParaRPr lang="en-US" sz="2800"/>
          </a:p>
        </p:txBody>
      </p:sp>
      <p:sp>
        <p:nvSpPr>
          <p:cNvPr id="28" name="Text 4">
            <a:extLst>
              <a:ext uri="{FF2B5EF4-FFF2-40B4-BE49-F238E27FC236}">
                <a16:creationId xmlns:a16="http://schemas.microsoft.com/office/drawing/2014/main" id="{729A1575-C398-95ED-3652-2DDF1AD9D2BE}"/>
              </a:ext>
            </a:extLst>
          </p:cNvPr>
          <p:cNvSpPr/>
          <p:nvPr/>
        </p:nvSpPr>
        <p:spPr>
          <a:xfrm>
            <a:off x="6015972" y="2622383"/>
            <a:ext cx="5456634" cy="327660"/>
          </a:xfrm>
          <a:prstGeom prst="rect">
            <a:avLst/>
          </a:prstGeom>
          <a:noFill/>
          <a:ln/>
        </p:spPr>
        <p:txBody>
          <a:bodyPr wrap="none" lIns="0" tIns="0" rIns="0" bIns="0" rtlCol="0" anchor="t"/>
          <a:lstStyle/>
          <a:p>
            <a:pPr>
              <a:lnSpc>
                <a:spcPts val="2375"/>
              </a:lnSpc>
            </a:pPr>
            <a:r>
              <a:rPr lang="en-US" sz="2200">
                <a:solidFill>
                  <a:srgbClr val="2A2742"/>
                </a:solidFill>
                <a:latin typeface="Arimo"/>
                <a:ea typeface="Arimo" pitchFamily="34" charset="-122"/>
                <a:cs typeface="Arimo"/>
              </a:rPr>
              <a:t>Report issues to management promptly</a:t>
            </a:r>
            <a:endParaRPr lang="en-US" sz="2200">
              <a:latin typeface="Arimo"/>
              <a:cs typeface="Arimo"/>
            </a:endParaRPr>
          </a:p>
        </p:txBody>
      </p:sp>
      <p:sp>
        <p:nvSpPr>
          <p:cNvPr id="29" name="Shape 2">
            <a:extLst>
              <a:ext uri="{FF2B5EF4-FFF2-40B4-BE49-F238E27FC236}">
                <a16:creationId xmlns:a16="http://schemas.microsoft.com/office/drawing/2014/main" id="{C9CBADDA-D0C4-15F2-2B58-F649B0E69A21}"/>
              </a:ext>
            </a:extLst>
          </p:cNvPr>
          <p:cNvSpPr/>
          <p:nvPr/>
        </p:nvSpPr>
        <p:spPr>
          <a:xfrm>
            <a:off x="5930565" y="3464103"/>
            <a:ext cx="5193788" cy="1195268"/>
          </a:xfrm>
          <a:prstGeom prst="roundRect">
            <a:avLst>
              <a:gd name="adj" fmla="val 7197"/>
            </a:avLst>
          </a:prstGeom>
          <a:solidFill>
            <a:srgbClr val="E9E6FA"/>
          </a:solidFill>
          <a:ln w="7620">
            <a:solidFill>
              <a:srgbClr val="BDB8DF"/>
            </a:solidFill>
            <a:prstDash val="solid"/>
          </a:ln>
        </p:spPr>
        <p:txBody>
          <a:bodyPr/>
          <a:lstStyle/>
          <a:p>
            <a:endParaRPr lang="en-US" sz="2400">
              <a:latin typeface="Calibri" panose="020F0502020204030204" pitchFamily="34" charset="0"/>
              <a:cs typeface="Calibri" panose="020F0502020204030204" pitchFamily="34" charset="0"/>
            </a:endParaRPr>
          </a:p>
        </p:txBody>
      </p:sp>
      <p:sp>
        <p:nvSpPr>
          <p:cNvPr id="30" name="Text 3">
            <a:extLst>
              <a:ext uri="{FF2B5EF4-FFF2-40B4-BE49-F238E27FC236}">
                <a16:creationId xmlns:a16="http://schemas.microsoft.com/office/drawing/2014/main" id="{86341812-611E-7E00-9363-B187A0989BF3}"/>
              </a:ext>
            </a:extLst>
          </p:cNvPr>
          <p:cNvSpPr/>
          <p:nvPr/>
        </p:nvSpPr>
        <p:spPr>
          <a:xfrm>
            <a:off x="6142972" y="3676511"/>
            <a:ext cx="5193788" cy="200392"/>
          </a:xfrm>
          <a:prstGeom prst="rect">
            <a:avLst/>
          </a:prstGeom>
          <a:noFill/>
          <a:ln/>
        </p:spPr>
        <p:txBody>
          <a:bodyPr wrap="none" lIns="0" tIns="0" rIns="0" bIns="0" rtlCol="0" anchor="t"/>
          <a:lstStyle/>
          <a:p>
            <a:pPr marL="0" indent="0" algn="l">
              <a:lnSpc>
                <a:spcPts val="2500"/>
              </a:lnSpc>
              <a:buNone/>
            </a:pPr>
            <a:r>
              <a:rPr lang="en-US" sz="2800" b="1">
                <a:solidFill>
                  <a:srgbClr val="2A2742"/>
                </a:solidFill>
                <a:latin typeface="Calibri" panose="020F0502020204030204" pitchFamily="34" charset="0"/>
                <a:ea typeface="Outfit Extra Bold" pitchFamily="34" charset="-122"/>
                <a:cs typeface="Calibri" panose="020F0502020204030204" pitchFamily="34" charset="0"/>
              </a:rPr>
              <a:t>Protect Those Around You</a:t>
            </a:r>
            <a:endParaRPr lang="en-US" sz="2800">
              <a:latin typeface="Calibri" panose="020F0502020204030204" pitchFamily="34" charset="0"/>
              <a:cs typeface="Calibri" panose="020F0502020204030204" pitchFamily="34" charset="0"/>
            </a:endParaRPr>
          </a:p>
        </p:txBody>
      </p:sp>
      <p:sp>
        <p:nvSpPr>
          <p:cNvPr id="31" name="Text 4">
            <a:extLst>
              <a:ext uri="{FF2B5EF4-FFF2-40B4-BE49-F238E27FC236}">
                <a16:creationId xmlns:a16="http://schemas.microsoft.com/office/drawing/2014/main" id="{31752081-1612-9F81-15EC-BA8DA17E1AEE}"/>
              </a:ext>
            </a:extLst>
          </p:cNvPr>
          <p:cNvSpPr/>
          <p:nvPr/>
        </p:nvSpPr>
        <p:spPr>
          <a:xfrm>
            <a:off x="6142972" y="4041814"/>
            <a:ext cx="5456634" cy="327660"/>
          </a:xfrm>
          <a:prstGeom prst="rect">
            <a:avLst/>
          </a:prstGeom>
          <a:noFill/>
          <a:ln/>
        </p:spPr>
        <p:txBody>
          <a:bodyPr wrap="none" lIns="0" tIns="0" rIns="0" bIns="0" rtlCol="0" anchor="t"/>
          <a:lstStyle/>
          <a:p>
            <a:pPr>
              <a:lnSpc>
                <a:spcPts val="2375"/>
              </a:lnSpc>
            </a:pPr>
            <a:r>
              <a:rPr lang="en-US" sz="2200">
                <a:solidFill>
                  <a:srgbClr val="2A2742"/>
                </a:solidFill>
                <a:latin typeface="Arimo"/>
                <a:ea typeface="Arimo" pitchFamily="34" charset="-122"/>
                <a:cs typeface="Arimo"/>
              </a:rPr>
              <a:t>Keep yourself, coworkers, families, &amp; </a:t>
            </a:r>
          </a:p>
          <a:p>
            <a:pPr>
              <a:lnSpc>
                <a:spcPts val="2375"/>
              </a:lnSpc>
            </a:pPr>
            <a:r>
              <a:rPr lang="en-US" sz="2200">
                <a:solidFill>
                  <a:srgbClr val="2A2742"/>
                </a:solidFill>
                <a:latin typeface="Arimo"/>
                <a:ea typeface="Arimo" pitchFamily="34" charset="-122"/>
                <a:cs typeface="Arimo"/>
              </a:rPr>
              <a:t>community safe</a:t>
            </a:r>
            <a:endParaRPr lang="en-US" sz="2200">
              <a:latin typeface="Arimo"/>
              <a:cs typeface="Arimo"/>
            </a:endParaRPr>
          </a:p>
        </p:txBody>
      </p:sp>
    </p:spTree>
    <p:extLst>
      <p:ext uri="{BB962C8B-B14F-4D97-AF65-F5344CB8AC3E}">
        <p14:creationId xmlns:p14="http://schemas.microsoft.com/office/powerpoint/2010/main" val="1820296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38138-AB24-8754-0842-0E95294F10FE}"/>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C1692D79-B48C-5A12-F4BD-8A929008FD33}"/>
              </a:ext>
            </a:extLst>
          </p:cNvPr>
          <p:cNvSpPr/>
          <p:nvPr/>
        </p:nvSpPr>
        <p:spPr>
          <a:xfrm>
            <a:off x="17124" y="1421258"/>
            <a:ext cx="12157752" cy="542817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Text 0">
            <a:extLst>
              <a:ext uri="{FF2B5EF4-FFF2-40B4-BE49-F238E27FC236}">
                <a16:creationId xmlns:a16="http://schemas.microsoft.com/office/drawing/2014/main" id="{2F6C896C-96CD-3817-06C0-FD451D97394D}"/>
              </a:ext>
            </a:extLst>
          </p:cNvPr>
          <p:cNvSpPr/>
          <p:nvPr/>
        </p:nvSpPr>
        <p:spPr>
          <a:xfrm>
            <a:off x="661492" y="527546"/>
            <a:ext cx="9817199" cy="590649"/>
          </a:xfrm>
          <a:prstGeom prst="rect">
            <a:avLst/>
          </a:prstGeom>
          <a:noFill/>
          <a:ln/>
        </p:spPr>
        <p:txBody>
          <a:bodyPr wrap="none" lIns="0" tIns="0" rIns="0" bIns="0" rtlCol="0" anchor="t"/>
          <a:lstStyle/>
          <a:p>
            <a:pPr>
              <a:lnSpc>
                <a:spcPts val="4625"/>
              </a:lnSpc>
            </a:pPr>
            <a:r>
              <a:rPr lang="en-US" sz="4400" b="1">
                <a:solidFill>
                  <a:srgbClr val="4B2E83"/>
                </a:solidFill>
                <a:latin typeface="Calibri" panose="020F0502020204030204" pitchFamily="34" charset="0"/>
                <a:ea typeface="Outfit Extra Bold" pitchFamily="34" charset="-122"/>
                <a:cs typeface="Calibri" panose="020F0502020204030204" pitchFamily="34" charset="0"/>
              </a:rPr>
              <a:t>IPC Team &amp; Cross-Disciplinary Collaboration</a:t>
            </a:r>
            <a:endParaRPr lang="en-US" sz="4400">
              <a:solidFill>
                <a:srgbClr val="4B2E83"/>
              </a:solidFill>
              <a:latin typeface="Calibri" panose="020F0502020204030204" pitchFamily="34" charset="0"/>
              <a:cs typeface="Calibri" panose="020F0502020204030204" pitchFamily="34" charset="0"/>
            </a:endParaRPr>
          </a:p>
        </p:txBody>
      </p:sp>
      <p:pic>
        <p:nvPicPr>
          <p:cNvPr id="24" name="Picture 4">
            <a:extLst>
              <a:ext uri="{FF2B5EF4-FFF2-40B4-BE49-F238E27FC236}">
                <a16:creationId xmlns:a16="http://schemas.microsoft.com/office/drawing/2014/main" id="{F4B11D1D-765A-6CEB-72AE-4FDE5ACA0DE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2346" y="1079208"/>
            <a:ext cx="11836641" cy="365227"/>
          </a:xfrm>
          <a:prstGeom prst="rect">
            <a:avLst/>
          </a:prstGeom>
        </p:spPr>
      </p:pic>
      <p:pic>
        <p:nvPicPr>
          <p:cNvPr id="26" name="Picture 25">
            <a:extLst>
              <a:ext uri="{FF2B5EF4-FFF2-40B4-BE49-F238E27FC236}">
                <a16:creationId xmlns:a16="http://schemas.microsoft.com/office/drawing/2014/main" id="{3F3926B7-A3C1-6065-5730-8D1F0E3FBAFB}"/>
              </a:ext>
            </a:extLst>
          </p:cNvPr>
          <p:cNvPicPr>
            <a:picLocks noChangeAspect="1"/>
          </p:cNvPicPr>
          <p:nvPr/>
        </p:nvPicPr>
        <p:blipFill>
          <a:blip r:embed="rId4" cstate="screen">
            <a:extLst>
              <a:ext uri="{28A0092B-C50C-407E-A947-70E740481C1C}">
                <a14:useLocalDpi xmlns:a14="http://schemas.microsoft.com/office/drawing/2010/main"/>
              </a:ext>
            </a:extLst>
          </a:blip>
          <a:srcRect t="6673" r="91" b="127"/>
          <a:stretch>
            <a:fillRect/>
          </a:stretch>
        </p:blipFill>
        <p:spPr>
          <a:xfrm>
            <a:off x="2159215" y="1448142"/>
            <a:ext cx="8042099" cy="5381057"/>
          </a:xfrm>
          <a:prstGeom prst="rect">
            <a:avLst/>
          </a:prstGeom>
        </p:spPr>
      </p:pic>
    </p:spTree>
    <p:extLst>
      <p:ext uri="{BB962C8B-B14F-4D97-AF65-F5344CB8AC3E}">
        <p14:creationId xmlns:p14="http://schemas.microsoft.com/office/powerpoint/2010/main" val="3825581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CB32B0-6EFF-EB4C-CB73-D5B394C5325B}"/>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86A35EED-F317-E858-F776-6FD97869A6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385" y="1444668"/>
            <a:ext cx="11836641" cy="365227"/>
          </a:xfrm>
          <a:prstGeom prst="rect">
            <a:avLst/>
          </a:prstGeom>
        </p:spPr>
      </p:pic>
      <p:sp>
        <p:nvSpPr>
          <p:cNvPr id="2" name="Title 1">
            <a:extLst>
              <a:ext uri="{FF2B5EF4-FFF2-40B4-BE49-F238E27FC236}">
                <a16:creationId xmlns:a16="http://schemas.microsoft.com/office/drawing/2014/main" id="{3A3E0584-5FFC-E106-67F3-5FFC2A5758C8}"/>
              </a:ext>
            </a:extLst>
          </p:cNvPr>
          <p:cNvSpPr>
            <a:spLocks noGrp="1"/>
          </p:cNvSpPr>
          <p:nvPr>
            <p:ph type="title"/>
          </p:nvPr>
        </p:nvSpPr>
        <p:spPr>
          <a:xfrm>
            <a:off x="542246" y="638030"/>
            <a:ext cx="10515600" cy="1325563"/>
          </a:xfrm>
        </p:spPr>
        <p:txBody>
          <a:bodyPr>
            <a:normAutofit/>
          </a:bodyPr>
          <a:lstStyle/>
          <a:p>
            <a:r>
              <a:rPr lang="en-US" sz="4000">
                <a:latin typeface="Calibri"/>
                <a:ea typeface="Calibri"/>
                <a:cs typeface="Calibri"/>
              </a:rPr>
              <a:t>Creating Infection Prevention and Control Teams</a:t>
            </a:r>
            <a:endParaRPr lang="en-US" sz="4000"/>
          </a:p>
        </p:txBody>
      </p:sp>
      <p:pic>
        <p:nvPicPr>
          <p:cNvPr id="5" name="Picture 2" descr="A group of people standing outside&#10;&#10;AI-generated content may be incorrect.">
            <a:extLst>
              <a:ext uri="{FF2B5EF4-FFF2-40B4-BE49-F238E27FC236}">
                <a16:creationId xmlns:a16="http://schemas.microsoft.com/office/drawing/2014/main" id="{EF954110-5EB8-54CD-BD9C-AAE8E1F586DC}"/>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03154" y="2317554"/>
            <a:ext cx="4546600" cy="30295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2025042-B915-E507-5C2F-C9C3D2ACF5CD}"/>
              </a:ext>
            </a:extLst>
          </p:cNvPr>
          <p:cNvPicPr>
            <a:picLocks noChangeAspect="1"/>
          </p:cNvPicPr>
          <p:nvPr/>
        </p:nvPicPr>
        <p:blipFill>
          <a:blip r:embed="rId5"/>
          <a:stretch>
            <a:fillRect/>
          </a:stretch>
        </p:blipFill>
        <p:spPr>
          <a:xfrm>
            <a:off x="542246" y="1963593"/>
            <a:ext cx="6391890" cy="4003560"/>
          </a:xfrm>
          <a:prstGeom prst="rect">
            <a:avLst/>
          </a:prstGeom>
        </p:spPr>
      </p:pic>
    </p:spTree>
    <p:extLst>
      <p:ext uri="{BB962C8B-B14F-4D97-AF65-F5344CB8AC3E}">
        <p14:creationId xmlns:p14="http://schemas.microsoft.com/office/powerpoint/2010/main" val="3434141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53564-B74A-22D0-5280-BB6F93245170}"/>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AFFDF071-9BB6-8EF3-1A02-323A13FBEBE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385" y="1444668"/>
            <a:ext cx="11836641" cy="365227"/>
          </a:xfrm>
          <a:prstGeom prst="rect">
            <a:avLst/>
          </a:prstGeom>
        </p:spPr>
      </p:pic>
      <p:sp>
        <p:nvSpPr>
          <p:cNvPr id="2" name="Title 1">
            <a:extLst>
              <a:ext uri="{FF2B5EF4-FFF2-40B4-BE49-F238E27FC236}">
                <a16:creationId xmlns:a16="http://schemas.microsoft.com/office/drawing/2014/main" id="{02AA4717-021C-5F73-B1A7-9B8949E64BC7}"/>
              </a:ext>
            </a:extLst>
          </p:cNvPr>
          <p:cNvSpPr>
            <a:spLocks noGrp="1"/>
          </p:cNvSpPr>
          <p:nvPr>
            <p:ph type="title"/>
          </p:nvPr>
        </p:nvSpPr>
        <p:spPr>
          <a:xfrm>
            <a:off x="542246" y="638030"/>
            <a:ext cx="10515600" cy="1325563"/>
          </a:xfrm>
        </p:spPr>
        <p:txBody>
          <a:bodyPr>
            <a:normAutofit/>
          </a:bodyPr>
          <a:lstStyle/>
          <a:p>
            <a:r>
              <a:rPr lang="en-US" sz="4000">
                <a:latin typeface="Calibri"/>
                <a:ea typeface="Calibri"/>
                <a:cs typeface="Calibri"/>
              </a:rPr>
              <a:t>Creating Infection Prevention and Control Teams</a:t>
            </a:r>
            <a:endParaRPr lang="en-US" sz="4000"/>
          </a:p>
        </p:txBody>
      </p:sp>
      <p:pic>
        <p:nvPicPr>
          <p:cNvPr id="5" name="Picture 2" descr="A group of people standing outside&#10;&#10;AI-generated content may be incorrect.">
            <a:extLst>
              <a:ext uri="{FF2B5EF4-FFF2-40B4-BE49-F238E27FC236}">
                <a16:creationId xmlns:a16="http://schemas.microsoft.com/office/drawing/2014/main" id="{EAEE17A6-46A0-7B48-D0EA-38829A8DFD0F}"/>
              </a:ext>
            </a:extLst>
          </p:cNvPr>
          <p:cNvPicPr>
            <a:picLocks noChangeAspect="1" noChangeArrowheads="1"/>
          </p:cNvPicPr>
          <p:nvPr/>
        </p:nvPicPr>
        <p:blipFill>
          <a:blip r:embed="rId4" cstate="screen">
            <a:alphaModFix amt="50000"/>
            <a:extLst>
              <a:ext uri="{28A0092B-C50C-407E-A947-70E740481C1C}">
                <a14:useLocalDpi xmlns:a14="http://schemas.microsoft.com/office/drawing/2010/main"/>
              </a:ext>
            </a:extLst>
          </a:blip>
          <a:srcRect/>
          <a:stretch>
            <a:fillRect/>
          </a:stretch>
        </p:blipFill>
        <p:spPr bwMode="auto">
          <a:xfrm>
            <a:off x="7103154" y="2317554"/>
            <a:ext cx="4546600" cy="30295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F077AA6-C0AE-7782-1628-590EF6DD0773}"/>
              </a:ext>
            </a:extLst>
          </p:cNvPr>
          <p:cNvPicPr>
            <a:picLocks noChangeAspect="1"/>
          </p:cNvPicPr>
          <p:nvPr/>
        </p:nvPicPr>
        <p:blipFill>
          <a:blip r:embed="rId5"/>
          <a:stretch>
            <a:fillRect/>
          </a:stretch>
        </p:blipFill>
        <p:spPr>
          <a:xfrm>
            <a:off x="281089" y="1963593"/>
            <a:ext cx="6750288" cy="4228042"/>
          </a:xfrm>
          <a:prstGeom prst="rect">
            <a:avLst/>
          </a:prstGeom>
        </p:spPr>
      </p:pic>
      <p:graphicFrame>
        <p:nvGraphicFramePr>
          <p:cNvPr id="3" name="Table 2">
            <a:extLst>
              <a:ext uri="{FF2B5EF4-FFF2-40B4-BE49-F238E27FC236}">
                <a16:creationId xmlns:a16="http://schemas.microsoft.com/office/drawing/2014/main" id="{46A711AB-F0B5-0204-0CBD-030D744820DA}"/>
              </a:ext>
            </a:extLst>
          </p:cNvPr>
          <p:cNvGraphicFramePr>
            <a:graphicFrameLocks noGrp="1"/>
          </p:cNvGraphicFramePr>
          <p:nvPr>
            <p:extLst>
              <p:ext uri="{D42A27DB-BD31-4B8C-83A1-F6EECF244321}">
                <p14:modId xmlns:p14="http://schemas.microsoft.com/office/powerpoint/2010/main" val="420927876"/>
              </p:ext>
            </p:extLst>
          </p:nvPr>
        </p:nvGraphicFramePr>
        <p:xfrm>
          <a:off x="614023" y="3615532"/>
          <a:ext cx="10963954" cy="952499"/>
        </p:xfrm>
        <a:graphic>
          <a:graphicData uri="http://schemas.openxmlformats.org/drawingml/2006/table">
            <a:tbl>
              <a:tblPr firstRow="1" firstCol="1" bandRow="1">
                <a:tableStyleId>{5C22544A-7EE6-4342-B048-85BDC9FD1C3A}</a:tableStyleId>
              </a:tblPr>
              <a:tblGrid>
                <a:gridCol w="10963954">
                  <a:extLst>
                    <a:ext uri="{9D8B030D-6E8A-4147-A177-3AD203B41FA5}">
                      <a16:colId xmlns:a16="http://schemas.microsoft.com/office/drawing/2014/main" val="588746038"/>
                    </a:ext>
                  </a:extLst>
                </a:gridCol>
              </a:tblGrid>
              <a:tr h="952499">
                <a:tc>
                  <a:txBody>
                    <a:bodyPr/>
                    <a:lstStyle/>
                    <a:p>
                      <a:pPr marL="0" marR="0" algn="l">
                        <a:lnSpc>
                          <a:spcPct val="115000"/>
                        </a:lnSpc>
                        <a:spcAft>
                          <a:spcPts val="800"/>
                        </a:spcAft>
                        <a:buNone/>
                      </a:pPr>
                      <a:r>
                        <a:rPr lang="en-US" sz="2400">
                          <a:effectLst/>
                        </a:rPr>
                        <a:t>On Page 2 of the IPC Plan Template, identify the IPC Team, including names, contact information and responsibilities.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extLst>
                  <a:ext uri="{0D108BD9-81ED-4DB2-BD59-A6C34878D82A}">
                    <a16:rowId xmlns:a16="http://schemas.microsoft.com/office/drawing/2014/main" val="1503080311"/>
                  </a:ext>
                </a:extLst>
              </a:tr>
            </a:tbl>
          </a:graphicData>
        </a:graphic>
      </p:graphicFrame>
    </p:spTree>
    <p:extLst>
      <p:ext uri="{BB962C8B-B14F-4D97-AF65-F5344CB8AC3E}">
        <p14:creationId xmlns:p14="http://schemas.microsoft.com/office/powerpoint/2010/main" val="2864213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483190"/>
            <a:ext cx="6016519" cy="1415772"/>
          </a:xfrm>
          <a:prstGeom prst="rect">
            <a:avLst/>
          </a:prstGeom>
          <a:noFill/>
        </p:spPr>
        <p:txBody>
          <a:bodyPr wrap="square" rtlCol="0">
            <a:spAutoFit/>
          </a:bodyPr>
          <a:lstStyle/>
          <a:p>
            <a:r>
              <a:rPr lang="en-US" sz="4200" b="1">
                <a:solidFill>
                  <a:schemeClr val="bg1"/>
                </a:solidFill>
                <a:latin typeface="Calibri" panose="020F0502020204030204" pitchFamily="34" charset="0"/>
                <a:ea typeface="Calibri" panose="020F0502020204030204" pitchFamily="34" charset="0"/>
                <a:cs typeface="Calibri" panose="020F0502020204030204" pitchFamily="34" charset="0"/>
              </a:rPr>
              <a:t>Infection Transmission</a:t>
            </a:r>
            <a:endParaRPr lang="en-US" altLang="zh-CN" sz="4400" b="1">
              <a:solidFill>
                <a:schemeClr val="bg1"/>
              </a:solidFill>
              <a:ea typeface="Calibri"/>
              <a:cs typeface="Calibri"/>
            </a:endParaRPr>
          </a:p>
          <a:p>
            <a:endParaRPr lang="en-US" sz="44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Calibri" panose="020F0502020204030204" pitchFamily="34" charset="0"/>
                <a:ea typeface="Calibri" panose="020F0502020204030204" pitchFamily="34" charset="0"/>
                <a:cs typeface="Calibri" panose="020F0502020204030204" pitchFamily="34" charset="0"/>
              </a:rPr>
              <a:t>PROTECTING WORKER HEALTH</a:t>
            </a:r>
          </a:p>
        </p:txBody>
      </p:sp>
    </p:spTree>
    <p:extLst>
      <p:ext uri="{BB962C8B-B14F-4D97-AF65-F5344CB8AC3E}">
        <p14:creationId xmlns:p14="http://schemas.microsoft.com/office/powerpoint/2010/main" val="2459672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13AF9-0D3D-2BE9-A3FC-7E504DA9E27A}"/>
            </a:ext>
          </a:extLst>
        </p:cNvPr>
        <p:cNvGrpSpPr/>
        <p:nvPr/>
      </p:nvGrpSpPr>
      <p:grpSpPr>
        <a:xfrm>
          <a:off x="0" y="0"/>
          <a:ext cx="0" cy="0"/>
          <a:chOff x="0" y="0"/>
          <a:chExt cx="0" cy="0"/>
        </a:xfrm>
      </p:grpSpPr>
      <p:pic>
        <p:nvPicPr>
          <p:cNvPr id="4" name="Picture 4">
            <a:extLst>
              <a:ext uri="{FF2B5EF4-FFF2-40B4-BE49-F238E27FC236}">
                <a16:creationId xmlns:a16="http://schemas.microsoft.com/office/drawing/2014/main" id="{60470ADD-F5E1-853F-0204-5FD32B4677B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53585"/>
            <a:ext cx="11836641" cy="365227"/>
          </a:xfrm>
          <a:prstGeom prst="rect">
            <a:avLst/>
          </a:prstGeom>
        </p:spPr>
      </p:pic>
      <p:sp>
        <p:nvSpPr>
          <p:cNvPr id="2" name="Title 1">
            <a:extLst>
              <a:ext uri="{FF2B5EF4-FFF2-40B4-BE49-F238E27FC236}">
                <a16:creationId xmlns:a16="http://schemas.microsoft.com/office/drawing/2014/main" id="{FA9E102F-3E86-9B0C-99AF-525EC380B8E8}"/>
              </a:ext>
            </a:extLst>
          </p:cNvPr>
          <p:cNvSpPr>
            <a:spLocks noGrp="1"/>
          </p:cNvSpPr>
          <p:nvPr>
            <p:ph type="title"/>
          </p:nvPr>
        </p:nvSpPr>
        <p:spPr>
          <a:xfrm>
            <a:off x="440267" y="415048"/>
            <a:ext cx="10515600" cy="810155"/>
          </a:xfrm>
        </p:spPr>
        <p:txBody>
          <a:bodyPr/>
          <a:lstStyle/>
          <a:p>
            <a:r>
              <a:rPr lang="en-US">
                <a:latin typeface="Calibri"/>
                <a:ea typeface="Calibri"/>
                <a:cs typeface="Calibri"/>
              </a:rPr>
              <a:t>Zoonotic Diseases </a:t>
            </a:r>
          </a:p>
        </p:txBody>
      </p:sp>
      <p:sp>
        <p:nvSpPr>
          <p:cNvPr id="12" name="TextBox 11">
            <a:extLst>
              <a:ext uri="{FF2B5EF4-FFF2-40B4-BE49-F238E27FC236}">
                <a16:creationId xmlns:a16="http://schemas.microsoft.com/office/drawing/2014/main" id="{3517ECC9-320A-4F2B-61D6-BB1AF1F4A4EA}"/>
              </a:ext>
            </a:extLst>
          </p:cNvPr>
          <p:cNvSpPr txBox="1"/>
          <p:nvPr/>
        </p:nvSpPr>
        <p:spPr>
          <a:xfrm>
            <a:off x="441530" y="1650687"/>
            <a:ext cx="4599214" cy="1200329"/>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0000"/>
                </a:solidFill>
                <a:latin typeface="Calibri"/>
                <a:ea typeface="Calibri"/>
                <a:cs typeface="Calibri"/>
              </a:rPr>
              <a:t>Zoonotic diseases (zoonoses) are diseases that can be transmitted between animals and people.</a:t>
            </a:r>
            <a:endParaRPr lang="en-US" sz="2400"/>
          </a:p>
        </p:txBody>
      </p:sp>
      <p:sp>
        <p:nvSpPr>
          <p:cNvPr id="18" name="TextBox 17">
            <a:extLst>
              <a:ext uri="{FF2B5EF4-FFF2-40B4-BE49-F238E27FC236}">
                <a16:creationId xmlns:a16="http://schemas.microsoft.com/office/drawing/2014/main" id="{A0D5DF4B-8E3B-F26E-8E4E-6BD1D7EAD8A1}"/>
              </a:ext>
            </a:extLst>
          </p:cNvPr>
          <p:cNvSpPr txBox="1"/>
          <p:nvPr/>
        </p:nvSpPr>
        <p:spPr>
          <a:xfrm>
            <a:off x="6760874" y="1361653"/>
            <a:ext cx="4599214" cy="707886"/>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0000"/>
                </a:solidFill>
                <a:latin typeface="Calibri"/>
                <a:ea typeface="Calibri"/>
                <a:cs typeface="Calibri"/>
              </a:rPr>
              <a:t>There are over 200 zoonotic diseases worldwide. </a:t>
            </a:r>
            <a:endParaRPr lang="en-US" sz="2000" b="1">
              <a:ea typeface="Calibri"/>
              <a:cs typeface="Calibri"/>
            </a:endParaRPr>
          </a:p>
        </p:txBody>
      </p:sp>
      <p:sp>
        <p:nvSpPr>
          <p:cNvPr id="19" name="TextBox 18">
            <a:extLst>
              <a:ext uri="{FF2B5EF4-FFF2-40B4-BE49-F238E27FC236}">
                <a16:creationId xmlns:a16="http://schemas.microsoft.com/office/drawing/2014/main" id="{C9B64EF7-E17F-D303-0148-65FD3C6E097C}"/>
              </a:ext>
            </a:extLst>
          </p:cNvPr>
          <p:cNvSpPr txBox="1"/>
          <p:nvPr/>
        </p:nvSpPr>
        <p:spPr>
          <a:xfrm>
            <a:off x="6760872" y="2622893"/>
            <a:ext cx="4599214" cy="707886"/>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Calibri"/>
                <a:cs typeface="Calibri"/>
              </a:rPr>
              <a:t>60% of known infectious diseases of people are zoonotic.</a:t>
            </a:r>
          </a:p>
        </p:txBody>
      </p:sp>
      <p:sp>
        <p:nvSpPr>
          <p:cNvPr id="20" name="TextBox 19">
            <a:extLst>
              <a:ext uri="{FF2B5EF4-FFF2-40B4-BE49-F238E27FC236}">
                <a16:creationId xmlns:a16="http://schemas.microsoft.com/office/drawing/2014/main" id="{B030AA95-F1E0-8D70-C756-B15228D57F08}"/>
              </a:ext>
            </a:extLst>
          </p:cNvPr>
          <p:cNvSpPr txBox="1"/>
          <p:nvPr/>
        </p:nvSpPr>
        <p:spPr>
          <a:xfrm>
            <a:off x="6760874" y="5447549"/>
            <a:ext cx="4599214" cy="707886"/>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0000"/>
                </a:solidFill>
                <a:latin typeface="Calibri"/>
                <a:ea typeface="Calibri"/>
                <a:cs typeface="Calibri"/>
              </a:rPr>
              <a:t>Mos zoonotic diseases can be avoided with proper prevention measures.</a:t>
            </a:r>
            <a:endParaRPr lang="en-US"/>
          </a:p>
        </p:txBody>
      </p:sp>
      <p:sp>
        <p:nvSpPr>
          <p:cNvPr id="21" name="TextBox 20">
            <a:extLst>
              <a:ext uri="{FF2B5EF4-FFF2-40B4-BE49-F238E27FC236}">
                <a16:creationId xmlns:a16="http://schemas.microsoft.com/office/drawing/2014/main" id="{3FE942B8-9912-6133-AC56-1349BFDEE53D}"/>
              </a:ext>
            </a:extLst>
          </p:cNvPr>
          <p:cNvSpPr txBox="1"/>
          <p:nvPr/>
        </p:nvSpPr>
        <p:spPr>
          <a:xfrm>
            <a:off x="6760873" y="3884135"/>
            <a:ext cx="4599214" cy="1015663"/>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0000"/>
                </a:solidFill>
                <a:latin typeface="Calibri"/>
                <a:ea typeface="Calibri"/>
                <a:cs typeface="Calibri"/>
              </a:rPr>
              <a:t>Zoonotic diseases are an important health risk and concern for people and animals.</a:t>
            </a:r>
            <a:endParaRPr lang="en-US"/>
          </a:p>
        </p:txBody>
      </p:sp>
      <p:sp>
        <p:nvSpPr>
          <p:cNvPr id="39" name="Rectangle 38">
            <a:extLst>
              <a:ext uri="{FF2B5EF4-FFF2-40B4-BE49-F238E27FC236}">
                <a16:creationId xmlns:a16="http://schemas.microsoft.com/office/drawing/2014/main" id="{92D8028A-8BA9-3A0A-AC08-98AFFF7BE66A}"/>
              </a:ext>
            </a:extLst>
          </p:cNvPr>
          <p:cNvSpPr/>
          <p:nvPr/>
        </p:nvSpPr>
        <p:spPr>
          <a:xfrm flipH="1">
            <a:off x="5531067" y="1652683"/>
            <a:ext cx="62323" cy="426578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Right 39">
            <a:extLst>
              <a:ext uri="{FF2B5EF4-FFF2-40B4-BE49-F238E27FC236}">
                <a16:creationId xmlns:a16="http://schemas.microsoft.com/office/drawing/2014/main" id="{6F05AAD2-B9EA-3D8D-37A5-D1C90C11101B}"/>
              </a:ext>
            </a:extLst>
          </p:cNvPr>
          <p:cNvSpPr/>
          <p:nvPr/>
        </p:nvSpPr>
        <p:spPr>
          <a:xfrm>
            <a:off x="5567450" y="1635840"/>
            <a:ext cx="906517" cy="15091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Right 40">
            <a:extLst>
              <a:ext uri="{FF2B5EF4-FFF2-40B4-BE49-F238E27FC236}">
                <a16:creationId xmlns:a16="http://schemas.microsoft.com/office/drawing/2014/main" id="{4623EC5F-B5CF-D59F-98D3-DC8D51012A73}"/>
              </a:ext>
            </a:extLst>
          </p:cNvPr>
          <p:cNvSpPr/>
          <p:nvPr/>
        </p:nvSpPr>
        <p:spPr>
          <a:xfrm>
            <a:off x="5596758" y="2916620"/>
            <a:ext cx="906517" cy="131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Right 41">
            <a:extLst>
              <a:ext uri="{FF2B5EF4-FFF2-40B4-BE49-F238E27FC236}">
                <a16:creationId xmlns:a16="http://schemas.microsoft.com/office/drawing/2014/main" id="{E2E74E6D-31C8-62DF-1DC5-3A18DBF80EC9}"/>
              </a:ext>
            </a:extLst>
          </p:cNvPr>
          <p:cNvSpPr/>
          <p:nvPr/>
        </p:nvSpPr>
        <p:spPr>
          <a:xfrm>
            <a:off x="5596757" y="4322379"/>
            <a:ext cx="906517" cy="131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Right 42">
            <a:extLst>
              <a:ext uri="{FF2B5EF4-FFF2-40B4-BE49-F238E27FC236}">
                <a16:creationId xmlns:a16="http://schemas.microsoft.com/office/drawing/2014/main" id="{BEC173EB-5DF0-7DF3-4686-38AD591C0ABE}"/>
              </a:ext>
            </a:extLst>
          </p:cNvPr>
          <p:cNvSpPr/>
          <p:nvPr/>
        </p:nvSpPr>
        <p:spPr>
          <a:xfrm>
            <a:off x="5531067" y="5799890"/>
            <a:ext cx="906517" cy="13137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B20AFAD6-9E93-A9CE-B980-7ACB607BCDC8}"/>
              </a:ext>
            </a:extLst>
          </p:cNvPr>
          <p:cNvSpPr/>
          <p:nvPr/>
        </p:nvSpPr>
        <p:spPr>
          <a:xfrm>
            <a:off x="5097516" y="2207171"/>
            <a:ext cx="433551" cy="9196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descr="Zoonotic Diseases Illustration.png">
            <a:extLst>
              <a:ext uri="{FF2B5EF4-FFF2-40B4-BE49-F238E27FC236}">
                <a16:creationId xmlns:a16="http://schemas.microsoft.com/office/drawing/2014/main" id="{7E35FAFF-9F78-3C71-72C1-527F6C7E5999}"/>
              </a:ext>
            </a:extLst>
          </p:cNvPr>
          <p:cNvPicPr>
            <a:picLocks noChangeAspect="1"/>
          </p:cNvPicPr>
          <p:nvPr/>
        </p:nvPicPr>
        <p:blipFill>
          <a:blip r:embed="rId4" cstate="screen">
            <a:extLst>
              <a:ext uri="{28A0092B-C50C-407E-A947-70E740481C1C}">
                <a14:useLocalDpi xmlns:a14="http://schemas.microsoft.com/office/drawing/2010/main"/>
              </a:ext>
            </a:extLst>
          </a:blip>
          <a:srcRect t="14712" r="-319" b="48188"/>
          <a:stretch>
            <a:fillRect/>
          </a:stretch>
        </p:blipFill>
        <p:spPr>
          <a:xfrm>
            <a:off x="442717" y="3047999"/>
            <a:ext cx="4596840" cy="2553671"/>
          </a:xfrm>
          <a:prstGeom prst="rect">
            <a:avLst/>
          </a:prstGeom>
        </p:spPr>
      </p:pic>
      <p:sp>
        <p:nvSpPr>
          <p:cNvPr id="47" name="TextBox 46">
            <a:extLst>
              <a:ext uri="{FF2B5EF4-FFF2-40B4-BE49-F238E27FC236}">
                <a16:creationId xmlns:a16="http://schemas.microsoft.com/office/drawing/2014/main" id="{1BE87889-5949-606A-CEF4-19794AA60649}"/>
              </a:ext>
            </a:extLst>
          </p:cNvPr>
          <p:cNvSpPr txBox="1"/>
          <p:nvPr/>
        </p:nvSpPr>
        <p:spPr>
          <a:xfrm>
            <a:off x="9091083" y="6159500"/>
            <a:ext cx="2743200"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latin typeface="Calibri"/>
                <a:cs typeface="Calibri"/>
              </a:rPr>
              <a:t>Source: </a:t>
            </a:r>
            <a:r>
              <a:rPr lang="en-US" sz="1100" u="sng">
                <a:highlight>
                  <a:srgbClr val="FFFFFF"/>
                </a:highlight>
                <a:latin typeface="Times New Roman"/>
                <a:cs typeface="Times New Roman"/>
                <a:hlinkClick r:id="rId5"/>
              </a:rPr>
              <a:t>CFSPH – Zoonotic Diseases</a:t>
            </a:r>
            <a:r>
              <a:rPr lang="en-US" sz="1100">
                <a:highlight>
                  <a:srgbClr val="FFFFFF"/>
                </a:highlight>
                <a:latin typeface="Times New Roman"/>
                <a:cs typeface="Times New Roman"/>
              </a:rPr>
              <a:t> </a:t>
            </a:r>
            <a:endParaRPr lang="en-US"/>
          </a:p>
        </p:txBody>
      </p:sp>
    </p:spTree>
    <p:extLst>
      <p:ext uri="{BB962C8B-B14F-4D97-AF65-F5344CB8AC3E}">
        <p14:creationId xmlns:p14="http://schemas.microsoft.com/office/powerpoint/2010/main" val="2460413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4D267-F346-1FC7-A4F2-4362E7DFE0BE}"/>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026F8E9A-6A77-86D6-13A2-57CB49F20F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1023F57B-608E-61DD-538F-0354519D1C2E}"/>
              </a:ext>
            </a:extLst>
          </p:cNvPr>
          <p:cNvSpPr>
            <a:spLocks noGrp="1"/>
          </p:cNvSpPr>
          <p:nvPr>
            <p:ph type="title"/>
          </p:nvPr>
        </p:nvSpPr>
        <p:spPr>
          <a:xfrm>
            <a:off x="220133" y="28720"/>
            <a:ext cx="10515600" cy="821418"/>
          </a:xfrm>
        </p:spPr>
        <p:txBody>
          <a:bodyPr>
            <a:normAutofit fontScale="90000"/>
          </a:bodyPr>
          <a:lstStyle/>
          <a:p>
            <a:r>
              <a:rPr lang="en-US" altLang="zh-CN"/>
              <a:t> </a:t>
            </a:r>
            <a:r>
              <a:rPr lang="en-US" altLang="zh-CN" sz="4000"/>
              <a:t>Types, Sources, and Examples of Infections</a:t>
            </a:r>
            <a:endParaRPr lang="en-US" sz="4000"/>
          </a:p>
        </p:txBody>
      </p:sp>
      <p:sp>
        <p:nvSpPr>
          <p:cNvPr id="6" name="Content Placeholder 2">
            <a:extLst>
              <a:ext uri="{FF2B5EF4-FFF2-40B4-BE49-F238E27FC236}">
                <a16:creationId xmlns:a16="http://schemas.microsoft.com/office/drawing/2014/main" id="{E3ADA6C6-C19F-5B9B-F5A8-C988D1E39DF4}"/>
              </a:ext>
            </a:extLst>
          </p:cNvPr>
          <p:cNvSpPr txBox="1">
            <a:spLocks/>
          </p:cNvSpPr>
          <p:nvPr/>
        </p:nvSpPr>
        <p:spPr>
          <a:xfrm>
            <a:off x="484783" y="1487610"/>
            <a:ext cx="3768344" cy="248549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50000"/>
              </a:lnSpc>
            </a:pPr>
            <a:r>
              <a:rPr lang="en-US">
                <a:latin typeface="Calibri"/>
                <a:ea typeface="Calibri"/>
                <a:cs typeface="Calibri"/>
              </a:rPr>
              <a:t>Diarrhea-causing pathogens</a:t>
            </a:r>
          </a:p>
          <a:p>
            <a:pPr>
              <a:lnSpc>
                <a:spcPct val="150000"/>
              </a:lnSpc>
            </a:pPr>
            <a:r>
              <a:rPr lang="en-US">
                <a:latin typeface="Calibri"/>
                <a:ea typeface="Calibri"/>
                <a:cs typeface="Calibri"/>
              </a:rPr>
              <a:t>Respiratory infections</a:t>
            </a:r>
          </a:p>
          <a:p>
            <a:pPr>
              <a:lnSpc>
                <a:spcPct val="150000"/>
              </a:lnSpc>
            </a:pPr>
            <a:r>
              <a:rPr lang="en-US">
                <a:latin typeface="Calibri"/>
                <a:ea typeface="Calibri"/>
                <a:cs typeface="Calibri"/>
              </a:rPr>
              <a:t>Skin/soft tissue infections</a:t>
            </a:r>
          </a:p>
          <a:p>
            <a:pPr>
              <a:lnSpc>
                <a:spcPct val="150000"/>
              </a:lnSpc>
            </a:pPr>
            <a:r>
              <a:rPr lang="en-US">
                <a:latin typeface="Calibri"/>
                <a:ea typeface="Calibri"/>
                <a:cs typeface="Calibri"/>
              </a:rPr>
              <a:t>Sharps-related infections</a:t>
            </a:r>
          </a:p>
        </p:txBody>
      </p:sp>
      <p:pic>
        <p:nvPicPr>
          <p:cNvPr id="5" name="Picture 4" descr="221014-injured-and-invisible-cafo-workers-safety-injury-osha-justice-7-migrant-justice-IMG_7042.jpg">
            <a:extLst>
              <a:ext uri="{FF2B5EF4-FFF2-40B4-BE49-F238E27FC236}">
                <a16:creationId xmlns:a16="http://schemas.microsoft.com/office/drawing/2014/main" id="{C82F9FCE-83A8-6AF2-5505-A596C02CC77C}"/>
              </a:ext>
            </a:extLst>
          </p:cNvPr>
          <p:cNvPicPr>
            <a:picLocks noChangeAspect="1"/>
          </p:cNvPicPr>
          <p:nvPr/>
        </p:nvPicPr>
        <p:blipFill>
          <a:blip r:embed="rId4"/>
          <a:stretch>
            <a:fillRect/>
          </a:stretch>
        </p:blipFill>
        <p:spPr>
          <a:xfrm>
            <a:off x="4699001" y="1191846"/>
            <a:ext cx="7356230" cy="4865076"/>
          </a:xfrm>
          <a:prstGeom prst="rect">
            <a:avLst/>
          </a:prstGeom>
        </p:spPr>
      </p:pic>
    </p:spTree>
    <p:extLst>
      <p:ext uri="{BB962C8B-B14F-4D97-AF65-F5344CB8AC3E}">
        <p14:creationId xmlns:p14="http://schemas.microsoft.com/office/powerpoint/2010/main" val="21855114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BD150-7F0A-9A97-BA80-3254F66FA752}"/>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25AEADD0-3328-2350-ACBC-F8789247285A}"/>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2171523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6ACFE-7DCC-6D97-7AE7-5B63ABE94770}"/>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BE7831FC-4BCC-F606-5086-A1473037450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C7743B0C-4245-6EA3-CA31-569813DA909E}"/>
              </a:ext>
            </a:extLst>
          </p:cNvPr>
          <p:cNvSpPr>
            <a:spLocks noGrp="1"/>
          </p:cNvSpPr>
          <p:nvPr>
            <p:ph type="title"/>
          </p:nvPr>
        </p:nvSpPr>
        <p:spPr>
          <a:xfrm>
            <a:off x="220133" y="28720"/>
            <a:ext cx="10515600" cy="821418"/>
          </a:xfrm>
        </p:spPr>
        <p:txBody>
          <a:bodyPr>
            <a:normAutofit/>
          </a:bodyPr>
          <a:lstStyle/>
          <a:p>
            <a:r>
              <a:rPr lang="en-US" altLang="zh-CN"/>
              <a:t> Diarrhea- causing Pathogens</a:t>
            </a:r>
            <a:endParaRPr lang="en-US"/>
          </a:p>
        </p:txBody>
      </p:sp>
      <p:sp>
        <p:nvSpPr>
          <p:cNvPr id="8" name="文本框 7">
            <a:extLst>
              <a:ext uri="{FF2B5EF4-FFF2-40B4-BE49-F238E27FC236}">
                <a16:creationId xmlns:a16="http://schemas.microsoft.com/office/drawing/2014/main" id="{76D39E38-22E5-72D2-6153-8ED2D7F27299}"/>
              </a:ext>
            </a:extLst>
          </p:cNvPr>
          <p:cNvSpPr txBox="1"/>
          <p:nvPr/>
        </p:nvSpPr>
        <p:spPr>
          <a:xfrm>
            <a:off x="486692" y="6057987"/>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14)</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pic>
        <p:nvPicPr>
          <p:cNvPr id="4" name="Picture 3">
            <a:extLst>
              <a:ext uri="{FF2B5EF4-FFF2-40B4-BE49-F238E27FC236}">
                <a16:creationId xmlns:a16="http://schemas.microsoft.com/office/drawing/2014/main" id="{81E235CE-FAF0-5E54-3D09-FD2CCA1FB552}"/>
              </a:ext>
            </a:extLst>
          </p:cNvPr>
          <p:cNvPicPr>
            <a:picLocks noChangeAspect="1"/>
          </p:cNvPicPr>
          <p:nvPr/>
        </p:nvPicPr>
        <p:blipFill>
          <a:blip r:embed="rId4"/>
          <a:stretch>
            <a:fillRect/>
          </a:stretch>
        </p:blipFill>
        <p:spPr>
          <a:xfrm>
            <a:off x="488496" y="855889"/>
            <a:ext cx="5581650" cy="5581650"/>
          </a:xfrm>
          <a:prstGeom prst="rect">
            <a:avLst/>
          </a:prstGeom>
        </p:spPr>
      </p:pic>
      <p:pic>
        <p:nvPicPr>
          <p:cNvPr id="5" name="Picture 4" descr="A close-up of a bacteria&#10;&#10;AI-generated content may be incorrect.">
            <a:extLst>
              <a:ext uri="{FF2B5EF4-FFF2-40B4-BE49-F238E27FC236}">
                <a16:creationId xmlns:a16="http://schemas.microsoft.com/office/drawing/2014/main" id="{7035E0A1-C13B-8486-3756-0476A83FECFB}"/>
              </a:ext>
            </a:extLst>
          </p:cNvPr>
          <p:cNvPicPr>
            <a:picLocks noChangeAspect="1"/>
          </p:cNvPicPr>
          <p:nvPr/>
        </p:nvPicPr>
        <p:blipFill>
          <a:blip r:embed="rId5"/>
          <a:stretch>
            <a:fillRect/>
          </a:stretch>
        </p:blipFill>
        <p:spPr>
          <a:xfrm>
            <a:off x="7121158" y="950913"/>
            <a:ext cx="4905375" cy="3686175"/>
          </a:xfrm>
          <a:prstGeom prst="rect">
            <a:avLst/>
          </a:prstGeom>
        </p:spPr>
      </p:pic>
      <p:sp>
        <p:nvSpPr>
          <p:cNvPr id="6" name="TextBox 5">
            <a:extLst>
              <a:ext uri="{FF2B5EF4-FFF2-40B4-BE49-F238E27FC236}">
                <a16:creationId xmlns:a16="http://schemas.microsoft.com/office/drawing/2014/main" id="{CE4C255D-F2AE-C7BF-0890-C3B992B907B2}"/>
              </a:ext>
            </a:extLst>
          </p:cNvPr>
          <p:cNvSpPr txBox="1"/>
          <p:nvPr/>
        </p:nvSpPr>
        <p:spPr>
          <a:xfrm>
            <a:off x="6065878" y="6067506"/>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i="1">
                <a:cs typeface="Calibri"/>
              </a:rPr>
              <a:t>Salmonella</a:t>
            </a:r>
            <a:endParaRPr lang="en-US">
              <a:cs typeface="Calibri"/>
            </a:endParaRPr>
          </a:p>
        </p:txBody>
      </p:sp>
      <p:pic>
        <p:nvPicPr>
          <p:cNvPr id="7" name="Picture 6">
            <a:extLst>
              <a:ext uri="{FF2B5EF4-FFF2-40B4-BE49-F238E27FC236}">
                <a16:creationId xmlns:a16="http://schemas.microsoft.com/office/drawing/2014/main" id="{9334F198-9509-B784-3506-F8704B714E0D}"/>
              </a:ext>
            </a:extLst>
          </p:cNvPr>
          <p:cNvPicPr>
            <a:picLocks noChangeAspect="1"/>
          </p:cNvPicPr>
          <p:nvPr/>
        </p:nvPicPr>
        <p:blipFill>
          <a:blip r:embed="rId6"/>
          <a:stretch>
            <a:fillRect/>
          </a:stretch>
        </p:blipFill>
        <p:spPr>
          <a:xfrm>
            <a:off x="10359658" y="4829542"/>
            <a:ext cx="1476375" cy="1419225"/>
          </a:xfrm>
          <a:prstGeom prst="rect">
            <a:avLst/>
          </a:prstGeom>
        </p:spPr>
      </p:pic>
      <p:sp>
        <p:nvSpPr>
          <p:cNvPr id="9" name="TextBox 8">
            <a:extLst>
              <a:ext uri="{FF2B5EF4-FFF2-40B4-BE49-F238E27FC236}">
                <a16:creationId xmlns:a16="http://schemas.microsoft.com/office/drawing/2014/main" id="{F0142C86-CAC3-F4F8-A0EB-4D45120FA7E2}"/>
              </a:ext>
            </a:extLst>
          </p:cNvPr>
          <p:cNvSpPr txBox="1"/>
          <p:nvPr/>
        </p:nvSpPr>
        <p:spPr>
          <a:xfrm>
            <a:off x="7042800" y="4641198"/>
            <a:ext cx="2743199"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cs typeface="Calibri"/>
              </a:rPr>
              <a:t>E. coli</a:t>
            </a:r>
            <a:endParaRPr lang="en-US">
              <a:cs typeface="Calibri"/>
            </a:endParaRPr>
          </a:p>
        </p:txBody>
      </p:sp>
    </p:spTree>
    <p:extLst>
      <p:ext uri="{BB962C8B-B14F-4D97-AF65-F5344CB8AC3E}">
        <p14:creationId xmlns:p14="http://schemas.microsoft.com/office/powerpoint/2010/main" val="2376789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81488-AE56-325A-73B5-3E078247DA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B9126FC-9361-6473-98D7-D5B76D8C1A48}"/>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807045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2BE73-BF6F-8025-DF7C-4AC0503FBC10}"/>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C5E0A822-ABE7-BC88-097F-F3D4D49CA2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B96732C1-F504-EBFF-750E-247308927FBA}"/>
              </a:ext>
            </a:extLst>
          </p:cNvPr>
          <p:cNvSpPr>
            <a:spLocks noGrp="1"/>
          </p:cNvSpPr>
          <p:nvPr>
            <p:ph type="title"/>
          </p:nvPr>
        </p:nvSpPr>
        <p:spPr>
          <a:xfrm>
            <a:off x="220133" y="28720"/>
            <a:ext cx="10515600" cy="821418"/>
          </a:xfrm>
        </p:spPr>
        <p:txBody>
          <a:bodyPr>
            <a:normAutofit/>
          </a:bodyPr>
          <a:lstStyle/>
          <a:p>
            <a:r>
              <a:rPr lang="en-US" altLang="zh-CN"/>
              <a:t> Respiratory Infections</a:t>
            </a:r>
            <a:endParaRPr lang="en-US"/>
          </a:p>
        </p:txBody>
      </p:sp>
      <p:pic>
        <p:nvPicPr>
          <p:cNvPr id="5" name="Picture 4" descr="A cartoon of a person with a hot pack on his head eating soup&#10;&#10;AI-generated content may be incorrect.">
            <a:extLst>
              <a:ext uri="{FF2B5EF4-FFF2-40B4-BE49-F238E27FC236}">
                <a16:creationId xmlns:a16="http://schemas.microsoft.com/office/drawing/2014/main" id="{CB2A8D74-9F75-823E-349A-4B1F3BC62F4A}"/>
              </a:ext>
            </a:extLst>
          </p:cNvPr>
          <p:cNvPicPr>
            <a:picLocks noChangeAspect="1"/>
          </p:cNvPicPr>
          <p:nvPr/>
        </p:nvPicPr>
        <p:blipFill>
          <a:blip r:embed="rId4"/>
          <a:srcRect l="20547" t="7300" r="19402" b="11141"/>
          <a:stretch>
            <a:fillRect/>
          </a:stretch>
        </p:blipFill>
        <p:spPr>
          <a:xfrm>
            <a:off x="222250" y="2476500"/>
            <a:ext cx="2500850" cy="2264952"/>
          </a:xfrm>
          <a:prstGeom prst="rect">
            <a:avLst/>
          </a:prstGeom>
        </p:spPr>
      </p:pic>
      <p:pic>
        <p:nvPicPr>
          <p:cNvPr id="11" name="Picture 10" descr="Symptoms-fever.jpg">
            <a:extLst>
              <a:ext uri="{FF2B5EF4-FFF2-40B4-BE49-F238E27FC236}">
                <a16:creationId xmlns:a16="http://schemas.microsoft.com/office/drawing/2014/main" id="{C62CA5A4-8F53-18EA-83B2-B2225E979A7C}"/>
              </a:ext>
            </a:extLst>
          </p:cNvPr>
          <p:cNvPicPr>
            <a:picLocks noChangeAspect="1"/>
          </p:cNvPicPr>
          <p:nvPr/>
        </p:nvPicPr>
        <p:blipFill>
          <a:blip r:embed="rId5"/>
          <a:stretch>
            <a:fillRect/>
          </a:stretch>
        </p:blipFill>
        <p:spPr>
          <a:xfrm>
            <a:off x="2286001" y="696912"/>
            <a:ext cx="3725334" cy="4797425"/>
          </a:xfrm>
          <a:prstGeom prst="rect">
            <a:avLst/>
          </a:prstGeom>
        </p:spPr>
      </p:pic>
      <p:pic>
        <p:nvPicPr>
          <p:cNvPr id="14" name="Picture 13" descr="Symptoms-fever.jpg">
            <a:extLst>
              <a:ext uri="{FF2B5EF4-FFF2-40B4-BE49-F238E27FC236}">
                <a16:creationId xmlns:a16="http://schemas.microsoft.com/office/drawing/2014/main" id="{01C1DD22-CA9F-ACFB-ABA7-0D3F34194C3E}"/>
              </a:ext>
            </a:extLst>
          </p:cNvPr>
          <p:cNvPicPr>
            <a:picLocks noChangeAspect="1"/>
          </p:cNvPicPr>
          <p:nvPr/>
        </p:nvPicPr>
        <p:blipFill>
          <a:blip r:embed="rId5"/>
          <a:stretch>
            <a:fillRect/>
          </a:stretch>
        </p:blipFill>
        <p:spPr>
          <a:xfrm>
            <a:off x="2455866" y="1402622"/>
            <a:ext cx="3725334" cy="4797425"/>
          </a:xfrm>
          <a:prstGeom prst="rect">
            <a:avLst/>
          </a:prstGeom>
        </p:spPr>
      </p:pic>
      <p:pic>
        <p:nvPicPr>
          <p:cNvPr id="16" name="Picture 15">
            <a:extLst>
              <a:ext uri="{FF2B5EF4-FFF2-40B4-BE49-F238E27FC236}">
                <a16:creationId xmlns:a16="http://schemas.microsoft.com/office/drawing/2014/main" id="{478EDF79-1D60-735C-561E-D6EE16FB9095}"/>
              </a:ext>
            </a:extLst>
          </p:cNvPr>
          <p:cNvPicPr>
            <a:picLocks noChangeAspect="1"/>
          </p:cNvPicPr>
          <p:nvPr/>
        </p:nvPicPr>
        <p:blipFill>
          <a:blip r:embed="rId6"/>
          <a:stretch>
            <a:fillRect/>
          </a:stretch>
        </p:blipFill>
        <p:spPr>
          <a:xfrm>
            <a:off x="5913966" y="1250950"/>
            <a:ext cx="5645150" cy="4345517"/>
          </a:xfrm>
          <a:prstGeom prst="rect">
            <a:avLst/>
          </a:prstGeom>
        </p:spPr>
      </p:pic>
      <p:sp>
        <p:nvSpPr>
          <p:cNvPr id="18" name="TextBox 17">
            <a:extLst>
              <a:ext uri="{FF2B5EF4-FFF2-40B4-BE49-F238E27FC236}">
                <a16:creationId xmlns:a16="http://schemas.microsoft.com/office/drawing/2014/main" id="{BEC2EE5F-F379-531E-EE6D-7EA9830587C1}"/>
              </a:ext>
            </a:extLst>
          </p:cNvPr>
          <p:cNvSpPr txBox="1"/>
          <p:nvPr/>
        </p:nvSpPr>
        <p:spPr>
          <a:xfrm>
            <a:off x="7992533" y="5731529"/>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ptos"/>
              </a:rPr>
              <a:t>Covid-19</a:t>
            </a:r>
            <a:endParaRPr lang="en-US" b="1"/>
          </a:p>
          <a:p>
            <a:pPr algn="l"/>
            <a:endParaRPr lang="en-US">
              <a:cs typeface="Calibri"/>
            </a:endParaRPr>
          </a:p>
        </p:txBody>
      </p:sp>
      <p:sp>
        <p:nvSpPr>
          <p:cNvPr id="20" name="TextBox 19">
            <a:extLst>
              <a:ext uri="{FF2B5EF4-FFF2-40B4-BE49-F238E27FC236}">
                <a16:creationId xmlns:a16="http://schemas.microsoft.com/office/drawing/2014/main" id="{C15F724C-A180-7865-EC22-9AF22A5C95D3}"/>
              </a:ext>
            </a:extLst>
          </p:cNvPr>
          <p:cNvSpPr txBox="1"/>
          <p:nvPr/>
        </p:nvSpPr>
        <p:spPr>
          <a:xfrm>
            <a:off x="3353068" y="5472962"/>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ptos"/>
              </a:rPr>
              <a:t>Fever</a:t>
            </a:r>
            <a:endParaRPr lang="en-US" b="1"/>
          </a:p>
          <a:p>
            <a:pPr algn="l"/>
            <a:endParaRPr lang="en-US">
              <a:cs typeface="Calibri"/>
            </a:endParaRPr>
          </a:p>
        </p:txBody>
      </p:sp>
      <p:sp>
        <p:nvSpPr>
          <p:cNvPr id="22" name="TextBox 21">
            <a:extLst>
              <a:ext uri="{FF2B5EF4-FFF2-40B4-BE49-F238E27FC236}">
                <a16:creationId xmlns:a16="http://schemas.microsoft.com/office/drawing/2014/main" id="{1BE05716-5756-9946-4F69-8FAA26A70AD7}"/>
              </a:ext>
            </a:extLst>
          </p:cNvPr>
          <p:cNvSpPr txBox="1"/>
          <p:nvPr/>
        </p:nvSpPr>
        <p:spPr>
          <a:xfrm>
            <a:off x="744536" y="484800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ptos"/>
              </a:rPr>
              <a:t>Flu</a:t>
            </a:r>
            <a:endParaRPr lang="en-US" b="1"/>
          </a:p>
          <a:p>
            <a:pPr algn="l"/>
            <a:endParaRPr lang="en-US">
              <a:cs typeface="Calibri"/>
            </a:endParaRPr>
          </a:p>
        </p:txBody>
      </p:sp>
    </p:spTree>
    <p:extLst>
      <p:ext uri="{BB962C8B-B14F-4D97-AF65-F5344CB8AC3E}">
        <p14:creationId xmlns:p14="http://schemas.microsoft.com/office/powerpoint/2010/main" val="2135096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08D5D-7836-A39C-5291-0E13A262C302}"/>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AF567B37-782B-E4DE-A43A-862A5EED8D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A7513B93-268B-6AAA-A6C1-A851243AB2DD}"/>
              </a:ext>
            </a:extLst>
          </p:cNvPr>
          <p:cNvSpPr>
            <a:spLocks noGrp="1"/>
          </p:cNvSpPr>
          <p:nvPr>
            <p:ph type="title"/>
          </p:nvPr>
        </p:nvSpPr>
        <p:spPr>
          <a:xfrm>
            <a:off x="220133" y="28720"/>
            <a:ext cx="10515600" cy="821418"/>
          </a:xfrm>
        </p:spPr>
        <p:txBody>
          <a:bodyPr>
            <a:normAutofit/>
          </a:bodyPr>
          <a:lstStyle/>
          <a:p>
            <a:r>
              <a:rPr lang="en-US" altLang="zh-CN"/>
              <a:t> Respiratory Infections</a:t>
            </a:r>
            <a:endParaRPr lang="en-US"/>
          </a:p>
        </p:txBody>
      </p:sp>
      <p:pic>
        <p:nvPicPr>
          <p:cNvPr id="5" name="Picture 4" descr="A close-up of a virus&#10;&#10;AI-generated content may be incorrect.">
            <a:extLst>
              <a:ext uri="{FF2B5EF4-FFF2-40B4-BE49-F238E27FC236}">
                <a16:creationId xmlns:a16="http://schemas.microsoft.com/office/drawing/2014/main" id="{53648D97-E43D-875A-ADBF-B60818B0262E}"/>
              </a:ext>
            </a:extLst>
          </p:cNvPr>
          <p:cNvPicPr>
            <a:picLocks noChangeAspect="1"/>
          </p:cNvPicPr>
          <p:nvPr/>
        </p:nvPicPr>
        <p:blipFill>
          <a:blip r:embed="rId4"/>
          <a:stretch>
            <a:fillRect/>
          </a:stretch>
        </p:blipFill>
        <p:spPr>
          <a:xfrm>
            <a:off x="1084873" y="1238250"/>
            <a:ext cx="4610100" cy="4381500"/>
          </a:xfrm>
          <a:prstGeom prst="rect">
            <a:avLst/>
          </a:prstGeom>
        </p:spPr>
      </p:pic>
      <p:pic>
        <p:nvPicPr>
          <p:cNvPr id="10" name="Picture 9" descr="Gambar gratis: berwarna, elektron mikrograf, avian influenza, h5n1, virus, sel">
            <a:extLst>
              <a:ext uri="{FF2B5EF4-FFF2-40B4-BE49-F238E27FC236}">
                <a16:creationId xmlns:a16="http://schemas.microsoft.com/office/drawing/2014/main" id="{6781C39A-043A-359C-2438-1519C4A758D9}"/>
              </a:ext>
            </a:extLst>
          </p:cNvPr>
          <p:cNvPicPr>
            <a:picLocks noChangeAspect="1"/>
          </p:cNvPicPr>
          <p:nvPr/>
        </p:nvPicPr>
        <p:blipFill>
          <a:blip r:embed="rId5"/>
          <a:srcRect l="27178" t="1204" r="3121" b="566"/>
          <a:stretch>
            <a:fillRect/>
          </a:stretch>
        </p:blipFill>
        <p:spPr>
          <a:xfrm>
            <a:off x="6374586" y="857987"/>
            <a:ext cx="4956383" cy="5210939"/>
          </a:xfrm>
          <a:prstGeom prst="rect">
            <a:avLst/>
          </a:prstGeom>
        </p:spPr>
      </p:pic>
      <p:sp>
        <p:nvSpPr>
          <p:cNvPr id="11" name="TextBox 10">
            <a:extLst>
              <a:ext uri="{FF2B5EF4-FFF2-40B4-BE49-F238E27FC236}">
                <a16:creationId xmlns:a16="http://schemas.microsoft.com/office/drawing/2014/main" id="{D9E3C325-8AE0-527B-8970-8D8F786CF125}"/>
              </a:ext>
            </a:extLst>
          </p:cNvPr>
          <p:cNvSpPr txBox="1"/>
          <p:nvPr/>
        </p:nvSpPr>
        <p:spPr>
          <a:xfrm>
            <a:off x="7662334" y="5619750"/>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ptos"/>
              </a:rPr>
              <a:t>Avian influenza virus</a:t>
            </a:r>
          </a:p>
          <a:p>
            <a:pPr algn="l"/>
            <a:endParaRPr lang="en-US">
              <a:cs typeface="Calibri"/>
            </a:endParaRPr>
          </a:p>
        </p:txBody>
      </p:sp>
      <p:sp>
        <p:nvSpPr>
          <p:cNvPr id="12" name="TextBox 11">
            <a:extLst>
              <a:ext uri="{FF2B5EF4-FFF2-40B4-BE49-F238E27FC236}">
                <a16:creationId xmlns:a16="http://schemas.microsoft.com/office/drawing/2014/main" id="{30713625-9B35-8816-269F-FA9D23B4A1C4}"/>
              </a:ext>
            </a:extLst>
          </p:cNvPr>
          <p:cNvSpPr txBox="1"/>
          <p:nvPr/>
        </p:nvSpPr>
        <p:spPr>
          <a:xfrm>
            <a:off x="2275417" y="5577416"/>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ptos"/>
              </a:rPr>
              <a:t>Covid-19 virus</a:t>
            </a:r>
            <a:endParaRPr lang="en-US"/>
          </a:p>
          <a:p>
            <a:pPr algn="l"/>
            <a:endParaRPr lang="en-US">
              <a:cs typeface="Calibri"/>
            </a:endParaRPr>
          </a:p>
        </p:txBody>
      </p:sp>
    </p:spTree>
    <p:extLst>
      <p:ext uri="{BB962C8B-B14F-4D97-AF65-F5344CB8AC3E}">
        <p14:creationId xmlns:p14="http://schemas.microsoft.com/office/powerpoint/2010/main" val="15338123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19BAF-FC5D-C64D-A19B-E2DDC0764E06}"/>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9482AF32-35E3-2AE8-FA02-7BA52A1E79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78772757-5096-1C3C-E7C7-0CACC43E19BA}"/>
              </a:ext>
            </a:extLst>
          </p:cNvPr>
          <p:cNvSpPr>
            <a:spLocks noGrp="1"/>
          </p:cNvSpPr>
          <p:nvPr>
            <p:ph type="title"/>
          </p:nvPr>
        </p:nvSpPr>
        <p:spPr>
          <a:xfrm>
            <a:off x="220133" y="28720"/>
            <a:ext cx="10515600" cy="821418"/>
          </a:xfrm>
        </p:spPr>
        <p:txBody>
          <a:bodyPr>
            <a:normAutofit/>
          </a:bodyPr>
          <a:lstStyle/>
          <a:p>
            <a:r>
              <a:rPr lang="en-US" altLang="zh-CN"/>
              <a:t> Respiratory Infections</a:t>
            </a:r>
            <a:endParaRPr lang="en-US"/>
          </a:p>
        </p:txBody>
      </p:sp>
      <p:sp>
        <p:nvSpPr>
          <p:cNvPr id="8" name="文本框 7">
            <a:extLst>
              <a:ext uri="{FF2B5EF4-FFF2-40B4-BE49-F238E27FC236}">
                <a16:creationId xmlns:a16="http://schemas.microsoft.com/office/drawing/2014/main" id="{034C0607-487F-FAD9-C4E1-2DA29CD19AAE}"/>
              </a:ext>
            </a:extLst>
          </p:cNvPr>
          <p:cNvSpPr txBox="1"/>
          <p:nvPr/>
        </p:nvSpPr>
        <p:spPr>
          <a:xfrm>
            <a:off x="3651108" y="6068570"/>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14)</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sp>
        <p:nvSpPr>
          <p:cNvPr id="12" name="TextBox 11">
            <a:extLst>
              <a:ext uri="{FF2B5EF4-FFF2-40B4-BE49-F238E27FC236}">
                <a16:creationId xmlns:a16="http://schemas.microsoft.com/office/drawing/2014/main" id="{4BA18B07-8BF8-0F40-C3E9-3834DE2E994F}"/>
              </a:ext>
            </a:extLst>
          </p:cNvPr>
          <p:cNvSpPr txBox="1"/>
          <p:nvPr/>
        </p:nvSpPr>
        <p:spPr>
          <a:xfrm>
            <a:off x="9218083" y="5471583"/>
            <a:ext cx="2743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Calibri"/>
                <a:cs typeface="Calibri"/>
              </a:rPr>
              <a:t>Q fever (</a:t>
            </a:r>
            <a:r>
              <a:rPr lang="en-US" i="1">
                <a:latin typeface="Calibri"/>
                <a:cs typeface="Calibri"/>
              </a:rPr>
              <a:t>Coxiella </a:t>
            </a:r>
            <a:r>
              <a:rPr lang="en-US" i="1" err="1">
                <a:latin typeface="Calibri"/>
                <a:cs typeface="Calibri"/>
              </a:rPr>
              <a:t>burnetii</a:t>
            </a:r>
            <a:r>
              <a:rPr lang="en-US">
                <a:latin typeface="Calibri"/>
                <a:cs typeface="Calibri"/>
              </a:rPr>
              <a:t>)</a:t>
            </a:r>
          </a:p>
          <a:p>
            <a:r>
              <a:rPr lang="en-US" sz="1400">
                <a:latin typeface="Calibri"/>
                <a:cs typeface="Calibri"/>
              </a:rPr>
              <a:t>Source: National Institutes of Health (NIH)</a:t>
            </a:r>
          </a:p>
        </p:txBody>
      </p:sp>
      <p:pic>
        <p:nvPicPr>
          <p:cNvPr id="6" name="Picture 5" descr="A close up of a microscope&#10;&#10;AI-generated content may be incorrect.">
            <a:extLst>
              <a:ext uri="{FF2B5EF4-FFF2-40B4-BE49-F238E27FC236}">
                <a16:creationId xmlns:a16="http://schemas.microsoft.com/office/drawing/2014/main" id="{935BF7C8-36EB-E11A-5F98-2AB6FB4183FC}"/>
              </a:ext>
            </a:extLst>
          </p:cNvPr>
          <p:cNvPicPr>
            <a:picLocks noChangeAspect="1"/>
          </p:cNvPicPr>
          <p:nvPr/>
        </p:nvPicPr>
        <p:blipFill>
          <a:blip r:embed="rId4"/>
          <a:stretch>
            <a:fillRect/>
          </a:stretch>
        </p:blipFill>
        <p:spPr>
          <a:xfrm>
            <a:off x="2603500" y="854075"/>
            <a:ext cx="6614583" cy="5541433"/>
          </a:xfrm>
          <a:prstGeom prst="rect">
            <a:avLst/>
          </a:prstGeom>
        </p:spPr>
      </p:pic>
    </p:spTree>
    <p:extLst>
      <p:ext uri="{BB962C8B-B14F-4D97-AF65-F5344CB8AC3E}">
        <p14:creationId xmlns:p14="http://schemas.microsoft.com/office/powerpoint/2010/main" val="35661335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10F13-F853-E6BC-B2E3-2159D41E34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16B6F6A-9A24-8118-1764-9F11120010EE}"/>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4908815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2A527-D1E0-93B8-8F87-6B38B9B2AB65}"/>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8CEC29AA-751A-84E4-67D1-96DC323408A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597609A5-C388-1A7C-ED86-5379EDD64BD9}"/>
              </a:ext>
            </a:extLst>
          </p:cNvPr>
          <p:cNvSpPr>
            <a:spLocks noGrp="1"/>
          </p:cNvSpPr>
          <p:nvPr>
            <p:ph type="title"/>
          </p:nvPr>
        </p:nvSpPr>
        <p:spPr>
          <a:xfrm>
            <a:off x="220133" y="28720"/>
            <a:ext cx="10515600" cy="821418"/>
          </a:xfrm>
        </p:spPr>
        <p:txBody>
          <a:bodyPr>
            <a:normAutofit/>
          </a:bodyPr>
          <a:lstStyle/>
          <a:p>
            <a:r>
              <a:rPr lang="en-US" altLang="zh-CN"/>
              <a:t> Skin/soft Tissue Infections</a:t>
            </a:r>
            <a:endParaRPr lang="en-US"/>
          </a:p>
        </p:txBody>
      </p:sp>
      <p:sp>
        <p:nvSpPr>
          <p:cNvPr id="8" name="文本框 7">
            <a:extLst>
              <a:ext uri="{FF2B5EF4-FFF2-40B4-BE49-F238E27FC236}">
                <a16:creationId xmlns:a16="http://schemas.microsoft.com/office/drawing/2014/main" id="{0D39C981-58F2-BD4A-7086-62714A954B59}"/>
              </a:ext>
            </a:extLst>
          </p:cNvPr>
          <p:cNvSpPr txBox="1"/>
          <p:nvPr/>
        </p:nvSpPr>
        <p:spPr>
          <a:xfrm>
            <a:off x="486692" y="6057987"/>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14)</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pic>
        <p:nvPicPr>
          <p:cNvPr id="5" name="Picture 4" descr="A close-up of a blue surface&#10;&#10;AI-generated content may be incorrect.">
            <a:extLst>
              <a:ext uri="{FF2B5EF4-FFF2-40B4-BE49-F238E27FC236}">
                <a16:creationId xmlns:a16="http://schemas.microsoft.com/office/drawing/2014/main" id="{72DE15E9-98AB-8FD2-EC9D-9F89D9BD5F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00918" y="3305949"/>
            <a:ext cx="1952381" cy="2477558"/>
          </a:xfrm>
          <a:prstGeom prst="rect">
            <a:avLst/>
          </a:prstGeom>
        </p:spPr>
      </p:pic>
      <p:sp>
        <p:nvSpPr>
          <p:cNvPr id="6" name="TextBox 5">
            <a:extLst>
              <a:ext uri="{FF2B5EF4-FFF2-40B4-BE49-F238E27FC236}">
                <a16:creationId xmlns:a16="http://schemas.microsoft.com/office/drawing/2014/main" id="{310B1B3F-79B6-6C82-4B86-EBC35F40204C}"/>
              </a:ext>
            </a:extLst>
          </p:cNvPr>
          <p:cNvSpPr txBox="1"/>
          <p:nvPr/>
        </p:nvSpPr>
        <p:spPr>
          <a:xfrm>
            <a:off x="8000999" y="5778500"/>
            <a:ext cx="34290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algn="l"/>
            <a:r>
              <a:rPr lang="en-US" sz="1800" i="1" kern="1200">
                <a:latin typeface="Calibri"/>
                <a:ea typeface="Calibri"/>
                <a:cs typeface="Calibri"/>
              </a:rPr>
              <a:t>Staphylococcus aureus</a:t>
            </a:r>
            <a:endParaRPr lang="en-US">
              <a:latin typeface="Calibri"/>
              <a:ea typeface="Calibri"/>
              <a:cs typeface="Calibri"/>
            </a:endParaRPr>
          </a:p>
          <a:p>
            <a:r>
              <a:rPr lang="en-US" sz="1400">
                <a:latin typeface="Calibri"/>
                <a:cs typeface="Calibri"/>
              </a:rPr>
              <a:t>Source: U. S. Department of Agriculture </a:t>
            </a:r>
            <a:endParaRPr lang="en-US" sz="1400" i="1">
              <a:latin typeface="Calibri"/>
              <a:cs typeface="Calibri"/>
            </a:endParaRPr>
          </a:p>
        </p:txBody>
      </p:sp>
      <p:pic>
        <p:nvPicPr>
          <p:cNvPr id="10" name="Picture 9" descr="Cow_Gangrenous_mastitis.jpg">
            <a:extLst>
              <a:ext uri="{FF2B5EF4-FFF2-40B4-BE49-F238E27FC236}">
                <a16:creationId xmlns:a16="http://schemas.microsoft.com/office/drawing/2014/main" id="{BF3452B8-9BE2-D6A9-8BB1-B13B227429B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2250" y="1005417"/>
            <a:ext cx="7704667" cy="4339167"/>
          </a:xfrm>
          <a:prstGeom prst="rect">
            <a:avLst/>
          </a:prstGeom>
        </p:spPr>
      </p:pic>
      <p:sp>
        <p:nvSpPr>
          <p:cNvPr id="11" name="TextBox 10">
            <a:extLst>
              <a:ext uri="{FF2B5EF4-FFF2-40B4-BE49-F238E27FC236}">
                <a16:creationId xmlns:a16="http://schemas.microsoft.com/office/drawing/2014/main" id="{69AC9C3F-DC28-04DD-2D0D-DE9E65053D3F}"/>
              </a:ext>
            </a:extLst>
          </p:cNvPr>
          <p:cNvSpPr txBox="1"/>
          <p:nvPr/>
        </p:nvSpPr>
        <p:spPr>
          <a:xfrm>
            <a:off x="95250" y="5344583"/>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rgbClr val="202122"/>
                </a:solidFill>
                <a:latin typeface="Calibri"/>
                <a:ea typeface="Arial"/>
                <a:cs typeface="Arial"/>
              </a:rPr>
              <a:t>Dairy cow with gangrenous mastitis</a:t>
            </a:r>
            <a:endParaRPr lang="en-US">
              <a:solidFill>
                <a:srgbClr val="202122"/>
              </a:solidFill>
              <a:latin typeface="Calibri"/>
              <a:cs typeface="Arial"/>
            </a:endParaRPr>
          </a:p>
          <a:p>
            <a:r>
              <a:rPr lang="en-US" sz="1400">
                <a:solidFill>
                  <a:srgbClr val="202122"/>
                </a:solidFill>
                <a:latin typeface="Calibri"/>
                <a:cs typeface="Arial"/>
              </a:rPr>
              <a:t>Photo by Mohammad Golkar</a:t>
            </a:r>
            <a:endParaRPr lang="en-US" sz="1400">
              <a:solidFill>
                <a:srgbClr val="BF3C2C"/>
              </a:solidFill>
              <a:highlight>
                <a:srgbClr val="F8F9FA"/>
              </a:highlight>
              <a:latin typeface="Calibri"/>
              <a:ea typeface="+mn-lt"/>
              <a:cs typeface="+mn-lt"/>
            </a:endParaRPr>
          </a:p>
          <a:p>
            <a:pPr algn="ctr"/>
            <a:endParaRPr lang="en-US">
              <a:cs typeface="Calibri"/>
            </a:endParaRPr>
          </a:p>
        </p:txBody>
      </p:sp>
      <p:pic>
        <p:nvPicPr>
          <p:cNvPr id="7" name="Picture 6" descr="Cow running nose.jpg">
            <a:extLst>
              <a:ext uri="{FF2B5EF4-FFF2-40B4-BE49-F238E27FC236}">
                <a16:creationId xmlns:a16="http://schemas.microsoft.com/office/drawing/2014/main" id="{656FEF9A-A4BB-361D-62E2-03D537BDECC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01168" y="1007141"/>
            <a:ext cx="3424116" cy="2292431"/>
          </a:xfrm>
          <a:prstGeom prst="rect">
            <a:avLst/>
          </a:prstGeom>
        </p:spPr>
      </p:pic>
    </p:spTree>
    <p:extLst>
      <p:ext uri="{BB962C8B-B14F-4D97-AF65-F5344CB8AC3E}">
        <p14:creationId xmlns:p14="http://schemas.microsoft.com/office/powerpoint/2010/main" val="26216586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3F03F-EA1F-5ABC-F5E8-9BC3915680E9}"/>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1882F045-FC68-4D80-A077-805C0F22B6F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65EF6864-E0AE-2186-3944-D1C18394E5A9}"/>
              </a:ext>
            </a:extLst>
          </p:cNvPr>
          <p:cNvSpPr>
            <a:spLocks noGrp="1"/>
          </p:cNvSpPr>
          <p:nvPr>
            <p:ph type="title"/>
          </p:nvPr>
        </p:nvSpPr>
        <p:spPr>
          <a:xfrm>
            <a:off x="220133" y="28720"/>
            <a:ext cx="10515600" cy="821418"/>
          </a:xfrm>
        </p:spPr>
        <p:txBody>
          <a:bodyPr>
            <a:normAutofit/>
          </a:bodyPr>
          <a:lstStyle/>
          <a:p>
            <a:r>
              <a:rPr lang="en-US" altLang="zh-CN"/>
              <a:t> Sharps-related Infections</a:t>
            </a:r>
            <a:endParaRPr lang="en-US"/>
          </a:p>
        </p:txBody>
      </p:sp>
      <p:pic>
        <p:nvPicPr>
          <p:cNvPr id="6" name="Picture 5" descr="needle-stick-injury.jpg">
            <a:extLst>
              <a:ext uri="{FF2B5EF4-FFF2-40B4-BE49-F238E27FC236}">
                <a16:creationId xmlns:a16="http://schemas.microsoft.com/office/drawing/2014/main" id="{839B055F-1E1F-1EE7-DE90-6B40E41B2A16}"/>
              </a:ext>
            </a:extLst>
          </p:cNvPr>
          <p:cNvPicPr>
            <a:picLocks noChangeAspect="1"/>
          </p:cNvPicPr>
          <p:nvPr/>
        </p:nvPicPr>
        <p:blipFill>
          <a:blip r:embed="rId4" cstate="screen">
            <a:extLst>
              <a:ext uri="{28A0092B-C50C-407E-A947-70E740481C1C}">
                <a14:useLocalDpi xmlns:a14="http://schemas.microsoft.com/office/drawing/2010/main"/>
              </a:ext>
            </a:extLst>
          </a:blip>
          <a:srcRect t="8302" r="-508" b="13585"/>
          <a:stretch>
            <a:fillRect/>
          </a:stretch>
        </p:blipFill>
        <p:spPr>
          <a:xfrm>
            <a:off x="218767" y="1080526"/>
            <a:ext cx="5243454" cy="2731818"/>
          </a:xfrm>
          <a:prstGeom prst="rect">
            <a:avLst/>
          </a:prstGeom>
        </p:spPr>
      </p:pic>
      <p:pic>
        <p:nvPicPr>
          <p:cNvPr id="7" name="Picture 6" descr="A close-up of a knife&#10;&#10;AI-generated content may be incorrect.">
            <a:extLst>
              <a:ext uri="{FF2B5EF4-FFF2-40B4-BE49-F238E27FC236}">
                <a16:creationId xmlns:a16="http://schemas.microsoft.com/office/drawing/2014/main" id="{7859C59E-CA04-789F-6205-9628F98BB8F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80538" y="2627922"/>
            <a:ext cx="6623539" cy="3722078"/>
          </a:xfrm>
          <a:prstGeom prst="rect">
            <a:avLst/>
          </a:prstGeom>
        </p:spPr>
      </p:pic>
      <p:sp>
        <p:nvSpPr>
          <p:cNvPr id="8" name="TextBox 7">
            <a:extLst>
              <a:ext uri="{FF2B5EF4-FFF2-40B4-BE49-F238E27FC236}">
                <a16:creationId xmlns:a16="http://schemas.microsoft.com/office/drawing/2014/main" id="{A78222CC-AEDC-573E-B2E1-A90BF4E0A5E0}"/>
              </a:ext>
            </a:extLst>
          </p:cNvPr>
          <p:cNvSpPr txBox="1"/>
          <p:nvPr/>
        </p:nvSpPr>
        <p:spPr>
          <a:xfrm>
            <a:off x="3926417" y="6064249"/>
            <a:ext cx="198966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rtl="0"/>
            <a:r>
              <a:rPr lang="en-US" b="1" baseline="0">
                <a:latin typeface="Calibri"/>
                <a:ea typeface="Arial"/>
                <a:cs typeface="Arial"/>
              </a:rPr>
              <a:t>Scalpel blades</a:t>
            </a:r>
            <a:r>
              <a:rPr lang="en-US">
                <a:latin typeface="Calibri"/>
                <a:ea typeface="Arial"/>
                <a:cs typeface="Arial"/>
              </a:rPr>
              <a:t>​</a:t>
            </a:r>
            <a:endParaRPr lang="en-US"/>
          </a:p>
        </p:txBody>
      </p:sp>
    </p:spTree>
    <p:extLst>
      <p:ext uri="{BB962C8B-B14F-4D97-AF65-F5344CB8AC3E}">
        <p14:creationId xmlns:p14="http://schemas.microsoft.com/office/powerpoint/2010/main" val="3301292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84B80-DD33-8C80-C82C-521DE5AE5A5B}"/>
            </a:ext>
          </a:extLst>
        </p:cNvPr>
        <p:cNvGrpSpPr/>
        <p:nvPr/>
      </p:nvGrpSpPr>
      <p:grpSpPr>
        <a:xfrm>
          <a:off x="0" y="0"/>
          <a:ext cx="0" cy="0"/>
          <a:chOff x="0" y="0"/>
          <a:chExt cx="0" cy="0"/>
        </a:xfrm>
      </p:grpSpPr>
      <p:sp>
        <p:nvSpPr>
          <p:cNvPr id="8" name="文本框 7">
            <a:extLst>
              <a:ext uri="{FF2B5EF4-FFF2-40B4-BE49-F238E27FC236}">
                <a16:creationId xmlns:a16="http://schemas.microsoft.com/office/drawing/2014/main" id="{B2D3C423-CDC7-82CD-1488-95D9C5DA21B8}"/>
              </a:ext>
            </a:extLst>
          </p:cNvPr>
          <p:cNvSpPr txBox="1"/>
          <p:nvPr/>
        </p:nvSpPr>
        <p:spPr>
          <a:xfrm>
            <a:off x="486692" y="6057987"/>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14)</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pic>
        <p:nvPicPr>
          <p:cNvPr id="7" name="Picture 6">
            <a:extLst>
              <a:ext uri="{FF2B5EF4-FFF2-40B4-BE49-F238E27FC236}">
                <a16:creationId xmlns:a16="http://schemas.microsoft.com/office/drawing/2014/main" id="{A5DA84E2-D03A-CB6C-E78D-625C41A3D8A4}"/>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2853632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55F2C-78EC-19F9-20A7-C148F239DEC0}"/>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F8EBF4D5-8802-3A31-45F7-8849F08016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92236"/>
            <a:ext cx="11836641" cy="365227"/>
          </a:xfrm>
          <a:prstGeom prst="rect">
            <a:avLst/>
          </a:prstGeom>
        </p:spPr>
      </p:pic>
      <p:sp>
        <p:nvSpPr>
          <p:cNvPr id="2" name="Title 1">
            <a:extLst>
              <a:ext uri="{FF2B5EF4-FFF2-40B4-BE49-F238E27FC236}">
                <a16:creationId xmlns:a16="http://schemas.microsoft.com/office/drawing/2014/main" id="{1881C51A-9715-FDC9-8978-F038E61FAD7E}"/>
              </a:ext>
            </a:extLst>
          </p:cNvPr>
          <p:cNvSpPr>
            <a:spLocks noGrp="1"/>
          </p:cNvSpPr>
          <p:nvPr>
            <p:ph type="title"/>
          </p:nvPr>
        </p:nvSpPr>
        <p:spPr>
          <a:xfrm>
            <a:off x="220133" y="28720"/>
            <a:ext cx="10515600" cy="821418"/>
          </a:xfrm>
        </p:spPr>
        <p:txBody>
          <a:bodyPr>
            <a:normAutofit/>
          </a:bodyPr>
          <a:lstStyle/>
          <a:p>
            <a:r>
              <a:rPr lang="en-US" altLang="zh-CN"/>
              <a:t> Sharps-related Infections</a:t>
            </a:r>
            <a:endParaRPr lang="en-US"/>
          </a:p>
        </p:txBody>
      </p:sp>
      <p:pic>
        <p:nvPicPr>
          <p:cNvPr id="5" name="Picture 4" descr="A close up of a flower&#10;&#10;AI-generated content may be incorrect.">
            <a:extLst>
              <a:ext uri="{FF2B5EF4-FFF2-40B4-BE49-F238E27FC236}">
                <a16:creationId xmlns:a16="http://schemas.microsoft.com/office/drawing/2014/main" id="{7D2CBB26-253B-8574-205B-3CCE2434735A}"/>
              </a:ext>
            </a:extLst>
          </p:cNvPr>
          <p:cNvPicPr>
            <a:picLocks noChangeAspect="1"/>
          </p:cNvPicPr>
          <p:nvPr/>
        </p:nvPicPr>
        <p:blipFill>
          <a:blip r:embed="rId4"/>
          <a:stretch>
            <a:fillRect/>
          </a:stretch>
        </p:blipFill>
        <p:spPr>
          <a:xfrm>
            <a:off x="7041091" y="990072"/>
            <a:ext cx="4787900" cy="4920191"/>
          </a:xfrm>
          <a:prstGeom prst="rect">
            <a:avLst/>
          </a:prstGeom>
        </p:spPr>
      </p:pic>
      <p:pic>
        <p:nvPicPr>
          <p:cNvPr id="10" name="Picture 9" descr="A group of bacteria with strings&#10;&#10;AI-generated content may be incorrect.">
            <a:extLst>
              <a:ext uri="{FF2B5EF4-FFF2-40B4-BE49-F238E27FC236}">
                <a16:creationId xmlns:a16="http://schemas.microsoft.com/office/drawing/2014/main" id="{29FA286E-0663-79D9-962D-481643E49D7D}"/>
              </a:ext>
            </a:extLst>
          </p:cNvPr>
          <p:cNvPicPr>
            <a:picLocks noChangeAspect="1"/>
          </p:cNvPicPr>
          <p:nvPr/>
        </p:nvPicPr>
        <p:blipFill>
          <a:blip r:embed="rId5"/>
          <a:stretch>
            <a:fillRect/>
          </a:stretch>
        </p:blipFill>
        <p:spPr>
          <a:xfrm>
            <a:off x="128588" y="1338791"/>
            <a:ext cx="6611409" cy="4550834"/>
          </a:xfrm>
          <a:prstGeom prst="rect">
            <a:avLst/>
          </a:prstGeom>
        </p:spPr>
      </p:pic>
      <p:sp>
        <p:nvSpPr>
          <p:cNvPr id="11" name="TextBox 10">
            <a:extLst>
              <a:ext uri="{FF2B5EF4-FFF2-40B4-BE49-F238E27FC236}">
                <a16:creationId xmlns:a16="http://schemas.microsoft.com/office/drawing/2014/main" id="{8DF85758-8D88-07B2-983C-C328AD8FD841}"/>
              </a:ext>
            </a:extLst>
          </p:cNvPr>
          <p:cNvSpPr txBox="1"/>
          <p:nvPr/>
        </p:nvSpPr>
        <p:spPr>
          <a:xfrm>
            <a:off x="1985329" y="5908102"/>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202122"/>
                </a:solidFill>
                <a:latin typeface="Calibri"/>
              </a:rPr>
              <a:t>Tetanus (</a:t>
            </a:r>
            <a:r>
              <a:rPr lang="en-US" b="1" i="1">
                <a:solidFill>
                  <a:srgbClr val="202122"/>
                </a:solidFill>
                <a:latin typeface="Calibri"/>
              </a:rPr>
              <a:t>Clostridium tetani</a:t>
            </a:r>
            <a:r>
              <a:rPr lang="en-US" b="1">
                <a:solidFill>
                  <a:srgbClr val="202122"/>
                </a:solidFill>
                <a:latin typeface="Calibri"/>
              </a:rPr>
              <a:t>)</a:t>
            </a:r>
            <a:endParaRPr lang="en-US">
              <a:cs typeface="Calibri"/>
            </a:endParaRPr>
          </a:p>
          <a:p>
            <a:pPr algn="ctr"/>
            <a:endParaRPr lang="en-US"/>
          </a:p>
        </p:txBody>
      </p:sp>
      <p:sp>
        <p:nvSpPr>
          <p:cNvPr id="12" name="TextBox 11">
            <a:extLst>
              <a:ext uri="{FF2B5EF4-FFF2-40B4-BE49-F238E27FC236}">
                <a16:creationId xmlns:a16="http://schemas.microsoft.com/office/drawing/2014/main" id="{CE448D93-44A2-B065-5281-CB182F5F0400}"/>
              </a:ext>
            </a:extLst>
          </p:cNvPr>
          <p:cNvSpPr txBox="1"/>
          <p:nvPr/>
        </p:nvSpPr>
        <p:spPr>
          <a:xfrm>
            <a:off x="8556885" y="5889886"/>
            <a:ext cx="27107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Calibri"/>
                <a:ea typeface="adobe-clean"/>
                <a:cs typeface="adobe-clean"/>
              </a:rPr>
              <a:t>Brucella bacteria</a:t>
            </a:r>
            <a:endParaRPr lang="en-US" b="1">
              <a:latin typeface="Calibri"/>
            </a:endParaRPr>
          </a:p>
          <a:p>
            <a:pPr algn="ctr"/>
            <a:endParaRPr lang="en-US"/>
          </a:p>
        </p:txBody>
      </p:sp>
    </p:spTree>
    <p:extLst>
      <p:ext uri="{BB962C8B-B14F-4D97-AF65-F5344CB8AC3E}">
        <p14:creationId xmlns:p14="http://schemas.microsoft.com/office/powerpoint/2010/main" val="3200111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C51541B-C210-29F0-2A9A-B7D42C1E101B}"/>
              </a:ext>
            </a:extLst>
          </p:cNvPr>
          <p:cNvGrpSpPr/>
          <p:nvPr/>
        </p:nvGrpSpPr>
        <p:grpSpPr>
          <a:xfrm>
            <a:off x="-3180" y="-121"/>
            <a:ext cx="12198360" cy="6854580"/>
            <a:chOff x="-3180" y="-121"/>
            <a:chExt cx="12198360" cy="6854580"/>
          </a:xfrm>
        </p:grpSpPr>
        <p:pic>
          <p:nvPicPr>
            <p:cNvPr id="4" name="Picture 3" descr="A diagram of a cow pen&#10;&#10;AI-generated content may be incorrect.">
              <a:extLst>
                <a:ext uri="{FF2B5EF4-FFF2-40B4-BE49-F238E27FC236}">
                  <a16:creationId xmlns:a16="http://schemas.microsoft.com/office/drawing/2014/main" id="{547CB4A4-954D-8443-E54C-89EA9497EAD3}"/>
                </a:ext>
              </a:extLst>
            </p:cNvPr>
            <p:cNvPicPr>
              <a:picLocks noChangeAspect="1"/>
            </p:cNvPicPr>
            <p:nvPr/>
          </p:nvPicPr>
          <p:blipFill>
            <a:blip r:embed="rId3"/>
            <a:stretch>
              <a:fillRect/>
            </a:stretch>
          </p:blipFill>
          <p:spPr>
            <a:xfrm>
              <a:off x="-3180" y="-121"/>
              <a:ext cx="12198360" cy="6854580"/>
            </a:xfrm>
            <a:prstGeom prst="rect">
              <a:avLst/>
            </a:prstGeom>
            <a:noFill/>
          </p:spPr>
        </p:pic>
        <p:sp>
          <p:nvSpPr>
            <p:cNvPr id="2" name="TextBox 1">
              <a:extLst>
                <a:ext uri="{FF2B5EF4-FFF2-40B4-BE49-F238E27FC236}">
                  <a16:creationId xmlns:a16="http://schemas.microsoft.com/office/drawing/2014/main" id="{BC7AC26B-8CFE-838D-76D5-07455FFB3277}"/>
                </a:ext>
              </a:extLst>
            </p:cNvPr>
            <p:cNvSpPr txBox="1"/>
            <p:nvPr/>
          </p:nvSpPr>
          <p:spPr>
            <a:xfrm>
              <a:off x="2857500" y="243416"/>
              <a:ext cx="2053166" cy="2106083"/>
            </a:xfrm>
            <a:prstGeom prst="rect">
              <a:avLst/>
            </a:prstGeom>
            <a:solidFill>
              <a:srgbClr val="D1F7A8"/>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3" name="TextBox 2">
              <a:extLst>
                <a:ext uri="{FF2B5EF4-FFF2-40B4-BE49-F238E27FC236}">
                  <a16:creationId xmlns:a16="http://schemas.microsoft.com/office/drawing/2014/main" id="{7B1BC6F8-5ACE-F464-BB65-8C0864FF92A2}"/>
                </a:ext>
              </a:extLst>
            </p:cNvPr>
            <p:cNvSpPr txBox="1"/>
            <p:nvPr/>
          </p:nvSpPr>
          <p:spPr>
            <a:xfrm>
              <a:off x="2870525" y="244231"/>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b="1">
                  <a:cs typeface="Calibri"/>
                </a:rPr>
                <a:t>NO risk of infection</a:t>
              </a:r>
              <a:endParaRPr lang="en-US" sz="1500" b="1"/>
            </a:p>
          </p:txBody>
        </p:sp>
        <p:sp>
          <p:nvSpPr>
            <p:cNvPr id="5" name="TextBox 4">
              <a:extLst>
                <a:ext uri="{FF2B5EF4-FFF2-40B4-BE49-F238E27FC236}">
                  <a16:creationId xmlns:a16="http://schemas.microsoft.com/office/drawing/2014/main" id="{9F5ED42C-4EB0-94E9-1761-A8E158C28084}"/>
                </a:ext>
              </a:extLst>
            </p:cNvPr>
            <p:cNvSpPr txBox="1"/>
            <p:nvPr/>
          </p:nvSpPr>
          <p:spPr>
            <a:xfrm>
              <a:off x="2870525" y="781538"/>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b="1">
                  <a:cs typeface="Calibri"/>
                </a:rPr>
                <a:t>LOW risk of infection</a:t>
              </a:r>
            </a:p>
          </p:txBody>
        </p:sp>
        <p:sp>
          <p:nvSpPr>
            <p:cNvPr id="6" name="TextBox 5">
              <a:extLst>
                <a:ext uri="{FF2B5EF4-FFF2-40B4-BE49-F238E27FC236}">
                  <a16:creationId xmlns:a16="http://schemas.microsoft.com/office/drawing/2014/main" id="{54495669-5BA1-1C6D-B18B-AF3E321EDBED}"/>
                </a:ext>
              </a:extLst>
            </p:cNvPr>
            <p:cNvSpPr txBox="1"/>
            <p:nvPr/>
          </p:nvSpPr>
          <p:spPr>
            <a:xfrm>
              <a:off x="2870524" y="1289538"/>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b="1">
                  <a:cs typeface="Calibri"/>
                </a:rPr>
                <a:t>MEDIUM risk of infection</a:t>
              </a:r>
              <a:endParaRPr lang="en-US" sz="1500" b="1"/>
            </a:p>
          </p:txBody>
        </p:sp>
        <p:sp>
          <p:nvSpPr>
            <p:cNvPr id="7" name="TextBox 6">
              <a:extLst>
                <a:ext uri="{FF2B5EF4-FFF2-40B4-BE49-F238E27FC236}">
                  <a16:creationId xmlns:a16="http://schemas.microsoft.com/office/drawing/2014/main" id="{2E57FF05-868D-5CEF-30BE-837941B93C6E}"/>
                </a:ext>
              </a:extLst>
            </p:cNvPr>
            <p:cNvSpPr txBox="1"/>
            <p:nvPr/>
          </p:nvSpPr>
          <p:spPr>
            <a:xfrm>
              <a:off x="2870525" y="1846384"/>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b="1">
                  <a:cs typeface="Calibri"/>
                </a:rPr>
                <a:t>HIGH risk of infection</a:t>
              </a:r>
            </a:p>
          </p:txBody>
        </p:sp>
      </p:grpSp>
    </p:spTree>
    <p:extLst>
      <p:ext uri="{BB962C8B-B14F-4D97-AF65-F5344CB8AC3E}">
        <p14:creationId xmlns:p14="http://schemas.microsoft.com/office/powerpoint/2010/main" val="31524596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B9AA3E-90C1-62CE-A2BF-55AC63401374}"/>
              </a:ext>
            </a:extLst>
          </p:cNvPr>
          <p:cNvSpPr>
            <a:spLocks noGrp="1"/>
          </p:cNvSpPr>
          <p:nvPr>
            <p:ph idx="1"/>
          </p:nvPr>
        </p:nvSpPr>
        <p:spPr>
          <a:xfrm>
            <a:off x="440267" y="1569207"/>
            <a:ext cx="5655733" cy="2674938"/>
          </a:xfrm>
        </p:spPr>
        <p:txBody>
          <a:bodyPr vert="horz" lIns="91440" tIns="45720" rIns="91440" bIns="45720" rtlCol="0" anchor="t">
            <a:noAutofit/>
          </a:bodyPr>
          <a:lstStyle/>
          <a:p>
            <a:pPr>
              <a:lnSpc>
                <a:spcPct val="100000"/>
              </a:lnSpc>
            </a:pPr>
            <a:r>
              <a:rPr lang="en-US">
                <a:latin typeface="Calibri"/>
                <a:ea typeface="Calibri"/>
                <a:cs typeface="Calibri"/>
              </a:rPr>
              <a:t>Milking</a:t>
            </a:r>
          </a:p>
          <a:p>
            <a:pPr>
              <a:lnSpc>
                <a:spcPct val="100000"/>
              </a:lnSpc>
            </a:pPr>
            <a:r>
              <a:rPr lang="en-US">
                <a:latin typeface="Calibri"/>
                <a:ea typeface="Calibri"/>
                <a:cs typeface="Calibri"/>
              </a:rPr>
              <a:t>Injections, vaccinations, and needle use</a:t>
            </a:r>
          </a:p>
          <a:p>
            <a:pPr>
              <a:lnSpc>
                <a:spcPct val="100000"/>
              </a:lnSpc>
            </a:pPr>
            <a:r>
              <a:rPr lang="en-US">
                <a:latin typeface="Calibri"/>
                <a:ea typeface="Calibri"/>
                <a:cs typeface="Calibri"/>
              </a:rPr>
              <a:t>Wound care and surgery</a:t>
            </a:r>
          </a:p>
          <a:p>
            <a:pPr>
              <a:lnSpc>
                <a:spcPct val="100000"/>
              </a:lnSpc>
            </a:pPr>
            <a:r>
              <a:rPr lang="en-US">
                <a:latin typeface="Calibri"/>
                <a:ea typeface="Calibri"/>
                <a:cs typeface="Calibri"/>
              </a:rPr>
              <a:t>Handling and examining animals</a:t>
            </a:r>
          </a:p>
          <a:p>
            <a:pPr>
              <a:lnSpc>
                <a:spcPct val="100000"/>
              </a:lnSpc>
            </a:pPr>
            <a:r>
              <a:rPr lang="en-US">
                <a:latin typeface="Calibri"/>
                <a:ea typeface="Calibri"/>
                <a:cs typeface="Calibri"/>
              </a:rPr>
              <a:t>Calving / birthing</a:t>
            </a:r>
          </a:p>
          <a:p>
            <a:pPr>
              <a:lnSpc>
                <a:spcPct val="100000"/>
              </a:lnSpc>
            </a:pPr>
            <a:r>
              <a:rPr lang="en-US">
                <a:latin typeface="Calibri"/>
                <a:ea typeface="Calibri"/>
                <a:cs typeface="Calibri"/>
              </a:rPr>
              <a:t>Cleaning and sanitation, exposure to manure and waste</a:t>
            </a:r>
          </a:p>
          <a:p>
            <a:pPr>
              <a:lnSpc>
                <a:spcPct val="100000"/>
              </a:lnSpc>
            </a:pPr>
            <a:r>
              <a:rPr lang="en-US">
                <a:latin typeface="Calibri"/>
                <a:ea typeface="Calibri"/>
                <a:cs typeface="Calibri"/>
              </a:rPr>
              <a:t>Working with and transporting dead animals</a:t>
            </a:r>
            <a:endParaRPr lang="en-US"/>
          </a:p>
        </p:txBody>
      </p:sp>
      <p:pic>
        <p:nvPicPr>
          <p:cNvPr id="4" name="Picture 4">
            <a:extLst>
              <a:ext uri="{FF2B5EF4-FFF2-40B4-BE49-F238E27FC236}">
                <a16:creationId xmlns:a16="http://schemas.microsoft.com/office/drawing/2014/main" id="{0622D6D9-9C46-D71A-FEDB-1B3D5F8F1D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53585"/>
            <a:ext cx="11836641" cy="365227"/>
          </a:xfrm>
          <a:prstGeom prst="rect">
            <a:avLst/>
          </a:prstGeom>
        </p:spPr>
      </p:pic>
      <p:sp>
        <p:nvSpPr>
          <p:cNvPr id="2" name="Title 1">
            <a:extLst>
              <a:ext uri="{FF2B5EF4-FFF2-40B4-BE49-F238E27FC236}">
                <a16:creationId xmlns:a16="http://schemas.microsoft.com/office/drawing/2014/main" id="{437FDE71-62DC-3B79-4384-708A9B111552}"/>
              </a:ext>
            </a:extLst>
          </p:cNvPr>
          <p:cNvSpPr>
            <a:spLocks noGrp="1"/>
          </p:cNvSpPr>
          <p:nvPr>
            <p:ph type="title"/>
          </p:nvPr>
        </p:nvSpPr>
        <p:spPr>
          <a:xfrm>
            <a:off x="440267" y="415048"/>
            <a:ext cx="10515600" cy="810155"/>
          </a:xfrm>
        </p:spPr>
        <p:txBody>
          <a:bodyPr/>
          <a:lstStyle/>
          <a:p>
            <a:r>
              <a:rPr lang="en-US"/>
              <a:t>High-Risk Dairy Farm Tasks: </a:t>
            </a:r>
          </a:p>
        </p:txBody>
      </p:sp>
      <p:sp>
        <p:nvSpPr>
          <p:cNvPr id="5" name="TextBox 4">
            <a:extLst>
              <a:ext uri="{FF2B5EF4-FFF2-40B4-BE49-F238E27FC236}">
                <a16:creationId xmlns:a16="http://schemas.microsoft.com/office/drawing/2014/main" id="{8506EF8E-61D9-B9D3-A397-8E0889C17207}"/>
              </a:ext>
            </a:extLst>
          </p:cNvPr>
          <p:cNvSpPr txBox="1"/>
          <p:nvPr/>
        </p:nvSpPr>
        <p:spPr>
          <a:xfrm>
            <a:off x="7045693" y="2656573"/>
            <a:ext cx="2550694" cy="369332"/>
          </a:xfrm>
          <a:prstGeom prst="rect">
            <a:avLst/>
          </a:prstGeom>
          <a:noFill/>
        </p:spPr>
        <p:txBody>
          <a:bodyPr wrap="square" rtlCol="0">
            <a:spAutoFit/>
          </a:bodyPr>
          <a:lstStyle/>
          <a:p>
            <a:r>
              <a:rPr lang="en-US">
                <a:solidFill>
                  <a:srgbClr val="00B050"/>
                </a:solidFill>
              </a:rPr>
              <a:t>Insert drawing of a farm</a:t>
            </a:r>
          </a:p>
        </p:txBody>
      </p:sp>
      <p:pic>
        <p:nvPicPr>
          <p:cNvPr id="6" name="Picture 5" descr="Cows grazing in a field&#10;&#10;AI-generated content may be incorrect.">
            <a:extLst>
              <a:ext uri="{FF2B5EF4-FFF2-40B4-BE49-F238E27FC236}">
                <a16:creationId xmlns:a16="http://schemas.microsoft.com/office/drawing/2014/main" id="{AA3F3C6C-17D6-A0B3-23DE-A19C30980DFE}"/>
              </a:ext>
            </a:extLst>
          </p:cNvPr>
          <p:cNvPicPr>
            <a:picLocks noChangeAspect="1"/>
          </p:cNvPicPr>
          <p:nvPr/>
        </p:nvPicPr>
        <p:blipFill>
          <a:blip r:embed="rId4" cstate="screen">
            <a:extLst>
              <a:ext uri="{28A0092B-C50C-407E-A947-70E740481C1C}">
                <a14:useLocalDpi xmlns:a14="http://schemas.microsoft.com/office/drawing/2010/main"/>
              </a:ext>
            </a:extLst>
          </a:blip>
          <a:srcRect l="11151" t="7865" r="7692"/>
          <a:stretch>
            <a:fillRect/>
          </a:stretch>
        </p:blipFill>
        <p:spPr>
          <a:xfrm>
            <a:off x="6879520" y="2216783"/>
            <a:ext cx="4063194" cy="3144603"/>
          </a:xfrm>
          <a:prstGeom prst="rect">
            <a:avLst/>
          </a:prstGeom>
        </p:spPr>
      </p:pic>
    </p:spTree>
    <p:extLst>
      <p:ext uri="{BB962C8B-B14F-4D97-AF65-F5344CB8AC3E}">
        <p14:creationId xmlns:p14="http://schemas.microsoft.com/office/powerpoint/2010/main" val="30271650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36C142C2-C621-DC6E-20BE-7A0B9043F6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FEACA3B6-4F69-56DC-2203-00D09F1E4B86}"/>
              </a:ext>
            </a:extLst>
          </p:cNvPr>
          <p:cNvSpPr>
            <a:spLocks noGrp="1"/>
          </p:cNvSpPr>
          <p:nvPr>
            <p:ph type="title"/>
          </p:nvPr>
        </p:nvSpPr>
        <p:spPr>
          <a:xfrm>
            <a:off x="292019" y="-6591"/>
            <a:ext cx="11544622" cy="821418"/>
          </a:xfrm>
        </p:spPr>
        <p:txBody>
          <a:bodyPr>
            <a:noAutofit/>
          </a:bodyPr>
          <a:lstStyle/>
          <a:p>
            <a:r>
              <a:rPr lang="en-US" altLang="zh-CN" sz="3600"/>
              <a:t>Transmission Routes for Diseases on Dairy Farms</a:t>
            </a:r>
            <a:endParaRPr lang="en-US" sz="3600"/>
          </a:p>
        </p:txBody>
      </p:sp>
      <p:sp>
        <p:nvSpPr>
          <p:cNvPr id="6" name="Content Placeholder 2">
            <a:extLst>
              <a:ext uri="{FF2B5EF4-FFF2-40B4-BE49-F238E27FC236}">
                <a16:creationId xmlns:a16="http://schemas.microsoft.com/office/drawing/2014/main" id="{4F15EF1B-8EC2-E41D-08F7-E8323893C91B}"/>
              </a:ext>
            </a:extLst>
          </p:cNvPr>
          <p:cNvSpPr txBox="1">
            <a:spLocks/>
          </p:cNvSpPr>
          <p:nvPr/>
        </p:nvSpPr>
        <p:spPr>
          <a:xfrm>
            <a:off x="674344" y="1529314"/>
            <a:ext cx="4743753" cy="427196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00000"/>
              </a:lnSpc>
              <a:buFont typeface="Arial"/>
              <a:buNone/>
            </a:pPr>
            <a:r>
              <a:rPr lang="en-US">
                <a:latin typeface="Calibri"/>
                <a:ea typeface="Calibri"/>
                <a:cs typeface="Calibri"/>
              </a:rPr>
              <a:t>There are five common routes of transmission:</a:t>
            </a:r>
          </a:p>
          <a:p>
            <a:pPr marL="0" indent="0">
              <a:lnSpc>
                <a:spcPct val="100000"/>
              </a:lnSpc>
              <a:buFont typeface="Arial"/>
              <a:buNone/>
            </a:pPr>
            <a:r>
              <a:rPr lang="en-US">
                <a:latin typeface="Calibri"/>
                <a:ea typeface="Calibri"/>
                <a:cs typeface="Calibri"/>
              </a:rPr>
              <a:t>1. Direct contact</a:t>
            </a:r>
          </a:p>
          <a:p>
            <a:pPr marL="0" indent="0">
              <a:lnSpc>
                <a:spcPct val="100000"/>
              </a:lnSpc>
              <a:buFont typeface="Arial"/>
              <a:buNone/>
            </a:pPr>
            <a:r>
              <a:rPr lang="en-US">
                <a:latin typeface="Calibri"/>
                <a:ea typeface="Calibri"/>
                <a:cs typeface="Calibri"/>
              </a:rPr>
              <a:t>2. Indirect contact (fomites)</a:t>
            </a:r>
          </a:p>
          <a:p>
            <a:pPr marL="0" indent="0">
              <a:lnSpc>
                <a:spcPct val="100000"/>
              </a:lnSpc>
              <a:buFont typeface="Arial"/>
              <a:buNone/>
            </a:pPr>
            <a:r>
              <a:rPr lang="en-US">
                <a:latin typeface="Calibri"/>
                <a:ea typeface="Calibri"/>
                <a:cs typeface="Calibri"/>
              </a:rPr>
              <a:t>3. Airborne</a:t>
            </a:r>
          </a:p>
          <a:p>
            <a:pPr marL="0" indent="0">
              <a:lnSpc>
                <a:spcPct val="100000"/>
              </a:lnSpc>
              <a:buFont typeface="Arial"/>
              <a:buNone/>
            </a:pPr>
            <a:r>
              <a:rPr lang="en-US">
                <a:latin typeface="Calibri"/>
                <a:ea typeface="Calibri"/>
                <a:cs typeface="Calibri"/>
              </a:rPr>
              <a:t>4. Ingestion</a:t>
            </a:r>
          </a:p>
          <a:p>
            <a:pPr marL="0" indent="0">
              <a:lnSpc>
                <a:spcPct val="100000"/>
              </a:lnSpc>
              <a:buFont typeface="Arial"/>
              <a:buNone/>
            </a:pPr>
            <a:r>
              <a:rPr lang="en-US">
                <a:latin typeface="Calibri"/>
                <a:ea typeface="Calibri"/>
                <a:cs typeface="Calibri"/>
              </a:rPr>
              <a:t>5. Sharps</a:t>
            </a:r>
          </a:p>
        </p:txBody>
      </p:sp>
      <p:pic>
        <p:nvPicPr>
          <p:cNvPr id="5" name="Picture 4" descr="Dairy Farm 1.jpg">
            <a:extLst>
              <a:ext uri="{FF2B5EF4-FFF2-40B4-BE49-F238E27FC236}">
                <a16:creationId xmlns:a16="http://schemas.microsoft.com/office/drawing/2014/main" id="{100E2098-C623-5D21-8C64-5B450ADACE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49660" y="1417360"/>
            <a:ext cx="6469811" cy="4411468"/>
          </a:xfrm>
          <a:prstGeom prst="rect">
            <a:avLst/>
          </a:prstGeom>
        </p:spPr>
      </p:pic>
    </p:spTree>
    <p:extLst>
      <p:ext uri="{BB962C8B-B14F-4D97-AF65-F5344CB8AC3E}">
        <p14:creationId xmlns:p14="http://schemas.microsoft.com/office/powerpoint/2010/main" val="35033536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BE1B7-0875-D6EB-02A8-0E9C74C8770B}"/>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E7038626-156F-35DE-62DF-6B8E05F624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C445715A-6B2D-5800-EA3D-60BC5D6525EC}"/>
              </a:ext>
            </a:extLst>
          </p:cNvPr>
          <p:cNvSpPr>
            <a:spLocks noGrp="1"/>
          </p:cNvSpPr>
          <p:nvPr>
            <p:ph type="title"/>
          </p:nvPr>
        </p:nvSpPr>
        <p:spPr>
          <a:xfrm>
            <a:off x="220133" y="65296"/>
            <a:ext cx="10515600" cy="821418"/>
          </a:xfrm>
        </p:spPr>
        <p:txBody>
          <a:bodyPr>
            <a:normAutofit/>
          </a:bodyPr>
          <a:lstStyle/>
          <a:p>
            <a:r>
              <a:rPr lang="en-US" altLang="zh-CN"/>
              <a:t>Transmission Routes : Direct Contact</a:t>
            </a:r>
            <a:endParaRPr lang="en-US"/>
          </a:p>
        </p:txBody>
      </p:sp>
      <p:pic>
        <p:nvPicPr>
          <p:cNvPr id="4" name="Picture 3" descr="image-from-rawpixel-id-8734126-original.jpg">
            <a:extLst>
              <a:ext uri="{FF2B5EF4-FFF2-40B4-BE49-F238E27FC236}">
                <a16:creationId xmlns:a16="http://schemas.microsoft.com/office/drawing/2014/main" id="{0E06268E-5C03-690A-A353-EE2C23C948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63397" y="921094"/>
            <a:ext cx="7952153" cy="5247718"/>
          </a:xfrm>
          <a:prstGeom prst="rect">
            <a:avLst/>
          </a:prstGeom>
        </p:spPr>
      </p:pic>
      <p:sp>
        <p:nvSpPr>
          <p:cNvPr id="6" name="TextBox 5">
            <a:extLst>
              <a:ext uri="{FF2B5EF4-FFF2-40B4-BE49-F238E27FC236}">
                <a16:creationId xmlns:a16="http://schemas.microsoft.com/office/drawing/2014/main" id="{7162123A-0A57-E1DF-C9BC-EA603F165DD7}"/>
              </a:ext>
            </a:extLst>
          </p:cNvPr>
          <p:cNvSpPr txBox="1"/>
          <p:nvPr/>
        </p:nvSpPr>
        <p:spPr>
          <a:xfrm>
            <a:off x="661358" y="2465716"/>
            <a:ext cx="2559171"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Touching infected animals, their waste or bodily fluids.</a:t>
            </a:r>
          </a:p>
          <a:p>
            <a:pPr algn="ctr"/>
            <a:endParaRPr lang="en-US" sz="2400" b="1"/>
          </a:p>
        </p:txBody>
      </p:sp>
    </p:spTree>
    <p:extLst>
      <p:ext uri="{BB962C8B-B14F-4D97-AF65-F5344CB8AC3E}">
        <p14:creationId xmlns:p14="http://schemas.microsoft.com/office/powerpoint/2010/main" val="2414387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585B6-0432-7579-CE36-CED90BF3B05C}"/>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B2B1F17F-128C-EC61-3310-C695FBFF376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7ABEF18B-1B4B-BA84-A2FD-F897EE6D8334}"/>
              </a:ext>
            </a:extLst>
          </p:cNvPr>
          <p:cNvSpPr>
            <a:spLocks noGrp="1"/>
          </p:cNvSpPr>
          <p:nvPr>
            <p:ph type="title"/>
          </p:nvPr>
        </p:nvSpPr>
        <p:spPr>
          <a:xfrm>
            <a:off x="220133" y="65296"/>
            <a:ext cx="10515600" cy="821418"/>
          </a:xfrm>
        </p:spPr>
        <p:txBody>
          <a:bodyPr>
            <a:normAutofit/>
          </a:bodyPr>
          <a:lstStyle/>
          <a:p>
            <a:r>
              <a:rPr lang="en-US" altLang="zh-CN"/>
              <a:t>Transmission Routes : Direct Contact</a:t>
            </a:r>
            <a:endParaRPr lang="en-US"/>
          </a:p>
        </p:txBody>
      </p:sp>
      <p:sp>
        <p:nvSpPr>
          <p:cNvPr id="8" name="文本框 7">
            <a:extLst>
              <a:ext uri="{FF2B5EF4-FFF2-40B4-BE49-F238E27FC236}">
                <a16:creationId xmlns:a16="http://schemas.microsoft.com/office/drawing/2014/main" id="{F19AA614-A0D1-B700-56BA-7B74EC991648}"/>
              </a:ext>
            </a:extLst>
          </p:cNvPr>
          <p:cNvSpPr txBox="1"/>
          <p:nvPr/>
        </p:nvSpPr>
        <p:spPr>
          <a:xfrm>
            <a:off x="6321722" y="6170631"/>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12-13)</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pic>
        <p:nvPicPr>
          <p:cNvPr id="6" name="Picture 5" descr="veterinarian-giving-birth-cow-heifer-260nw-1486178420.jpg">
            <a:extLst>
              <a:ext uri="{FF2B5EF4-FFF2-40B4-BE49-F238E27FC236}">
                <a16:creationId xmlns:a16="http://schemas.microsoft.com/office/drawing/2014/main" id="{80C58227-0762-7892-B979-2D963F5FC6F4}"/>
              </a:ext>
            </a:extLst>
          </p:cNvPr>
          <p:cNvPicPr>
            <a:picLocks noChangeAspect="1"/>
          </p:cNvPicPr>
          <p:nvPr/>
        </p:nvPicPr>
        <p:blipFill>
          <a:blip r:embed="rId4"/>
          <a:stretch>
            <a:fillRect/>
          </a:stretch>
        </p:blipFill>
        <p:spPr>
          <a:xfrm>
            <a:off x="371210" y="1053240"/>
            <a:ext cx="7135845" cy="4693679"/>
          </a:xfrm>
          <a:prstGeom prst="rect">
            <a:avLst/>
          </a:prstGeom>
        </p:spPr>
      </p:pic>
      <p:pic>
        <p:nvPicPr>
          <p:cNvPr id="4" name="Picture 3" descr="cow running nose 2.jpg">
            <a:extLst>
              <a:ext uri="{FF2B5EF4-FFF2-40B4-BE49-F238E27FC236}">
                <a16:creationId xmlns:a16="http://schemas.microsoft.com/office/drawing/2014/main" id="{DD1B9237-15ED-11BE-20AD-06A47C07501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05144" y="1056814"/>
            <a:ext cx="4520339" cy="3676183"/>
          </a:xfrm>
          <a:prstGeom prst="rect">
            <a:avLst/>
          </a:prstGeom>
        </p:spPr>
      </p:pic>
      <p:pic>
        <p:nvPicPr>
          <p:cNvPr id="5" name="Picture 4" descr="Cow running nose.jpg">
            <a:extLst>
              <a:ext uri="{FF2B5EF4-FFF2-40B4-BE49-F238E27FC236}">
                <a16:creationId xmlns:a16="http://schemas.microsoft.com/office/drawing/2014/main" id="{E5B79D5B-EAA5-AF2A-7FD8-2442FBF5F0A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909706" y="4397064"/>
            <a:ext cx="3111501" cy="2077508"/>
          </a:xfrm>
          <a:prstGeom prst="rect">
            <a:avLst/>
          </a:prstGeom>
        </p:spPr>
      </p:pic>
    </p:spTree>
    <p:extLst>
      <p:ext uri="{BB962C8B-B14F-4D97-AF65-F5344CB8AC3E}">
        <p14:creationId xmlns:p14="http://schemas.microsoft.com/office/powerpoint/2010/main" val="201228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716CB-14D6-D6C8-7A5D-F7E219A7E27B}"/>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F26FBE01-E5B3-B98E-902E-C7632B4DCB6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045E0B8B-A730-CE54-E730-C893FD0A9B15}"/>
              </a:ext>
            </a:extLst>
          </p:cNvPr>
          <p:cNvSpPr>
            <a:spLocks noGrp="1"/>
          </p:cNvSpPr>
          <p:nvPr>
            <p:ph type="title"/>
          </p:nvPr>
        </p:nvSpPr>
        <p:spPr>
          <a:xfrm>
            <a:off x="220133" y="65296"/>
            <a:ext cx="10515600" cy="821418"/>
          </a:xfrm>
        </p:spPr>
        <p:txBody>
          <a:bodyPr>
            <a:normAutofit fontScale="90000"/>
          </a:bodyPr>
          <a:lstStyle/>
          <a:p>
            <a:r>
              <a:rPr lang="en-US" altLang="zh-CN"/>
              <a:t>Transmission Routes : Indirect Contact</a:t>
            </a:r>
            <a:endParaRPr lang="en-US"/>
          </a:p>
        </p:txBody>
      </p:sp>
      <p:pic>
        <p:nvPicPr>
          <p:cNvPr id="4" name="Picture 3" descr="premium_photo-1758738818488-38389edcf1d0.jpg">
            <a:extLst>
              <a:ext uri="{FF2B5EF4-FFF2-40B4-BE49-F238E27FC236}">
                <a16:creationId xmlns:a16="http://schemas.microsoft.com/office/drawing/2014/main" id="{868B866B-8B37-EB60-BDC4-29420BC656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85547" y="3740491"/>
            <a:ext cx="6242539" cy="2672862"/>
          </a:xfrm>
          <a:prstGeom prst="rect">
            <a:avLst/>
          </a:prstGeom>
        </p:spPr>
      </p:pic>
      <p:pic>
        <p:nvPicPr>
          <p:cNvPr id="5" name="Picture 4" descr="A close-up of a person wearing boots&#10;&#10;AI-generated content may be incorrect.">
            <a:extLst>
              <a:ext uri="{FF2B5EF4-FFF2-40B4-BE49-F238E27FC236}">
                <a16:creationId xmlns:a16="http://schemas.microsoft.com/office/drawing/2014/main" id="{F0E19470-ECDD-B7ED-1C71-65945E4924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823371" y="1071200"/>
            <a:ext cx="1695695" cy="2484805"/>
          </a:xfrm>
          <a:prstGeom prst="rect">
            <a:avLst/>
          </a:prstGeom>
        </p:spPr>
      </p:pic>
      <p:pic>
        <p:nvPicPr>
          <p:cNvPr id="7" name="Picture 6" descr="bare hands.jpg">
            <a:extLst>
              <a:ext uri="{FF2B5EF4-FFF2-40B4-BE49-F238E27FC236}">
                <a16:creationId xmlns:a16="http://schemas.microsoft.com/office/drawing/2014/main" id="{17503363-1287-823E-4CF3-C9D1A5F5A5CC}"/>
              </a:ext>
            </a:extLst>
          </p:cNvPr>
          <p:cNvPicPr>
            <a:picLocks noChangeAspect="1"/>
          </p:cNvPicPr>
          <p:nvPr/>
        </p:nvPicPr>
        <p:blipFill>
          <a:blip r:embed="rId6"/>
          <a:srcRect l="44761" t="76" r="24138" b="-241"/>
          <a:stretch>
            <a:fillRect/>
          </a:stretch>
        </p:blipFill>
        <p:spPr>
          <a:xfrm>
            <a:off x="7699655" y="972454"/>
            <a:ext cx="4136986" cy="5440899"/>
          </a:xfrm>
          <a:prstGeom prst="rect">
            <a:avLst/>
          </a:prstGeom>
        </p:spPr>
      </p:pic>
      <p:sp>
        <p:nvSpPr>
          <p:cNvPr id="10" name="TextBox 9">
            <a:extLst>
              <a:ext uri="{FF2B5EF4-FFF2-40B4-BE49-F238E27FC236}">
                <a16:creationId xmlns:a16="http://schemas.microsoft.com/office/drawing/2014/main" id="{20500485-4ACA-440D-03E6-C129D9652B77}"/>
              </a:ext>
            </a:extLst>
          </p:cNvPr>
          <p:cNvSpPr txBox="1"/>
          <p:nvPr/>
        </p:nvSpPr>
        <p:spPr>
          <a:xfrm>
            <a:off x="1381113" y="1582341"/>
            <a:ext cx="2652043"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Touching contaminated objects or surfaces.</a:t>
            </a:r>
          </a:p>
          <a:p>
            <a:pPr algn="ctr"/>
            <a:endParaRPr lang="en-US"/>
          </a:p>
        </p:txBody>
      </p:sp>
    </p:spTree>
    <p:extLst>
      <p:ext uri="{BB962C8B-B14F-4D97-AF65-F5344CB8AC3E}">
        <p14:creationId xmlns:p14="http://schemas.microsoft.com/office/powerpoint/2010/main" val="2846696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028FE-38E1-A54F-163D-B732EE3C4B80}"/>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5B10F04D-9576-F12A-4DA1-B3192B238C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A5ACF2DF-636C-E8F5-32F8-9B4253660704}"/>
              </a:ext>
            </a:extLst>
          </p:cNvPr>
          <p:cNvSpPr>
            <a:spLocks noGrp="1"/>
          </p:cNvSpPr>
          <p:nvPr>
            <p:ph type="title"/>
          </p:nvPr>
        </p:nvSpPr>
        <p:spPr>
          <a:xfrm>
            <a:off x="220133" y="65296"/>
            <a:ext cx="10515600" cy="821418"/>
          </a:xfrm>
        </p:spPr>
        <p:txBody>
          <a:bodyPr>
            <a:normAutofit/>
          </a:bodyPr>
          <a:lstStyle/>
          <a:p>
            <a:r>
              <a:rPr lang="en-US" altLang="zh-CN"/>
              <a:t>Other fomites include…</a:t>
            </a:r>
            <a:endParaRPr lang="en-US"/>
          </a:p>
        </p:txBody>
      </p:sp>
      <p:sp>
        <p:nvSpPr>
          <p:cNvPr id="8" name="TextBox 7">
            <a:extLst>
              <a:ext uri="{FF2B5EF4-FFF2-40B4-BE49-F238E27FC236}">
                <a16:creationId xmlns:a16="http://schemas.microsoft.com/office/drawing/2014/main" id="{FC97B2B3-22D1-B09A-1E7A-D13483D0268D}"/>
              </a:ext>
            </a:extLst>
          </p:cNvPr>
          <p:cNvSpPr txBox="1"/>
          <p:nvPr/>
        </p:nvSpPr>
        <p:spPr>
          <a:xfrm>
            <a:off x="139548" y="5969000"/>
            <a:ext cx="496993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Doors (with handles, knobs or push)</a:t>
            </a:r>
          </a:p>
          <a:p>
            <a:pPr algn="ctr"/>
            <a:endParaRPr lang="en-US"/>
          </a:p>
        </p:txBody>
      </p:sp>
      <p:pic>
        <p:nvPicPr>
          <p:cNvPr id="11" name="Picture 10">
            <a:extLst>
              <a:ext uri="{FF2B5EF4-FFF2-40B4-BE49-F238E27FC236}">
                <a16:creationId xmlns:a16="http://schemas.microsoft.com/office/drawing/2014/main" id="{C5BC34E5-8FD0-5E8B-FD4C-91FDEEE4B61C}"/>
              </a:ext>
            </a:extLst>
          </p:cNvPr>
          <p:cNvPicPr>
            <a:picLocks noChangeAspect="1"/>
          </p:cNvPicPr>
          <p:nvPr/>
        </p:nvPicPr>
        <p:blipFill>
          <a:blip r:embed="rId4"/>
          <a:stretch>
            <a:fillRect/>
          </a:stretch>
        </p:blipFill>
        <p:spPr>
          <a:xfrm>
            <a:off x="220133" y="1027476"/>
            <a:ext cx="3405868" cy="3405868"/>
          </a:xfrm>
          <a:prstGeom prst="rect">
            <a:avLst/>
          </a:prstGeom>
        </p:spPr>
      </p:pic>
      <p:pic>
        <p:nvPicPr>
          <p:cNvPr id="13" name="Picture 12">
            <a:extLst>
              <a:ext uri="{FF2B5EF4-FFF2-40B4-BE49-F238E27FC236}">
                <a16:creationId xmlns:a16="http://schemas.microsoft.com/office/drawing/2014/main" id="{AB0ACF72-625B-B899-B006-349EC75331D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02721" y="2730410"/>
            <a:ext cx="3038338" cy="3038338"/>
          </a:xfrm>
          <a:prstGeom prst="rect">
            <a:avLst/>
          </a:prstGeom>
        </p:spPr>
      </p:pic>
      <p:pic>
        <p:nvPicPr>
          <p:cNvPr id="17" name="Picture 16">
            <a:extLst>
              <a:ext uri="{FF2B5EF4-FFF2-40B4-BE49-F238E27FC236}">
                <a16:creationId xmlns:a16="http://schemas.microsoft.com/office/drawing/2014/main" id="{AE567A2F-E9BE-7E28-64B0-022097A0B561}"/>
              </a:ext>
            </a:extLst>
          </p:cNvPr>
          <p:cNvPicPr>
            <a:picLocks noChangeAspect="1"/>
          </p:cNvPicPr>
          <p:nvPr/>
        </p:nvPicPr>
        <p:blipFill>
          <a:blip r:embed="rId6"/>
          <a:stretch>
            <a:fillRect/>
          </a:stretch>
        </p:blipFill>
        <p:spPr>
          <a:xfrm>
            <a:off x="6096000" y="1297984"/>
            <a:ext cx="1771897" cy="1086002"/>
          </a:xfrm>
          <a:prstGeom prst="rect">
            <a:avLst/>
          </a:prstGeom>
        </p:spPr>
      </p:pic>
      <p:sp>
        <p:nvSpPr>
          <p:cNvPr id="19" name="TextBox 18">
            <a:extLst>
              <a:ext uri="{FF2B5EF4-FFF2-40B4-BE49-F238E27FC236}">
                <a16:creationId xmlns:a16="http://schemas.microsoft.com/office/drawing/2014/main" id="{D994308D-E32E-C326-A583-F2BA9733A276}"/>
              </a:ext>
            </a:extLst>
          </p:cNvPr>
          <p:cNvSpPr txBox="1"/>
          <p:nvPr/>
        </p:nvSpPr>
        <p:spPr>
          <a:xfrm>
            <a:off x="5348108" y="2576051"/>
            <a:ext cx="326768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Breakroom Microwaves</a:t>
            </a:r>
          </a:p>
          <a:p>
            <a:pPr algn="ctr"/>
            <a:endParaRPr lang="en-US"/>
          </a:p>
        </p:txBody>
      </p:sp>
      <p:pic>
        <p:nvPicPr>
          <p:cNvPr id="23" name="Picture 22">
            <a:extLst>
              <a:ext uri="{FF2B5EF4-FFF2-40B4-BE49-F238E27FC236}">
                <a16:creationId xmlns:a16="http://schemas.microsoft.com/office/drawing/2014/main" id="{5B9AEAA1-1BFB-AC10-8D61-4C9EAB1873D6}"/>
              </a:ext>
            </a:extLst>
          </p:cNvPr>
          <p:cNvPicPr>
            <a:picLocks noChangeAspect="1"/>
          </p:cNvPicPr>
          <p:nvPr/>
        </p:nvPicPr>
        <p:blipFill>
          <a:blip r:embed="rId7"/>
          <a:stretch>
            <a:fillRect/>
          </a:stretch>
        </p:blipFill>
        <p:spPr>
          <a:xfrm>
            <a:off x="5477933" y="3587219"/>
            <a:ext cx="2772162" cy="2181529"/>
          </a:xfrm>
          <a:prstGeom prst="rect">
            <a:avLst/>
          </a:prstGeom>
        </p:spPr>
      </p:pic>
      <p:sp>
        <p:nvSpPr>
          <p:cNvPr id="25" name="TextBox 24">
            <a:extLst>
              <a:ext uri="{FF2B5EF4-FFF2-40B4-BE49-F238E27FC236}">
                <a16:creationId xmlns:a16="http://schemas.microsoft.com/office/drawing/2014/main" id="{50B02393-1E9B-16C8-6EA8-8EDAEC545738}"/>
              </a:ext>
            </a:extLst>
          </p:cNvPr>
          <p:cNvSpPr txBox="1"/>
          <p:nvPr/>
        </p:nvSpPr>
        <p:spPr>
          <a:xfrm>
            <a:off x="5109483" y="5924777"/>
            <a:ext cx="4969935"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Breakroom faucet handles</a:t>
            </a:r>
          </a:p>
          <a:p>
            <a:pPr algn="ctr"/>
            <a:endParaRPr lang="en-US"/>
          </a:p>
        </p:txBody>
      </p:sp>
      <p:pic>
        <p:nvPicPr>
          <p:cNvPr id="29" name="Picture 28">
            <a:extLst>
              <a:ext uri="{FF2B5EF4-FFF2-40B4-BE49-F238E27FC236}">
                <a16:creationId xmlns:a16="http://schemas.microsoft.com/office/drawing/2014/main" id="{2426DDBE-3392-9ADC-3DAD-CA174A22BAC1}"/>
              </a:ext>
            </a:extLst>
          </p:cNvPr>
          <p:cNvPicPr>
            <a:picLocks noChangeAspect="1"/>
          </p:cNvPicPr>
          <p:nvPr/>
        </p:nvPicPr>
        <p:blipFill>
          <a:blip r:embed="rId8"/>
          <a:stretch>
            <a:fillRect/>
          </a:stretch>
        </p:blipFill>
        <p:spPr>
          <a:xfrm>
            <a:off x="9217593" y="1547520"/>
            <a:ext cx="1943371" cy="3991532"/>
          </a:xfrm>
          <a:prstGeom prst="rect">
            <a:avLst/>
          </a:prstGeom>
        </p:spPr>
      </p:pic>
      <p:sp>
        <p:nvSpPr>
          <p:cNvPr id="31" name="TextBox 30">
            <a:extLst>
              <a:ext uri="{FF2B5EF4-FFF2-40B4-BE49-F238E27FC236}">
                <a16:creationId xmlns:a16="http://schemas.microsoft.com/office/drawing/2014/main" id="{F93B4644-ACC5-52AA-4F09-E5DE9E8DE5DB}"/>
              </a:ext>
            </a:extLst>
          </p:cNvPr>
          <p:cNvSpPr txBox="1"/>
          <p:nvPr/>
        </p:nvSpPr>
        <p:spPr>
          <a:xfrm>
            <a:off x="9275050" y="5647634"/>
            <a:ext cx="2357012"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Cell Phones</a:t>
            </a:r>
          </a:p>
          <a:p>
            <a:pPr algn="ctr"/>
            <a:endParaRPr lang="en-US"/>
          </a:p>
        </p:txBody>
      </p:sp>
    </p:spTree>
    <p:extLst>
      <p:ext uri="{BB962C8B-B14F-4D97-AF65-F5344CB8AC3E}">
        <p14:creationId xmlns:p14="http://schemas.microsoft.com/office/powerpoint/2010/main" val="14563100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A054C-C082-C711-2C80-8D95F7AB9B95}"/>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7209CFE1-5262-8BA1-41F3-FB6C9441A74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0235ACD6-DBFE-F353-B930-CEC86D47E471}"/>
              </a:ext>
            </a:extLst>
          </p:cNvPr>
          <p:cNvSpPr>
            <a:spLocks noGrp="1"/>
          </p:cNvSpPr>
          <p:nvPr>
            <p:ph type="title"/>
          </p:nvPr>
        </p:nvSpPr>
        <p:spPr>
          <a:xfrm>
            <a:off x="220133" y="65296"/>
            <a:ext cx="10515600" cy="821418"/>
          </a:xfrm>
        </p:spPr>
        <p:txBody>
          <a:bodyPr>
            <a:normAutofit/>
          </a:bodyPr>
          <a:lstStyle/>
          <a:p>
            <a:r>
              <a:rPr lang="en-US" altLang="zh-CN"/>
              <a:t>Transmission Routes : Airborne</a:t>
            </a:r>
            <a:endParaRPr lang="en-US"/>
          </a:p>
        </p:txBody>
      </p:sp>
      <p:sp>
        <p:nvSpPr>
          <p:cNvPr id="8" name="文本框 7">
            <a:extLst>
              <a:ext uri="{FF2B5EF4-FFF2-40B4-BE49-F238E27FC236}">
                <a16:creationId xmlns:a16="http://schemas.microsoft.com/office/drawing/2014/main" id="{0ACABB9A-B4D0-588F-0DE5-773AA3DC5EE7}"/>
              </a:ext>
            </a:extLst>
          </p:cNvPr>
          <p:cNvSpPr txBox="1"/>
          <p:nvPr/>
        </p:nvSpPr>
        <p:spPr>
          <a:xfrm>
            <a:off x="6321722" y="6170631"/>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12-13)</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pic>
        <p:nvPicPr>
          <p:cNvPr id="5" name="Picture 4" descr="Airbone Transmission.jpg">
            <a:extLst>
              <a:ext uri="{FF2B5EF4-FFF2-40B4-BE49-F238E27FC236}">
                <a16:creationId xmlns:a16="http://schemas.microsoft.com/office/drawing/2014/main" id="{65F1178B-CC22-B35A-3C8E-6B80CC271387}"/>
              </a:ext>
            </a:extLst>
          </p:cNvPr>
          <p:cNvPicPr>
            <a:picLocks noChangeAspect="1"/>
          </p:cNvPicPr>
          <p:nvPr/>
        </p:nvPicPr>
        <p:blipFill>
          <a:blip r:embed="rId4"/>
          <a:stretch>
            <a:fillRect/>
          </a:stretch>
        </p:blipFill>
        <p:spPr>
          <a:xfrm>
            <a:off x="556674" y="1246067"/>
            <a:ext cx="10719217" cy="5257260"/>
          </a:xfrm>
          <a:prstGeom prst="rect">
            <a:avLst/>
          </a:prstGeom>
        </p:spPr>
      </p:pic>
    </p:spTree>
    <p:extLst>
      <p:ext uri="{BB962C8B-B14F-4D97-AF65-F5344CB8AC3E}">
        <p14:creationId xmlns:p14="http://schemas.microsoft.com/office/powerpoint/2010/main" val="12662798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AACB8-0377-206D-9BAF-3AB8BE5B7B93}"/>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024E2FBF-94D3-E944-BDB3-CCF893FFB3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43AE6918-9555-3EF5-6985-09D9294DEAF8}"/>
              </a:ext>
            </a:extLst>
          </p:cNvPr>
          <p:cNvSpPr>
            <a:spLocks noGrp="1"/>
          </p:cNvSpPr>
          <p:nvPr>
            <p:ph type="title"/>
          </p:nvPr>
        </p:nvSpPr>
        <p:spPr>
          <a:xfrm>
            <a:off x="220133" y="65296"/>
            <a:ext cx="10515600" cy="821418"/>
          </a:xfrm>
        </p:spPr>
        <p:txBody>
          <a:bodyPr>
            <a:normAutofit/>
          </a:bodyPr>
          <a:lstStyle/>
          <a:p>
            <a:r>
              <a:rPr lang="en-US" altLang="zh-CN"/>
              <a:t>Transmission Routes : Airborne</a:t>
            </a:r>
            <a:endParaRPr lang="en-US"/>
          </a:p>
        </p:txBody>
      </p:sp>
      <p:pic>
        <p:nvPicPr>
          <p:cNvPr id="7" name="Picture 6" descr="A person spraying water on a machine&#10;&#10;AI-generated content may be incorrect.">
            <a:extLst>
              <a:ext uri="{FF2B5EF4-FFF2-40B4-BE49-F238E27FC236}">
                <a16:creationId xmlns:a16="http://schemas.microsoft.com/office/drawing/2014/main" id="{92433BF5-7A02-EC1F-B1B2-F690980E4F9E}"/>
              </a:ext>
            </a:extLst>
          </p:cNvPr>
          <p:cNvPicPr>
            <a:picLocks noChangeAspect="1"/>
          </p:cNvPicPr>
          <p:nvPr/>
        </p:nvPicPr>
        <p:blipFill>
          <a:blip r:embed="rId4"/>
          <a:stretch>
            <a:fillRect/>
          </a:stretch>
        </p:blipFill>
        <p:spPr>
          <a:xfrm>
            <a:off x="550333" y="884895"/>
            <a:ext cx="5545667" cy="5588000"/>
          </a:xfrm>
          <a:prstGeom prst="rect">
            <a:avLst/>
          </a:prstGeom>
        </p:spPr>
      </p:pic>
      <p:pic>
        <p:nvPicPr>
          <p:cNvPr id="5" name="Picture 4" descr="A person feeding a cow&#10;&#10;AI-generated content may be incorrect.">
            <a:extLst>
              <a:ext uri="{FF2B5EF4-FFF2-40B4-BE49-F238E27FC236}">
                <a16:creationId xmlns:a16="http://schemas.microsoft.com/office/drawing/2014/main" id="{4887EC56-3AB7-46C5-2000-C7E04A343CF1}"/>
              </a:ext>
            </a:extLst>
          </p:cNvPr>
          <p:cNvPicPr>
            <a:picLocks noChangeAspect="1"/>
          </p:cNvPicPr>
          <p:nvPr/>
        </p:nvPicPr>
        <p:blipFill>
          <a:blip r:embed="rId5"/>
          <a:srcRect l="49972" t="1082" r="1132" b="50850"/>
          <a:stretch>
            <a:fillRect/>
          </a:stretch>
        </p:blipFill>
        <p:spPr>
          <a:xfrm>
            <a:off x="6277320" y="1926469"/>
            <a:ext cx="5696683" cy="3825677"/>
          </a:xfrm>
          <a:prstGeom prst="rect">
            <a:avLst/>
          </a:prstGeom>
        </p:spPr>
      </p:pic>
    </p:spTree>
    <p:extLst>
      <p:ext uri="{BB962C8B-B14F-4D97-AF65-F5344CB8AC3E}">
        <p14:creationId xmlns:p14="http://schemas.microsoft.com/office/powerpoint/2010/main" val="18016114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D4614-B31B-9EE9-0B88-16ADEFE0D653}"/>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80519663-7814-649F-617F-C02D00AE6A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6ADD8D96-1A22-D741-DBAF-0E1C1E95980F}"/>
              </a:ext>
            </a:extLst>
          </p:cNvPr>
          <p:cNvSpPr>
            <a:spLocks noGrp="1"/>
          </p:cNvSpPr>
          <p:nvPr>
            <p:ph type="title"/>
          </p:nvPr>
        </p:nvSpPr>
        <p:spPr>
          <a:xfrm>
            <a:off x="220133" y="65296"/>
            <a:ext cx="10515600" cy="821418"/>
          </a:xfrm>
        </p:spPr>
        <p:txBody>
          <a:bodyPr>
            <a:normAutofit/>
          </a:bodyPr>
          <a:lstStyle/>
          <a:p>
            <a:r>
              <a:rPr lang="en-US" altLang="zh-CN"/>
              <a:t>Transmission Routes : Ingestion</a:t>
            </a:r>
            <a:endParaRPr lang="en-US"/>
          </a:p>
        </p:txBody>
      </p:sp>
      <p:pic>
        <p:nvPicPr>
          <p:cNvPr id="4" name="Picture 3" descr="pexels-cristian-rojas-8064117 (1).jpg">
            <a:extLst>
              <a:ext uri="{FF2B5EF4-FFF2-40B4-BE49-F238E27FC236}">
                <a16:creationId xmlns:a16="http://schemas.microsoft.com/office/drawing/2014/main" id="{6510D1B2-6B2D-4D68-665D-EE36FA0A249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76180" y="2674797"/>
            <a:ext cx="2382166" cy="3782240"/>
          </a:xfrm>
          <a:prstGeom prst="rect">
            <a:avLst/>
          </a:prstGeom>
        </p:spPr>
      </p:pic>
      <p:pic>
        <p:nvPicPr>
          <p:cNvPr id="5" name="Picture 4" descr="pexels-cristian-rojas-8064109.jpg">
            <a:extLst>
              <a:ext uri="{FF2B5EF4-FFF2-40B4-BE49-F238E27FC236}">
                <a16:creationId xmlns:a16="http://schemas.microsoft.com/office/drawing/2014/main" id="{3A81F5F4-CC1F-7AC4-9621-F945C8256B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76609" y="2713873"/>
            <a:ext cx="2528706" cy="3762703"/>
          </a:xfrm>
          <a:prstGeom prst="rect">
            <a:avLst/>
          </a:prstGeom>
        </p:spPr>
      </p:pic>
      <p:pic>
        <p:nvPicPr>
          <p:cNvPr id="6" name="Picture 5" descr="Route by ingestion.png">
            <a:extLst>
              <a:ext uri="{FF2B5EF4-FFF2-40B4-BE49-F238E27FC236}">
                <a16:creationId xmlns:a16="http://schemas.microsoft.com/office/drawing/2014/main" id="{616FFC44-DA88-4F48-DCA7-B14BA969A974}"/>
              </a:ext>
            </a:extLst>
          </p:cNvPr>
          <p:cNvPicPr>
            <a:picLocks noChangeAspect="1"/>
          </p:cNvPicPr>
          <p:nvPr/>
        </p:nvPicPr>
        <p:blipFill>
          <a:blip r:embed="rId6"/>
          <a:srcRect t="13712" r="-238" b="52456"/>
          <a:stretch>
            <a:fillRect/>
          </a:stretch>
        </p:blipFill>
        <p:spPr>
          <a:xfrm>
            <a:off x="2709984" y="895113"/>
            <a:ext cx="6762268" cy="3416746"/>
          </a:xfrm>
          <a:prstGeom prst="rect">
            <a:avLst/>
          </a:prstGeom>
        </p:spPr>
      </p:pic>
      <p:sp>
        <p:nvSpPr>
          <p:cNvPr id="9" name="TextBox 8">
            <a:extLst>
              <a:ext uri="{FF2B5EF4-FFF2-40B4-BE49-F238E27FC236}">
                <a16:creationId xmlns:a16="http://schemas.microsoft.com/office/drawing/2014/main" id="{06976F77-83C3-58FF-F16A-FA186C5D1493}"/>
              </a:ext>
            </a:extLst>
          </p:cNvPr>
          <p:cNvSpPr txBox="1"/>
          <p:nvPr/>
        </p:nvSpPr>
        <p:spPr>
          <a:xfrm>
            <a:off x="4040037" y="4694207"/>
            <a:ext cx="411192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Ingesting contaminated food, water or transmitted by unclean hands</a:t>
            </a:r>
            <a:endParaRPr lang="en-US" b="1"/>
          </a:p>
        </p:txBody>
      </p:sp>
    </p:spTree>
    <p:extLst>
      <p:ext uri="{BB962C8B-B14F-4D97-AF65-F5344CB8AC3E}">
        <p14:creationId xmlns:p14="http://schemas.microsoft.com/office/powerpoint/2010/main" val="25916273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48DD9-E0C6-D141-AF1C-B0A37AB41911}"/>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6E5B7975-4F87-2A0F-CE04-5A49426BAF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9EB0DE34-F501-DC0B-F3E5-51EBE1292EA0}"/>
              </a:ext>
            </a:extLst>
          </p:cNvPr>
          <p:cNvSpPr>
            <a:spLocks noGrp="1"/>
          </p:cNvSpPr>
          <p:nvPr>
            <p:ph type="title"/>
          </p:nvPr>
        </p:nvSpPr>
        <p:spPr>
          <a:xfrm>
            <a:off x="220133" y="65296"/>
            <a:ext cx="10515600" cy="821418"/>
          </a:xfrm>
        </p:spPr>
        <p:txBody>
          <a:bodyPr>
            <a:normAutofit/>
          </a:bodyPr>
          <a:lstStyle/>
          <a:p>
            <a:r>
              <a:rPr lang="en-US" altLang="zh-CN"/>
              <a:t>Transmission Routes : Ingestion</a:t>
            </a:r>
            <a:endParaRPr lang="en-US"/>
          </a:p>
        </p:txBody>
      </p:sp>
      <p:pic>
        <p:nvPicPr>
          <p:cNvPr id="12" name="Picture 11" descr="A collage of a person drinking water and smoking&#10;&#10;AI-generated content may be incorrect.">
            <a:extLst>
              <a:ext uri="{FF2B5EF4-FFF2-40B4-BE49-F238E27FC236}">
                <a16:creationId xmlns:a16="http://schemas.microsoft.com/office/drawing/2014/main" id="{8BDA636C-0B6A-E160-A066-DA94033A6F4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61834" y="1026583"/>
            <a:ext cx="7778750" cy="5143500"/>
          </a:xfrm>
          <a:prstGeom prst="rect">
            <a:avLst/>
          </a:prstGeom>
        </p:spPr>
      </p:pic>
      <p:sp>
        <p:nvSpPr>
          <p:cNvPr id="13" name="TextBox 12">
            <a:extLst>
              <a:ext uri="{FF2B5EF4-FFF2-40B4-BE49-F238E27FC236}">
                <a16:creationId xmlns:a16="http://schemas.microsoft.com/office/drawing/2014/main" id="{56709D36-62A0-7E55-F5E4-C7AD0AAE1AE3}"/>
              </a:ext>
            </a:extLst>
          </p:cNvPr>
          <p:cNvSpPr txBox="1"/>
          <p:nvPr/>
        </p:nvSpPr>
        <p:spPr>
          <a:xfrm>
            <a:off x="571500" y="3016250"/>
            <a:ext cx="2667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Calibri"/>
                <a:ea typeface="Segoe UI"/>
                <a:cs typeface="Segoe UI"/>
              </a:rPr>
              <a:t>Taking a break at the dairy</a:t>
            </a:r>
            <a:endParaRPr lang="en-US" sz="2400" b="1">
              <a:cs typeface="Segoe UI"/>
            </a:endParaRPr>
          </a:p>
        </p:txBody>
      </p:sp>
    </p:spTree>
    <p:extLst>
      <p:ext uri="{BB962C8B-B14F-4D97-AF65-F5344CB8AC3E}">
        <p14:creationId xmlns:p14="http://schemas.microsoft.com/office/powerpoint/2010/main" val="2988258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6F19F-F6EB-2AD1-8508-56F5796E5240}"/>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845E54CA-1C0B-E328-E588-396F1CD972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C117496D-F862-C778-B33A-BCF848E01EA5}"/>
              </a:ext>
            </a:extLst>
          </p:cNvPr>
          <p:cNvSpPr>
            <a:spLocks noGrp="1"/>
          </p:cNvSpPr>
          <p:nvPr>
            <p:ph type="title"/>
          </p:nvPr>
        </p:nvSpPr>
        <p:spPr>
          <a:xfrm>
            <a:off x="220133" y="65296"/>
            <a:ext cx="10515600" cy="821418"/>
          </a:xfrm>
        </p:spPr>
        <p:txBody>
          <a:bodyPr>
            <a:normAutofit fontScale="90000"/>
          </a:bodyPr>
          <a:lstStyle/>
          <a:p>
            <a:r>
              <a:rPr lang="en-US" altLang="zh-CN"/>
              <a:t>Transmission Routes : Sharps injuries</a:t>
            </a:r>
            <a:endParaRPr lang="en-US"/>
          </a:p>
        </p:txBody>
      </p:sp>
      <p:sp>
        <p:nvSpPr>
          <p:cNvPr id="8" name="文本框 7">
            <a:extLst>
              <a:ext uri="{FF2B5EF4-FFF2-40B4-BE49-F238E27FC236}">
                <a16:creationId xmlns:a16="http://schemas.microsoft.com/office/drawing/2014/main" id="{E63BD3C8-CA04-D3DB-54D2-0AB1D0971D9E}"/>
              </a:ext>
            </a:extLst>
          </p:cNvPr>
          <p:cNvSpPr txBox="1"/>
          <p:nvPr/>
        </p:nvSpPr>
        <p:spPr>
          <a:xfrm>
            <a:off x="6321722" y="6170631"/>
            <a:ext cx="6096000" cy="307777"/>
          </a:xfrm>
          <a:prstGeom prst="rect">
            <a:avLst/>
          </a:prstGeom>
          <a:noFill/>
        </p:spPr>
        <p:txBody>
          <a:bodyPr wrap="square">
            <a:spAutoFit/>
          </a:bodyPr>
          <a:lstStyle/>
          <a:p>
            <a:r>
              <a:rPr lang="en-US" altLang="zh-CN" sz="1400">
                <a:solidFill>
                  <a:srgbClr val="808080"/>
                </a:solidFill>
                <a:latin typeface="Arial" panose="020B0604020202020204" pitchFamily="34" charset="0"/>
                <a:ea typeface="等线" panose="02010600030101010101" pitchFamily="2" charset="-122"/>
                <a:cs typeface="Arial" panose="020B0604020202020204" pitchFamily="34" charset="0"/>
              </a:rPr>
              <a:t>Reference: TTT Self-Guide Manual (Page 12-13)</a:t>
            </a:r>
            <a:endParaRPr lang="zh-CN" altLang="en-US" sz="1400">
              <a:solidFill>
                <a:srgbClr val="808080"/>
              </a:solidFill>
              <a:latin typeface="Arial" panose="020B0604020202020204" pitchFamily="34" charset="0"/>
              <a:ea typeface="等线" panose="02010600030101010101" pitchFamily="2" charset="-122"/>
              <a:cs typeface="Arial" panose="020B0604020202020204" pitchFamily="34" charset="0"/>
            </a:endParaRPr>
          </a:p>
        </p:txBody>
      </p:sp>
      <p:pic>
        <p:nvPicPr>
          <p:cNvPr id="10" name="Picture 9" descr="Ruta Sharp Objects 2.png">
            <a:extLst>
              <a:ext uri="{FF2B5EF4-FFF2-40B4-BE49-F238E27FC236}">
                <a16:creationId xmlns:a16="http://schemas.microsoft.com/office/drawing/2014/main" id="{A4EE8CF9-8984-E3C9-B74E-06BCA7463D0F}"/>
              </a:ext>
            </a:extLst>
          </p:cNvPr>
          <p:cNvPicPr>
            <a:picLocks noChangeAspect="1"/>
          </p:cNvPicPr>
          <p:nvPr/>
        </p:nvPicPr>
        <p:blipFill>
          <a:blip r:embed="rId4"/>
          <a:srcRect t="21567" r="-519" b="43"/>
          <a:stretch>
            <a:fillRect/>
          </a:stretch>
        </p:blipFill>
        <p:spPr>
          <a:xfrm>
            <a:off x="693616" y="894637"/>
            <a:ext cx="10803388" cy="5579750"/>
          </a:xfrm>
          <a:prstGeom prst="rect">
            <a:avLst/>
          </a:prstGeom>
        </p:spPr>
      </p:pic>
    </p:spTree>
    <p:extLst>
      <p:ext uri="{BB962C8B-B14F-4D97-AF65-F5344CB8AC3E}">
        <p14:creationId xmlns:p14="http://schemas.microsoft.com/office/powerpoint/2010/main" val="374572033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F3931-9BD5-932E-0B2A-D756811A7DAC}"/>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8029BA29-4295-A649-B5A6-1482F55DC3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5CEBA199-078F-E8D6-3ECD-09E5964573A1}"/>
              </a:ext>
            </a:extLst>
          </p:cNvPr>
          <p:cNvSpPr>
            <a:spLocks noGrp="1"/>
          </p:cNvSpPr>
          <p:nvPr>
            <p:ph type="title"/>
          </p:nvPr>
        </p:nvSpPr>
        <p:spPr>
          <a:xfrm>
            <a:off x="220133" y="65296"/>
            <a:ext cx="10515600" cy="821418"/>
          </a:xfrm>
        </p:spPr>
        <p:txBody>
          <a:bodyPr>
            <a:normAutofit fontScale="90000"/>
          </a:bodyPr>
          <a:lstStyle/>
          <a:p>
            <a:r>
              <a:rPr lang="en-US" altLang="zh-CN"/>
              <a:t>Transmission Routes : Sharps injuries</a:t>
            </a:r>
            <a:endParaRPr lang="en-US"/>
          </a:p>
        </p:txBody>
      </p:sp>
      <p:pic>
        <p:nvPicPr>
          <p:cNvPr id="4" name="Picture 3" descr="hypodermic-needle-1328095188Va5.jpg">
            <a:extLst>
              <a:ext uri="{FF2B5EF4-FFF2-40B4-BE49-F238E27FC236}">
                <a16:creationId xmlns:a16="http://schemas.microsoft.com/office/drawing/2014/main" id="{67179384-9BE2-6C42-212B-FF450E374D4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93538" y="978010"/>
            <a:ext cx="3148845" cy="2228993"/>
          </a:xfrm>
          <a:prstGeom prst="rect">
            <a:avLst/>
          </a:prstGeom>
        </p:spPr>
      </p:pic>
      <p:pic>
        <p:nvPicPr>
          <p:cNvPr id="5" name="Picture 4" descr="Needle recapping.png">
            <a:extLst>
              <a:ext uri="{FF2B5EF4-FFF2-40B4-BE49-F238E27FC236}">
                <a16:creationId xmlns:a16="http://schemas.microsoft.com/office/drawing/2014/main" id="{B7A7FD8B-38A0-73F5-4EFE-76C8F7FD62AF}"/>
              </a:ext>
            </a:extLst>
          </p:cNvPr>
          <p:cNvPicPr>
            <a:picLocks noChangeAspect="1"/>
          </p:cNvPicPr>
          <p:nvPr/>
        </p:nvPicPr>
        <p:blipFill>
          <a:blip r:embed="rId5"/>
          <a:stretch>
            <a:fillRect/>
          </a:stretch>
        </p:blipFill>
        <p:spPr>
          <a:xfrm>
            <a:off x="7346817" y="3392863"/>
            <a:ext cx="4228419" cy="2767320"/>
          </a:xfrm>
          <a:prstGeom prst="rect">
            <a:avLst/>
          </a:prstGeom>
        </p:spPr>
      </p:pic>
      <p:pic>
        <p:nvPicPr>
          <p:cNvPr id="7" name="Picture 6" descr="needle-stick-injury.jpg">
            <a:extLst>
              <a:ext uri="{FF2B5EF4-FFF2-40B4-BE49-F238E27FC236}">
                <a16:creationId xmlns:a16="http://schemas.microsoft.com/office/drawing/2014/main" id="{9AA964B5-B678-24C9-8915-74F8F060D58F}"/>
              </a:ext>
            </a:extLst>
          </p:cNvPr>
          <p:cNvPicPr>
            <a:picLocks noChangeAspect="1"/>
          </p:cNvPicPr>
          <p:nvPr/>
        </p:nvPicPr>
        <p:blipFill>
          <a:blip r:embed="rId6" cstate="screen">
            <a:extLst>
              <a:ext uri="{28A0092B-C50C-407E-A947-70E740481C1C}">
                <a14:useLocalDpi xmlns:a14="http://schemas.microsoft.com/office/drawing/2010/main"/>
              </a:ext>
            </a:extLst>
          </a:blip>
          <a:srcRect t="8302" r="-508" b="13585"/>
          <a:stretch>
            <a:fillRect/>
          </a:stretch>
        </p:blipFill>
        <p:spPr>
          <a:xfrm>
            <a:off x="580229" y="3425142"/>
            <a:ext cx="5341147" cy="2780664"/>
          </a:xfrm>
          <a:prstGeom prst="rect">
            <a:avLst/>
          </a:prstGeom>
        </p:spPr>
      </p:pic>
      <p:sp>
        <p:nvSpPr>
          <p:cNvPr id="10" name="TextBox 9">
            <a:extLst>
              <a:ext uri="{FF2B5EF4-FFF2-40B4-BE49-F238E27FC236}">
                <a16:creationId xmlns:a16="http://schemas.microsoft.com/office/drawing/2014/main" id="{CB3A1C51-0FA6-697B-DA48-3231F1D13A9B}"/>
              </a:ext>
            </a:extLst>
          </p:cNvPr>
          <p:cNvSpPr txBox="1"/>
          <p:nvPr/>
        </p:nvSpPr>
        <p:spPr>
          <a:xfrm>
            <a:off x="954245" y="1202313"/>
            <a:ext cx="4970444" cy="1200329"/>
          </a:xfrm>
          <a:prstGeom prst="rect">
            <a:avLst/>
          </a:prstGeom>
          <a:solidFill>
            <a:schemeClr val="accent3">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8 out of 10 dairy workers have accidentally poked themselves with a needle!</a:t>
            </a:r>
            <a:endParaRPr lang="en-US" sz="2400"/>
          </a:p>
        </p:txBody>
      </p:sp>
    </p:spTree>
    <p:extLst>
      <p:ext uri="{BB962C8B-B14F-4D97-AF65-F5344CB8AC3E}">
        <p14:creationId xmlns:p14="http://schemas.microsoft.com/office/powerpoint/2010/main" val="8467032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BEDC7-1161-877C-3F77-A9A5DCDE1D2D}"/>
            </a:ext>
          </a:extLst>
        </p:cNvPr>
        <p:cNvGrpSpPr/>
        <p:nvPr/>
      </p:nvGrpSpPr>
      <p:grpSpPr>
        <a:xfrm>
          <a:off x="0" y="0"/>
          <a:ext cx="0" cy="0"/>
          <a:chOff x="0" y="0"/>
          <a:chExt cx="0" cy="0"/>
        </a:xfrm>
      </p:grpSpPr>
      <p:pic>
        <p:nvPicPr>
          <p:cNvPr id="3" name="Picture 4">
            <a:extLst>
              <a:ext uri="{FF2B5EF4-FFF2-40B4-BE49-F238E27FC236}">
                <a16:creationId xmlns:a16="http://schemas.microsoft.com/office/drawing/2014/main" id="{ABB3B861-1070-D7E9-035A-D027781C09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19668"/>
            <a:ext cx="11836641" cy="365227"/>
          </a:xfrm>
          <a:prstGeom prst="rect">
            <a:avLst/>
          </a:prstGeom>
        </p:spPr>
      </p:pic>
      <p:sp>
        <p:nvSpPr>
          <p:cNvPr id="2" name="Title 1">
            <a:extLst>
              <a:ext uri="{FF2B5EF4-FFF2-40B4-BE49-F238E27FC236}">
                <a16:creationId xmlns:a16="http://schemas.microsoft.com/office/drawing/2014/main" id="{19687C7A-3B95-7413-2664-1DDCF0A53144}"/>
              </a:ext>
            </a:extLst>
          </p:cNvPr>
          <p:cNvSpPr>
            <a:spLocks noGrp="1"/>
          </p:cNvSpPr>
          <p:nvPr>
            <p:ph type="title"/>
          </p:nvPr>
        </p:nvSpPr>
        <p:spPr>
          <a:xfrm>
            <a:off x="220133" y="65296"/>
            <a:ext cx="10515600" cy="821418"/>
          </a:xfrm>
        </p:spPr>
        <p:txBody>
          <a:bodyPr>
            <a:normAutofit fontScale="90000"/>
          </a:bodyPr>
          <a:lstStyle/>
          <a:p>
            <a:r>
              <a:rPr lang="en-US" altLang="zh-CN"/>
              <a:t>RECAP- 5 modes of disease transmission</a:t>
            </a:r>
            <a:endParaRPr lang="en-US"/>
          </a:p>
        </p:txBody>
      </p:sp>
      <p:sp>
        <p:nvSpPr>
          <p:cNvPr id="12" name="TextBox 11">
            <a:extLst>
              <a:ext uri="{FF2B5EF4-FFF2-40B4-BE49-F238E27FC236}">
                <a16:creationId xmlns:a16="http://schemas.microsoft.com/office/drawing/2014/main" id="{ACB2102E-D186-F030-AE80-D8690856F23C}"/>
              </a:ext>
            </a:extLst>
          </p:cNvPr>
          <p:cNvSpPr txBox="1"/>
          <p:nvPr/>
        </p:nvSpPr>
        <p:spPr>
          <a:xfrm>
            <a:off x="4157254" y="2151727"/>
            <a:ext cx="6093822" cy="2554545"/>
          </a:xfrm>
          <a:prstGeom prst="rect">
            <a:avLst/>
          </a:prstGeom>
          <a:noFill/>
        </p:spPr>
        <p:txBody>
          <a:bodyPr wrap="square">
            <a:spAutoFit/>
          </a:bodyPr>
          <a:lstStyle/>
          <a:p>
            <a:pPr marL="0" indent="0">
              <a:lnSpc>
                <a:spcPct val="100000"/>
              </a:lnSpc>
              <a:buFont typeface="Arial"/>
              <a:buNone/>
            </a:pPr>
            <a:r>
              <a:rPr lang="en-US" sz="3200">
                <a:latin typeface="Calibri"/>
                <a:ea typeface="Calibri"/>
                <a:cs typeface="Calibri"/>
              </a:rPr>
              <a:t>1. Direct contact</a:t>
            </a:r>
          </a:p>
          <a:p>
            <a:pPr marL="0" indent="0">
              <a:lnSpc>
                <a:spcPct val="100000"/>
              </a:lnSpc>
              <a:buFont typeface="Arial"/>
              <a:buNone/>
            </a:pPr>
            <a:r>
              <a:rPr lang="en-US" sz="3200">
                <a:latin typeface="Calibri"/>
                <a:ea typeface="Calibri"/>
                <a:cs typeface="Calibri"/>
              </a:rPr>
              <a:t>2. Indirect contact (fomites)</a:t>
            </a:r>
          </a:p>
          <a:p>
            <a:pPr marL="0" indent="0">
              <a:lnSpc>
                <a:spcPct val="100000"/>
              </a:lnSpc>
              <a:buFont typeface="Arial"/>
              <a:buNone/>
            </a:pPr>
            <a:r>
              <a:rPr lang="en-US" sz="3200">
                <a:latin typeface="Calibri"/>
                <a:ea typeface="Calibri"/>
                <a:cs typeface="Calibri"/>
              </a:rPr>
              <a:t>3. Airborne</a:t>
            </a:r>
          </a:p>
          <a:p>
            <a:pPr marL="0" indent="0">
              <a:lnSpc>
                <a:spcPct val="100000"/>
              </a:lnSpc>
              <a:buFont typeface="Arial"/>
              <a:buNone/>
            </a:pPr>
            <a:r>
              <a:rPr lang="en-US" sz="3200">
                <a:latin typeface="Calibri"/>
                <a:ea typeface="Calibri"/>
                <a:cs typeface="Calibri"/>
              </a:rPr>
              <a:t>4. Ingestion</a:t>
            </a:r>
          </a:p>
          <a:p>
            <a:pPr marL="0" indent="0">
              <a:lnSpc>
                <a:spcPct val="100000"/>
              </a:lnSpc>
              <a:buFont typeface="Arial"/>
              <a:buNone/>
            </a:pPr>
            <a:r>
              <a:rPr lang="en-US" sz="3200">
                <a:latin typeface="Calibri"/>
                <a:ea typeface="Calibri"/>
                <a:cs typeface="Calibri"/>
              </a:rPr>
              <a:t>5. Sharps</a:t>
            </a:r>
          </a:p>
        </p:txBody>
      </p:sp>
    </p:spTree>
    <p:extLst>
      <p:ext uri="{BB962C8B-B14F-4D97-AF65-F5344CB8AC3E}">
        <p14:creationId xmlns:p14="http://schemas.microsoft.com/office/powerpoint/2010/main" val="36082014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D9135-E247-0167-4D93-258052980B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67821FE-3AB6-51B2-9AA4-C63223D9D1F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D69FD4F6-9714-66B6-C0B0-0204BDF4EDDF}"/>
              </a:ext>
            </a:extLst>
          </p:cNvPr>
          <p:cNvSpPr txBox="1"/>
          <p:nvPr/>
        </p:nvSpPr>
        <p:spPr>
          <a:xfrm>
            <a:off x="230109" y="4483190"/>
            <a:ext cx="6016519" cy="2739211"/>
          </a:xfrm>
          <a:prstGeom prst="rect">
            <a:avLst/>
          </a:prstGeom>
          <a:noFill/>
        </p:spPr>
        <p:txBody>
          <a:bodyPr wrap="square" rtlCol="0">
            <a:spAutoFit/>
          </a:bodyPr>
          <a:lstStyle/>
          <a:p>
            <a:r>
              <a:rPr lang="en-US" sz="4200" b="1">
                <a:solidFill>
                  <a:schemeClr val="bg1"/>
                </a:solidFill>
                <a:latin typeface="Calibri" panose="020F0502020204030204" pitchFamily="34" charset="0"/>
                <a:ea typeface="Calibri" panose="020F0502020204030204" pitchFamily="34" charset="0"/>
                <a:cs typeface="Calibri" panose="020F0502020204030204" pitchFamily="34" charset="0"/>
              </a:rPr>
              <a:t>Hazard Assessment for Infections on the Farm</a:t>
            </a:r>
            <a:endParaRPr lang="en-US" sz="4200" b="1"/>
          </a:p>
          <a:p>
            <a:endParaRPr lang="en-US" altLang="zh-CN" sz="4400" b="1">
              <a:solidFill>
                <a:schemeClr val="bg1"/>
              </a:solidFill>
              <a:ea typeface="Calibri"/>
              <a:cs typeface="Calibri"/>
            </a:endParaRPr>
          </a:p>
          <a:p>
            <a:endParaRPr lang="en-US" sz="4400" b="1">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3AB3F3FF-05F8-2F2C-E9E5-A6DA77C47E75}"/>
              </a:ext>
            </a:extLst>
          </p:cNvPr>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Calibri" panose="020F0502020204030204" pitchFamily="34" charset="0"/>
                <a:ea typeface="Calibri" panose="020F0502020204030204" pitchFamily="34" charset="0"/>
                <a:cs typeface="Calibri" panose="020F0502020204030204" pitchFamily="34" charset="0"/>
              </a:rPr>
              <a:t>PROTECTING WORKER HEALTH</a:t>
            </a:r>
          </a:p>
        </p:txBody>
      </p:sp>
    </p:spTree>
    <p:extLst>
      <p:ext uri="{BB962C8B-B14F-4D97-AF65-F5344CB8AC3E}">
        <p14:creationId xmlns:p14="http://schemas.microsoft.com/office/powerpoint/2010/main" val="31754512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E8E7F-5E24-D9FC-C290-51BAB435F723}"/>
            </a:ext>
          </a:extLst>
        </p:cNvPr>
        <p:cNvGrpSpPr/>
        <p:nvPr/>
      </p:nvGrpSpPr>
      <p:grpSpPr>
        <a:xfrm>
          <a:off x="0" y="0"/>
          <a:ext cx="0" cy="0"/>
          <a:chOff x="0" y="0"/>
          <a:chExt cx="0" cy="0"/>
        </a:xfrm>
      </p:grpSpPr>
      <p:pic>
        <p:nvPicPr>
          <p:cNvPr id="9" name="图片 8" descr="图形用户界面&#10;&#10;AI 生成的内容可能不正确。">
            <a:extLst>
              <a:ext uri="{FF2B5EF4-FFF2-40B4-BE49-F238E27FC236}">
                <a16:creationId xmlns:a16="http://schemas.microsoft.com/office/drawing/2014/main" id="{020ABE6C-C899-31CA-298A-89797523F48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899" y="2044259"/>
            <a:ext cx="5701239" cy="4245421"/>
          </a:xfrm>
          <a:prstGeom prst="rect">
            <a:avLst/>
          </a:prstGeom>
          <a:noFill/>
        </p:spPr>
      </p:pic>
      <p:pic>
        <p:nvPicPr>
          <p:cNvPr id="4" name="Picture 3">
            <a:extLst>
              <a:ext uri="{FF2B5EF4-FFF2-40B4-BE49-F238E27FC236}">
                <a16:creationId xmlns:a16="http://schemas.microsoft.com/office/drawing/2014/main" id="{375BD4AF-E77C-45DC-B96F-FBBB225A09A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Picture 4">
            <a:extLst>
              <a:ext uri="{FF2B5EF4-FFF2-40B4-BE49-F238E27FC236}">
                <a16:creationId xmlns:a16="http://schemas.microsoft.com/office/drawing/2014/main" id="{15F21E94-9C54-A120-47C3-4B8188259964}"/>
              </a:ext>
            </a:extLst>
          </p:cNvPr>
          <p:cNvPicPr>
            <a:picLocks noChangeAspect="1"/>
          </p:cNvPicPr>
          <p:nvPr/>
        </p:nvPicPr>
        <p:blipFill>
          <a:blip r:embed="rId5" cstate="screen">
            <a:extLst>
              <a:ext uri="{28A0092B-C50C-407E-A947-70E740481C1C}">
                <a14:useLocalDpi xmlns:a14="http://schemas.microsoft.com/office/drawing/2010/main"/>
              </a:ext>
            </a:extLst>
          </a:blip>
          <a:srcRect t="41230"/>
          <a:stretch>
            <a:fillRect/>
          </a:stretch>
        </p:blipFill>
        <p:spPr>
          <a:xfrm>
            <a:off x="101480" y="726020"/>
            <a:ext cx="11836641" cy="214642"/>
          </a:xfrm>
          <a:prstGeom prst="rect">
            <a:avLst/>
          </a:prstGeom>
        </p:spPr>
      </p:pic>
      <p:pic>
        <p:nvPicPr>
          <p:cNvPr id="14" name="图片 13">
            <a:extLst>
              <a:ext uri="{FF2B5EF4-FFF2-40B4-BE49-F238E27FC236}">
                <a16:creationId xmlns:a16="http://schemas.microsoft.com/office/drawing/2014/main" id="{D9BE151B-9B62-859B-D2A5-DDD10E63BD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44782" y="2039641"/>
            <a:ext cx="5701446" cy="4342824"/>
          </a:xfrm>
          <a:prstGeom prst="rect">
            <a:avLst/>
          </a:prstGeom>
        </p:spPr>
      </p:pic>
      <p:sp>
        <p:nvSpPr>
          <p:cNvPr id="2" name="Content Placeholder 2">
            <a:extLst>
              <a:ext uri="{FF2B5EF4-FFF2-40B4-BE49-F238E27FC236}">
                <a16:creationId xmlns:a16="http://schemas.microsoft.com/office/drawing/2014/main" id="{82F5D648-8871-7256-DA0B-19C035BE4A93}"/>
              </a:ext>
            </a:extLst>
          </p:cNvPr>
          <p:cNvSpPr txBox="1">
            <a:spLocks/>
          </p:cNvSpPr>
          <p:nvPr/>
        </p:nvSpPr>
        <p:spPr>
          <a:xfrm>
            <a:off x="578968" y="1098547"/>
            <a:ext cx="10515600" cy="9713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000">
                <a:latin typeface="Calibri"/>
                <a:ea typeface="Calibri"/>
                <a:cs typeface="Calibri"/>
              </a:rPr>
              <a:t>Each task has a checklist specific to it for identifying sources, controls, and PPE recommendations. </a:t>
            </a:r>
          </a:p>
          <a:p>
            <a:r>
              <a:rPr lang="en-US" sz="2000">
                <a:latin typeface="Calibri"/>
                <a:ea typeface="Calibri"/>
                <a:cs typeface="Calibri"/>
              </a:rPr>
              <a:t>Check the box(es) that applies</a:t>
            </a:r>
          </a:p>
          <a:p>
            <a:endParaRPr lang="en-US" sz="2000"/>
          </a:p>
          <a:p>
            <a:endParaRPr lang="en-US" sz="2000"/>
          </a:p>
          <a:p>
            <a:endParaRPr lang="en-US" sz="2000"/>
          </a:p>
        </p:txBody>
      </p:sp>
      <p:sp>
        <p:nvSpPr>
          <p:cNvPr id="21" name="Title 1">
            <a:extLst>
              <a:ext uri="{FF2B5EF4-FFF2-40B4-BE49-F238E27FC236}">
                <a16:creationId xmlns:a16="http://schemas.microsoft.com/office/drawing/2014/main" id="{F60BFC6F-0E2F-F4C5-D925-1DC88C315274}"/>
              </a:ext>
            </a:extLst>
          </p:cNvPr>
          <p:cNvSpPr>
            <a:spLocks noGrp="1"/>
          </p:cNvSpPr>
          <p:nvPr>
            <p:ph type="title"/>
          </p:nvPr>
        </p:nvSpPr>
        <p:spPr>
          <a:xfrm>
            <a:off x="478384" y="-159945"/>
            <a:ext cx="10515600" cy="1325563"/>
          </a:xfrm>
        </p:spPr>
        <p:txBody>
          <a:bodyPr>
            <a:normAutofit/>
          </a:bodyPr>
          <a:lstStyle/>
          <a:p>
            <a:r>
              <a:rPr lang="en-US" altLang="zh-CN" sz="3600"/>
              <a:t>Using the Hazard Assessment Checklist</a:t>
            </a:r>
            <a:endParaRPr lang="zh-CN" altLang="zh-CN" sz="3600"/>
          </a:p>
        </p:txBody>
      </p:sp>
      <p:graphicFrame>
        <p:nvGraphicFramePr>
          <p:cNvPr id="3" name="Table 2">
            <a:extLst>
              <a:ext uri="{FF2B5EF4-FFF2-40B4-BE49-F238E27FC236}">
                <a16:creationId xmlns:a16="http://schemas.microsoft.com/office/drawing/2014/main" id="{B707FFFD-C7CB-DC9D-2B9B-0A26CC157938}"/>
              </a:ext>
            </a:extLst>
          </p:cNvPr>
          <p:cNvGraphicFramePr>
            <a:graphicFrameLocks noGrp="1"/>
          </p:cNvGraphicFramePr>
          <p:nvPr/>
        </p:nvGraphicFramePr>
        <p:xfrm>
          <a:off x="887895" y="2756452"/>
          <a:ext cx="10416209" cy="1616767"/>
        </p:xfrm>
        <a:graphic>
          <a:graphicData uri="http://schemas.openxmlformats.org/drawingml/2006/table">
            <a:tbl>
              <a:tblPr firstRow="1" firstCol="1" bandRow="1">
                <a:tableStyleId>{5C22544A-7EE6-4342-B048-85BDC9FD1C3A}</a:tableStyleId>
              </a:tblPr>
              <a:tblGrid>
                <a:gridCol w="10416209">
                  <a:extLst>
                    <a:ext uri="{9D8B030D-6E8A-4147-A177-3AD203B41FA5}">
                      <a16:colId xmlns:a16="http://schemas.microsoft.com/office/drawing/2014/main" val="4116823308"/>
                    </a:ext>
                  </a:extLst>
                </a:gridCol>
              </a:tblGrid>
              <a:tr h="1616767">
                <a:tc>
                  <a:txBody>
                    <a:bodyPr/>
                    <a:lstStyle/>
                    <a:p>
                      <a:pPr marL="0" marR="0" algn="ctr">
                        <a:lnSpc>
                          <a:spcPct val="107000"/>
                        </a:lnSpc>
                        <a:spcAft>
                          <a:spcPts val="800"/>
                        </a:spcAft>
                        <a:buNone/>
                      </a:pPr>
                      <a:r>
                        <a:rPr lang="en-US" sz="2400">
                          <a:effectLst/>
                        </a:rPr>
                        <a:t>Have the “Infectious Disease Hazard &amp; Controls Assessment Checklist” nearby.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95807672"/>
                  </a:ext>
                </a:extLst>
              </a:tr>
            </a:tbl>
          </a:graphicData>
        </a:graphic>
      </p:graphicFrame>
    </p:spTree>
    <p:extLst>
      <p:ext uri="{BB962C8B-B14F-4D97-AF65-F5344CB8AC3E}">
        <p14:creationId xmlns:p14="http://schemas.microsoft.com/office/powerpoint/2010/main" val="3560698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7946F-6265-3991-DB4C-02E1DE972355}"/>
              </a:ext>
            </a:extLst>
          </p:cNvPr>
          <p:cNvSpPr>
            <a:spLocks noGrp="1"/>
          </p:cNvSpPr>
          <p:nvPr>
            <p:ph type="ctrTitle"/>
          </p:nvPr>
        </p:nvSpPr>
        <p:spPr>
          <a:xfrm>
            <a:off x="1130968" y="437699"/>
            <a:ext cx="9685421" cy="751287"/>
          </a:xfrm>
        </p:spPr>
        <p:txBody>
          <a:bodyPr>
            <a:normAutofit fontScale="90000"/>
          </a:bodyPr>
          <a:lstStyle/>
          <a:p>
            <a:pPr marL="0" indent="0" algn="l">
              <a:lnSpc>
                <a:spcPts val="5550"/>
              </a:lnSpc>
            </a:pPr>
            <a:r>
              <a:rPr lang="en-US" sz="6000" b="1">
                <a:latin typeface="+mj-lt"/>
                <a:ea typeface="Outfit Extra Bold" pitchFamily="34" charset="-122"/>
                <a:cs typeface="Outfit Extra Bold" pitchFamily="34" charset="-120"/>
              </a:rPr>
              <a:t>The Hierarchy of Controls</a:t>
            </a:r>
          </a:p>
        </p:txBody>
      </p:sp>
      <p:sp>
        <p:nvSpPr>
          <p:cNvPr id="3" name="Text 13">
            <a:extLst>
              <a:ext uri="{FF2B5EF4-FFF2-40B4-BE49-F238E27FC236}">
                <a16:creationId xmlns:a16="http://schemas.microsoft.com/office/drawing/2014/main" id="{8C2273E0-E07F-117F-DF6F-013FF12B46F2}"/>
              </a:ext>
            </a:extLst>
          </p:cNvPr>
          <p:cNvSpPr/>
          <p:nvPr/>
        </p:nvSpPr>
        <p:spPr>
          <a:xfrm>
            <a:off x="2722435" y="1268645"/>
            <a:ext cx="6413897" cy="276463"/>
          </a:xfrm>
          <a:prstGeom prst="rect">
            <a:avLst/>
          </a:prstGeom>
          <a:noFill/>
          <a:ln/>
        </p:spPr>
        <p:txBody>
          <a:bodyPr wrap="none" lIns="0" tIns="0" rIns="0" bIns="0" rtlCol="0" anchor="t"/>
          <a:lstStyle/>
          <a:p>
            <a:pPr marL="0" indent="0" algn="l">
              <a:lnSpc>
                <a:spcPts val="2750"/>
              </a:lnSpc>
              <a:buNone/>
            </a:pPr>
            <a:r>
              <a:rPr lang="en-US" sz="2400" b="1">
                <a:solidFill>
                  <a:srgbClr val="231971"/>
                </a:solidFill>
                <a:latin typeface="Outfit Extra Bold" pitchFamily="34" charset="0"/>
                <a:ea typeface="Outfit Extra Bold" pitchFamily="34" charset="-122"/>
                <a:cs typeface="Outfit Extra Bold" pitchFamily="34" charset="-120"/>
              </a:rPr>
              <a:t>Five levels of protection for infectious agents.</a:t>
            </a:r>
          </a:p>
        </p:txBody>
      </p:sp>
      <p:pic>
        <p:nvPicPr>
          <p:cNvPr id="6" name="Image 0" descr="preencoded.png">
            <a:extLst>
              <a:ext uri="{FF2B5EF4-FFF2-40B4-BE49-F238E27FC236}">
                <a16:creationId xmlns:a16="http://schemas.microsoft.com/office/drawing/2014/main" id="{4FEFFCC4-6D7A-8A62-DCA3-67B37E8D40E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396114" y="1624767"/>
            <a:ext cx="7954944" cy="5083826"/>
          </a:xfrm>
          <a:prstGeom prst="rect">
            <a:avLst/>
          </a:prstGeom>
        </p:spPr>
      </p:pic>
    </p:spTree>
    <p:extLst>
      <p:ext uri="{BB962C8B-B14F-4D97-AF65-F5344CB8AC3E}">
        <p14:creationId xmlns:p14="http://schemas.microsoft.com/office/powerpoint/2010/main" val="39699476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4034C-9A11-6D19-5323-EF317C93034B}"/>
            </a:ext>
          </a:extLst>
        </p:cNvPr>
        <p:cNvGrpSpPr/>
        <p:nvPr/>
      </p:nvGrpSpPr>
      <p:grpSpPr>
        <a:xfrm>
          <a:off x="0" y="0"/>
          <a:ext cx="0" cy="0"/>
          <a:chOff x="0" y="0"/>
          <a:chExt cx="0" cy="0"/>
        </a:xfrm>
      </p:grpSpPr>
      <p:pic>
        <p:nvPicPr>
          <p:cNvPr id="5" name="drawing" descr="A diagram of a pyramid&#10;&#10;AI-generated content may be incorrect.">
            <a:extLst>
              <a:ext uri="{FF2B5EF4-FFF2-40B4-BE49-F238E27FC236}">
                <a16:creationId xmlns:a16="http://schemas.microsoft.com/office/drawing/2014/main" id="{1E695854-5D8C-AE12-B5A8-6FF55234FEF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45949" y="103731"/>
            <a:ext cx="10598007" cy="6754269"/>
          </a:xfrm>
          <a:prstGeom prst="rect">
            <a:avLst/>
          </a:prstGeom>
        </p:spPr>
      </p:pic>
      <p:sp>
        <p:nvSpPr>
          <p:cNvPr id="7" name="TextBox 6">
            <a:extLst>
              <a:ext uri="{FF2B5EF4-FFF2-40B4-BE49-F238E27FC236}">
                <a16:creationId xmlns:a16="http://schemas.microsoft.com/office/drawing/2014/main" id="{2B46B90A-93A4-BE3F-A04B-4F30286AD640}"/>
              </a:ext>
            </a:extLst>
          </p:cNvPr>
          <p:cNvSpPr txBox="1"/>
          <p:nvPr/>
        </p:nvSpPr>
        <p:spPr>
          <a:xfrm>
            <a:off x="526773" y="2436800"/>
            <a:ext cx="2115206" cy="646331"/>
          </a:xfrm>
          <a:prstGeom prst="rect">
            <a:avLst/>
          </a:prstGeom>
          <a:noFill/>
        </p:spPr>
        <p:txBody>
          <a:bodyPr wrap="square" rtlCol="0">
            <a:spAutoFit/>
          </a:bodyPr>
          <a:lstStyle/>
          <a:p>
            <a:endParaRPr lang="en-US"/>
          </a:p>
          <a:p>
            <a:endParaRPr lang="en-US"/>
          </a:p>
        </p:txBody>
      </p:sp>
      <p:sp>
        <p:nvSpPr>
          <p:cNvPr id="2" name="Oval 1">
            <a:extLst>
              <a:ext uri="{FF2B5EF4-FFF2-40B4-BE49-F238E27FC236}">
                <a16:creationId xmlns:a16="http://schemas.microsoft.com/office/drawing/2014/main" id="{915D044A-4BF9-E19D-B5BC-C6E54E9625D2}"/>
              </a:ext>
            </a:extLst>
          </p:cNvPr>
          <p:cNvSpPr/>
          <p:nvPr/>
        </p:nvSpPr>
        <p:spPr>
          <a:xfrm>
            <a:off x="4414569" y="3429000"/>
            <a:ext cx="3644537" cy="3396343"/>
          </a:xfrm>
          <a:prstGeom prst="ellipse">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794474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3C0E2-2F0C-94EA-AF20-DC62E2476ACD}"/>
            </a:ext>
          </a:extLst>
        </p:cNvPr>
        <p:cNvGrpSpPr/>
        <p:nvPr/>
      </p:nvGrpSpPr>
      <p:grpSpPr>
        <a:xfrm>
          <a:off x="0" y="0"/>
          <a:ext cx="0" cy="0"/>
          <a:chOff x="0" y="0"/>
          <a:chExt cx="0" cy="0"/>
        </a:xfrm>
      </p:grpSpPr>
      <p:pic>
        <p:nvPicPr>
          <p:cNvPr id="9" name="图片 8" descr="图形用户界面&#10;&#10;AI 生成的内容可能不正确。">
            <a:extLst>
              <a:ext uri="{FF2B5EF4-FFF2-40B4-BE49-F238E27FC236}">
                <a16:creationId xmlns:a16="http://schemas.microsoft.com/office/drawing/2014/main" id="{B5025219-636C-7B30-860D-6D5E85C36F6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9899" y="2044259"/>
            <a:ext cx="5701239" cy="4245421"/>
          </a:xfrm>
          <a:prstGeom prst="rect">
            <a:avLst/>
          </a:prstGeom>
          <a:noFill/>
        </p:spPr>
      </p:pic>
      <p:pic>
        <p:nvPicPr>
          <p:cNvPr id="4" name="Picture 3">
            <a:extLst>
              <a:ext uri="{FF2B5EF4-FFF2-40B4-BE49-F238E27FC236}">
                <a16:creationId xmlns:a16="http://schemas.microsoft.com/office/drawing/2014/main" id="{AF113B42-96A6-2CCA-57CB-52E149081AB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Picture 4">
            <a:extLst>
              <a:ext uri="{FF2B5EF4-FFF2-40B4-BE49-F238E27FC236}">
                <a16:creationId xmlns:a16="http://schemas.microsoft.com/office/drawing/2014/main" id="{0D9A16C1-0498-B1EA-E6EB-BC3D446BA71D}"/>
              </a:ext>
            </a:extLst>
          </p:cNvPr>
          <p:cNvPicPr>
            <a:picLocks noChangeAspect="1"/>
          </p:cNvPicPr>
          <p:nvPr/>
        </p:nvPicPr>
        <p:blipFill>
          <a:blip r:embed="rId5" cstate="screen">
            <a:extLst>
              <a:ext uri="{28A0092B-C50C-407E-A947-70E740481C1C}">
                <a14:useLocalDpi xmlns:a14="http://schemas.microsoft.com/office/drawing/2010/main"/>
              </a:ext>
            </a:extLst>
          </a:blip>
          <a:srcRect t="41230"/>
          <a:stretch>
            <a:fillRect/>
          </a:stretch>
        </p:blipFill>
        <p:spPr>
          <a:xfrm>
            <a:off x="101480" y="726020"/>
            <a:ext cx="11836641" cy="214642"/>
          </a:xfrm>
          <a:prstGeom prst="rect">
            <a:avLst/>
          </a:prstGeom>
        </p:spPr>
      </p:pic>
      <p:pic>
        <p:nvPicPr>
          <p:cNvPr id="14" name="图片 13">
            <a:extLst>
              <a:ext uri="{FF2B5EF4-FFF2-40B4-BE49-F238E27FC236}">
                <a16:creationId xmlns:a16="http://schemas.microsoft.com/office/drawing/2014/main" id="{BBB56E1F-4BB4-4FB4-B322-31033B7A137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44782" y="2039641"/>
            <a:ext cx="5701446" cy="4342824"/>
          </a:xfrm>
          <a:prstGeom prst="rect">
            <a:avLst/>
          </a:prstGeom>
        </p:spPr>
      </p:pic>
      <p:sp>
        <p:nvSpPr>
          <p:cNvPr id="2" name="Content Placeholder 2">
            <a:extLst>
              <a:ext uri="{FF2B5EF4-FFF2-40B4-BE49-F238E27FC236}">
                <a16:creationId xmlns:a16="http://schemas.microsoft.com/office/drawing/2014/main" id="{93B349BE-79C6-4E39-1A1F-5ABC19FC9D02}"/>
              </a:ext>
            </a:extLst>
          </p:cNvPr>
          <p:cNvSpPr txBox="1">
            <a:spLocks/>
          </p:cNvSpPr>
          <p:nvPr/>
        </p:nvSpPr>
        <p:spPr>
          <a:xfrm>
            <a:off x="578968" y="1098547"/>
            <a:ext cx="10515600" cy="9713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US" sz="2000">
                <a:latin typeface="Calibri"/>
                <a:ea typeface="Calibri"/>
                <a:cs typeface="Calibri"/>
              </a:rPr>
              <a:t>Each task has a checklist specific to it for identifying sources, controls, and PPE recommendations. </a:t>
            </a:r>
          </a:p>
          <a:p>
            <a:r>
              <a:rPr lang="en-US" sz="2000">
                <a:latin typeface="Calibri"/>
                <a:ea typeface="Calibri"/>
                <a:cs typeface="Calibri"/>
              </a:rPr>
              <a:t>Check the box(es) that applies</a:t>
            </a:r>
          </a:p>
          <a:p>
            <a:endParaRPr lang="en-US" sz="2000"/>
          </a:p>
          <a:p>
            <a:endParaRPr lang="en-US" sz="2000"/>
          </a:p>
          <a:p>
            <a:endParaRPr lang="en-US" sz="2000"/>
          </a:p>
        </p:txBody>
      </p:sp>
      <p:sp>
        <p:nvSpPr>
          <p:cNvPr id="21" name="Title 1">
            <a:extLst>
              <a:ext uri="{FF2B5EF4-FFF2-40B4-BE49-F238E27FC236}">
                <a16:creationId xmlns:a16="http://schemas.microsoft.com/office/drawing/2014/main" id="{8CC16152-F8D7-96E1-B683-4CF467DF2527}"/>
              </a:ext>
            </a:extLst>
          </p:cNvPr>
          <p:cNvSpPr>
            <a:spLocks noGrp="1"/>
          </p:cNvSpPr>
          <p:nvPr>
            <p:ph type="title"/>
          </p:nvPr>
        </p:nvSpPr>
        <p:spPr>
          <a:xfrm>
            <a:off x="253879" y="-227016"/>
            <a:ext cx="10515600" cy="1325563"/>
          </a:xfrm>
        </p:spPr>
        <p:txBody>
          <a:bodyPr>
            <a:normAutofit/>
          </a:bodyPr>
          <a:lstStyle/>
          <a:p>
            <a:r>
              <a:rPr lang="en-US" altLang="zh-CN" sz="3600"/>
              <a:t>Using the Hazard Assessment Checklist</a:t>
            </a:r>
            <a:endParaRPr lang="zh-CN" altLang="zh-CN" sz="3600"/>
          </a:p>
        </p:txBody>
      </p:sp>
    </p:spTree>
    <p:extLst>
      <p:ext uri="{BB962C8B-B14F-4D97-AF65-F5344CB8AC3E}">
        <p14:creationId xmlns:p14="http://schemas.microsoft.com/office/powerpoint/2010/main" val="482349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93E38-A974-45D4-E94F-543DDEFEDFB6}"/>
            </a:ext>
          </a:extLst>
        </p:cNvPr>
        <p:cNvGrpSpPr/>
        <p:nvPr/>
      </p:nvGrpSpPr>
      <p:grpSpPr>
        <a:xfrm>
          <a:off x="0" y="0"/>
          <a:ext cx="0" cy="0"/>
          <a:chOff x="0" y="0"/>
          <a:chExt cx="0" cy="0"/>
        </a:xfrm>
      </p:grpSpPr>
      <p:pic>
        <p:nvPicPr>
          <p:cNvPr id="9" name="图片 8" descr="图形用户界面&#10;&#10;AI 生成的内容可能不正确。">
            <a:extLst>
              <a:ext uri="{FF2B5EF4-FFF2-40B4-BE49-F238E27FC236}">
                <a16:creationId xmlns:a16="http://schemas.microsoft.com/office/drawing/2014/main" id="{334B8B3C-4D95-BD7C-A3D7-45D45D0729C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55231" y="1395484"/>
            <a:ext cx="5931056" cy="4857361"/>
          </a:xfrm>
          <a:prstGeom prst="rect">
            <a:avLst/>
          </a:prstGeom>
          <a:noFill/>
        </p:spPr>
      </p:pic>
      <p:pic>
        <p:nvPicPr>
          <p:cNvPr id="4" name="Picture 3">
            <a:extLst>
              <a:ext uri="{FF2B5EF4-FFF2-40B4-BE49-F238E27FC236}">
                <a16:creationId xmlns:a16="http://schemas.microsoft.com/office/drawing/2014/main" id="{DF95D452-F39F-87D5-3FAA-2C427950E7D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Picture 4">
            <a:extLst>
              <a:ext uri="{FF2B5EF4-FFF2-40B4-BE49-F238E27FC236}">
                <a16:creationId xmlns:a16="http://schemas.microsoft.com/office/drawing/2014/main" id="{E5CD2F48-6D61-A7FD-1E1F-D57F7C9B80ED}"/>
              </a:ext>
            </a:extLst>
          </p:cNvPr>
          <p:cNvPicPr>
            <a:picLocks noChangeAspect="1"/>
          </p:cNvPicPr>
          <p:nvPr/>
        </p:nvPicPr>
        <p:blipFill>
          <a:blip r:embed="rId5" cstate="screen">
            <a:extLst>
              <a:ext uri="{28A0092B-C50C-407E-A947-70E740481C1C}">
                <a14:useLocalDpi xmlns:a14="http://schemas.microsoft.com/office/drawing/2010/main"/>
              </a:ext>
            </a:extLst>
          </a:blip>
          <a:srcRect t="41230"/>
          <a:stretch>
            <a:fillRect/>
          </a:stretch>
        </p:blipFill>
        <p:spPr>
          <a:xfrm>
            <a:off x="101480" y="726020"/>
            <a:ext cx="11836641" cy="214642"/>
          </a:xfrm>
          <a:prstGeom prst="rect">
            <a:avLst/>
          </a:prstGeom>
        </p:spPr>
      </p:pic>
      <p:sp>
        <p:nvSpPr>
          <p:cNvPr id="5" name="Arrow: Left 4">
            <a:extLst>
              <a:ext uri="{FF2B5EF4-FFF2-40B4-BE49-F238E27FC236}">
                <a16:creationId xmlns:a16="http://schemas.microsoft.com/office/drawing/2014/main" id="{082D5816-4EA1-746D-5D74-AE2C89F29B16}"/>
              </a:ext>
            </a:extLst>
          </p:cNvPr>
          <p:cNvSpPr/>
          <p:nvPr/>
        </p:nvSpPr>
        <p:spPr>
          <a:xfrm>
            <a:off x="8181545" y="5029456"/>
            <a:ext cx="2920574" cy="167025"/>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68DDBDF0-E46D-6210-03A1-12AC50B50F31}"/>
              </a:ext>
            </a:extLst>
          </p:cNvPr>
          <p:cNvSpPr txBox="1">
            <a:spLocks/>
          </p:cNvSpPr>
          <p:nvPr/>
        </p:nvSpPr>
        <p:spPr>
          <a:xfrm>
            <a:off x="578968" y="1098547"/>
            <a:ext cx="10515600" cy="9713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000">
                <a:latin typeface="Calibri"/>
                <a:ea typeface="Calibri"/>
                <a:cs typeface="Calibri"/>
              </a:rPr>
              <a:t>Use the 'Other' to Add information not included on this list that applies to your farm </a:t>
            </a:r>
          </a:p>
          <a:p>
            <a:endParaRPr lang="en-US" sz="2000"/>
          </a:p>
          <a:p>
            <a:endParaRPr lang="en-US" sz="2000"/>
          </a:p>
          <a:p>
            <a:endParaRPr lang="en-US" sz="2000"/>
          </a:p>
        </p:txBody>
      </p:sp>
      <p:sp>
        <p:nvSpPr>
          <p:cNvPr id="21" name="Title 1">
            <a:extLst>
              <a:ext uri="{FF2B5EF4-FFF2-40B4-BE49-F238E27FC236}">
                <a16:creationId xmlns:a16="http://schemas.microsoft.com/office/drawing/2014/main" id="{C04DA77E-7435-15DD-6076-38D87DD6C8E8}"/>
              </a:ext>
            </a:extLst>
          </p:cNvPr>
          <p:cNvSpPr>
            <a:spLocks noGrp="1"/>
          </p:cNvSpPr>
          <p:nvPr>
            <p:ph type="title"/>
          </p:nvPr>
        </p:nvSpPr>
        <p:spPr>
          <a:xfrm>
            <a:off x="478384" y="-159945"/>
            <a:ext cx="10515600" cy="1325563"/>
          </a:xfrm>
        </p:spPr>
        <p:txBody>
          <a:bodyPr>
            <a:normAutofit/>
          </a:bodyPr>
          <a:lstStyle/>
          <a:p>
            <a:r>
              <a:rPr lang="en-US" altLang="zh-CN" sz="3600"/>
              <a:t>Using the Hazard Assessment Checklist</a:t>
            </a:r>
            <a:endParaRPr lang="zh-CN" altLang="zh-CN" sz="3600"/>
          </a:p>
        </p:txBody>
      </p:sp>
    </p:spTree>
    <p:extLst>
      <p:ext uri="{BB962C8B-B14F-4D97-AF65-F5344CB8AC3E}">
        <p14:creationId xmlns:p14="http://schemas.microsoft.com/office/powerpoint/2010/main" val="14936102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F19E4-1A60-2BEA-1D89-A4D1016BD40A}"/>
            </a:ext>
          </a:extLst>
        </p:cNvPr>
        <p:cNvGrpSpPr/>
        <p:nvPr/>
      </p:nvGrpSpPr>
      <p:grpSpPr>
        <a:xfrm>
          <a:off x="0" y="0"/>
          <a:ext cx="0" cy="0"/>
          <a:chOff x="0" y="0"/>
          <a:chExt cx="0" cy="0"/>
        </a:xfrm>
      </p:grpSpPr>
      <p:pic>
        <p:nvPicPr>
          <p:cNvPr id="9" name="图片 8" descr="图形用户界面&#10;&#10;AI 生成的内容可能不正确。">
            <a:extLst>
              <a:ext uri="{FF2B5EF4-FFF2-40B4-BE49-F238E27FC236}">
                <a16:creationId xmlns:a16="http://schemas.microsoft.com/office/drawing/2014/main" id="{A48552EC-DE04-47FE-F5AB-DED72F92D93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55231" y="1395484"/>
            <a:ext cx="5931056" cy="4857361"/>
          </a:xfrm>
          <a:prstGeom prst="rect">
            <a:avLst/>
          </a:prstGeom>
          <a:noFill/>
        </p:spPr>
      </p:pic>
      <p:pic>
        <p:nvPicPr>
          <p:cNvPr id="4" name="Picture 3">
            <a:extLst>
              <a:ext uri="{FF2B5EF4-FFF2-40B4-BE49-F238E27FC236}">
                <a16:creationId xmlns:a16="http://schemas.microsoft.com/office/drawing/2014/main" id="{2B8075E1-1B19-9BFF-819E-8CAEEA340BE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Picture 4">
            <a:extLst>
              <a:ext uri="{FF2B5EF4-FFF2-40B4-BE49-F238E27FC236}">
                <a16:creationId xmlns:a16="http://schemas.microsoft.com/office/drawing/2014/main" id="{724B4EC1-529C-3DFF-9C94-30987B5382B2}"/>
              </a:ext>
            </a:extLst>
          </p:cNvPr>
          <p:cNvPicPr>
            <a:picLocks noChangeAspect="1"/>
          </p:cNvPicPr>
          <p:nvPr/>
        </p:nvPicPr>
        <p:blipFill>
          <a:blip r:embed="rId5" cstate="screen">
            <a:extLst>
              <a:ext uri="{28A0092B-C50C-407E-A947-70E740481C1C}">
                <a14:useLocalDpi xmlns:a14="http://schemas.microsoft.com/office/drawing/2010/main"/>
              </a:ext>
            </a:extLst>
          </a:blip>
          <a:srcRect t="41230"/>
          <a:stretch>
            <a:fillRect/>
          </a:stretch>
        </p:blipFill>
        <p:spPr>
          <a:xfrm>
            <a:off x="101480" y="726020"/>
            <a:ext cx="11836641" cy="214642"/>
          </a:xfrm>
          <a:prstGeom prst="rect">
            <a:avLst/>
          </a:prstGeom>
        </p:spPr>
      </p:pic>
      <p:sp>
        <p:nvSpPr>
          <p:cNvPr id="2" name="Content Placeholder 2">
            <a:extLst>
              <a:ext uri="{FF2B5EF4-FFF2-40B4-BE49-F238E27FC236}">
                <a16:creationId xmlns:a16="http://schemas.microsoft.com/office/drawing/2014/main" id="{1B1654C9-3724-33C5-7F0E-AAB2363460AA}"/>
              </a:ext>
            </a:extLst>
          </p:cNvPr>
          <p:cNvSpPr txBox="1">
            <a:spLocks/>
          </p:cNvSpPr>
          <p:nvPr/>
        </p:nvSpPr>
        <p:spPr>
          <a:xfrm>
            <a:off x="578968" y="1098547"/>
            <a:ext cx="10515600" cy="97132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000">
                <a:latin typeface="Calibri"/>
                <a:ea typeface="Calibri"/>
                <a:cs typeface="Calibri"/>
              </a:rPr>
              <a:t>Use the 'Other' to Add information not included on this list that applies to your farm </a:t>
            </a:r>
          </a:p>
          <a:p>
            <a:endParaRPr lang="en-US" sz="2000"/>
          </a:p>
          <a:p>
            <a:endParaRPr lang="en-US" sz="2000"/>
          </a:p>
          <a:p>
            <a:endParaRPr lang="en-US" sz="2000"/>
          </a:p>
        </p:txBody>
      </p:sp>
      <p:sp>
        <p:nvSpPr>
          <p:cNvPr id="21" name="Title 1">
            <a:extLst>
              <a:ext uri="{FF2B5EF4-FFF2-40B4-BE49-F238E27FC236}">
                <a16:creationId xmlns:a16="http://schemas.microsoft.com/office/drawing/2014/main" id="{ECD74EF2-D9AF-38EB-B890-3F292AD5089F}"/>
              </a:ext>
            </a:extLst>
          </p:cNvPr>
          <p:cNvSpPr>
            <a:spLocks noGrp="1"/>
          </p:cNvSpPr>
          <p:nvPr>
            <p:ph type="title"/>
          </p:nvPr>
        </p:nvSpPr>
        <p:spPr>
          <a:xfrm>
            <a:off x="406946" y="173430"/>
            <a:ext cx="10515600" cy="1325563"/>
          </a:xfrm>
        </p:spPr>
        <p:txBody>
          <a:bodyPr>
            <a:normAutofit/>
          </a:bodyPr>
          <a:lstStyle/>
          <a:p>
            <a:r>
              <a:rPr lang="en-US" sz="3600">
                <a:latin typeface="Open Sans"/>
                <a:ea typeface="Open Sans"/>
                <a:cs typeface="Open Sans"/>
              </a:rPr>
              <a:t>Using the Hazard Assessment Checklist</a:t>
            </a:r>
            <a:endParaRPr lang="en-US" sz="3600" b="0">
              <a:solidFill>
                <a:srgbClr val="000000"/>
              </a:solidFill>
              <a:latin typeface="Open Sans"/>
              <a:ea typeface="Open Sans"/>
              <a:cs typeface="Open Sans"/>
            </a:endParaRPr>
          </a:p>
          <a:p>
            <a:endParaRPr lang="en-US" altLang="zh-CN"/>
          </a:p>
        </p:txBody>
      </p:sp>
      <p:graphicFrame>
        <p:nvGraphicFramePr>
          <p:cNvPr id="10" name="Table 9">
            <a:extLst>
              <a:ext uri="{FF2B5EF4-FFF2-40B4-BE49-F238E27FC236}">
                <a16:creationId xmlns:a16="http://schemas.microsoft.com/office/drawing/2014/main" id="{03603293-EE61-23EB-DF4A-8E6144BF6C55}"/>
              </a:ext>
            </a:extLst>
          </p:cNvPr>
          <p:cNvGraphicFramePr>
            <a:graphicFrameLocks noGrp="1"/>
          </p:cNvGraphicFramePr>
          <p:nvPr/>
        </p:nvGraphicFramePr>
        <p:xfrm>
          <a:off x="1073426" y="3428999"/>
          <a:ext cx="9197009" cy="877957"/>
        </p:xfrm>
        <a:graphic>
          <a:graphicData uri="http://schemas.openxmlformats.org/drawingml/2006/table">
            <a:tbl>
              <a:tblPr firstRow="1" firstCol="1" bandRow="1">
                <a:tableStyleId>{5C22544A-7EE6-4342-B048-85BDC9FD1C3A}</a:tableStyleId>
              </a:tblPr>
              <a:tblGrid>
                <a:gridCol w="9197009">
                  <a:extLst>
                    <a:ext uri="{9D8B030D-6E8A-4147-A177-3AD203B41FA5}">
                      <a16:colId xmlns:a16="http://schemas.microsoft.com/office/drawing/2014/main" val="1071955433"/>
                    </a:ext>
                  </a:extLst>
                </a:gridCol>
              </a:tblGrid>
              <a:tr h="877957">
                <a:tc>
                  <a:txBody>
                    <a:bodyPr/>
                    <a:lstStyle/>
                    <a:p>
                      <a:pPr marL="0" marR="0" algn="ctr">
                        <a:lnSpc>
                          <a:spcPct val="107000"/>
                        </a:lnSpc>
                        <a:spcAft>
                          <a:spcPts val="800"/>
                        </a:spcAft>
                        <a:buNone/>
                      </a:pPr>
                      <a:r>
                        <a:rPr lang="en-US" sz="2400">
                          <a:effectLst/>
                        </a:rPr>
                        <a:t>Complete the “Infectious Disease Hazard &amp; Controls Assessment Checklist.”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611616268"/>
                  </a:ext>
                </a:extLst>
              </a:tr>
            </a:tbl>
          </a:graphicData>
        </a:graphic>
      </p:graphicFrame>
    </p:spTree>
    <p:extLst>
      <p:ext uri="{BB962C8B-B14F-4D97-AF65-F5344CB8AC3E}">
        <p14:creationId xmlns:p14="http://schemas.microsoft.com/office/powerpoint/2010/main" val="5280403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12136"/>
            <a:ext cx="6016519" cy="1446550"/>
          </a:xfrm>
          <a:prstGeom prst="rect">
            <a:avLst/>
          </a:prstGeom>
          <a:noFill/>
        </p:spPr>
        <p:txBody>
          <a:bodyPr wrap="square" rtlCol="0">
            <a:spAutoFit/>
          </a:bodyPr>
          <a:lstStyle/>
          <a:p>
            <a:r>
              <a:rPr lang="en-US" sz="4400" b="1">
                <a:solidFill>
                  <a:schemeClr val="bg1"/>
                </a:solidFill>
                <a:latin typeface="Calibri" panose="020F0502020204030204" pitchFamily="34" charset="0"/>
                <a:ea typeface="Calibri" panose="020F0502020204030204" pitchFamily="34" charset="0"/>
                <a:cs typeface="Calibri" panose="020F0502020204030204" pitchFamily="34" charset="0"/>
              </a:rPr>
              <a:t>Prevention &amp; Standard Precautions</a:t>
            </a:r>
          </a:p>
        </p:txBody>
      </p:sp>
      <p:sp>
        <p:nvSpPr>
          <p:cNvPr id="5" name="TextBox 4"/>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Calibri" panose="020F0502020204030204" pitchFamily="34" charset="0"/>
                <a:ea typeface="Calibri" panose="020F0502020204030204" pitchFamily="34" charset="0"/>
                <a:cs typeface="Calibri" panose="020F0502020204030204" pitchFamily="34" charset="0"/>
              </a:rPr>
              <a:t>PROTECTING WORKER HEALTH</a:t>
            </a:r>
          </a:p>
        </p:txBody>
      </p:sp>
    </p:spTree>
    <p:extLst>
      <p:ext uri="{BB962C8B-B14F-4D97-AF65-F5344CB8AC3E}">
        <p14:creationId xmlns:p14="http://schemas.microsoft.com/office/powerpoint/2010/main" val="25716870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36CDE-D1C0-446A-2ECB-EF57448B7A12}"/>
              </a:ext>
            </a:extLst>
          </p:cNvPr>
          <p:cNvSpPr>
            <a:spLocks noGrp="1"/>
          </p:cNvSpPr>
          <p:nvPr>
            <p:ph type="title"/>
          </p:nvPr>
        </p:nvSpPr>
        <p:spPr>
          <a:xfrm>
            <a:off x="838200" y="365125"/>
            <a:ext cx="10515600" cy="1325563"/>
          </a:xfrm>
        </p:spPr>
        <p:txBody>
          <a:bodyPr anchor="ctr">
            <a:normAutofit/>
          </a:bodyPr>
          <a:lstStyle/>
          <a:p>
            <a:r>
              <a:rPr lang="en-US">
                <a:latin typeface="Calibri"/>
                <a:ea typeface="Calibri"/>
                <a:cs typeface="Calibri"/>
              </a:rPr>
              <a:t>What are Standard Precautions?</a:t>
            </a:r>
          </a:p>
        </p:txBody>
      </p:sp>
      <p:graphicFrame>
        <p:nvGraphicFramePr>
          <p:cNvPr id="5" name="Content Placeholder 2">
            <a:extLst>
              <a:ext uri="{FF2B5EF4-FFF2-40B4-BE49-F238E27FC236}">
                <a16:creationId xmlns:a16="http://schemas.microsoft.com/office/drawing/2014/main" id="{DD3C0108-1228-6239-4F69-CF6FE2D09331}"/>
              </a:ext>
            </a:extLst>
          </p:cNvPr>
          <p:cNvGraphicFramePr>
            <a:graphicFrameLocks noGrp="1"/>
          </p:cNvGraphicFramePr>
          <p:nvPr>
            <p:ph idx="1"/>
            <p:extLst>
              <p:ext uri="{D42A27DB-BD31-4B8C-83A1-F6EECF244321}">
                <p14:modId xmlns:p14="http://schemas.microsoft.com/office/powerpoint/2010/main" val="106141470"/>
              </p:ext>
            </p:extLst>
          </p:nvPr>
        </p:nvGraphicFramePr>
        <p:xfrm>
          <a:off x="723900" y="1253331"/>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865496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FAAB5-1E6C-8AD5-6992-6423F7E051E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AE8AA6B-F5BE-BC6F-7D09-75FBE73DA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F952B926-D855-CA52-3DAA-B820AD522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9F331794-06CD-543A-A91F-A490D81A7D92}"/>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E3D96849-93F7-1C68-155F-0390DFF0FB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4104FA8A-A462-0164-4B31-0FBADF24AABF}"/>
              </a:ext>
            </a:extLst>
          </p:cNvPr>
          <p:cNvPicPr>
            <a:picLocks noChangeAspect="1"/>
          </p:cNvPicPr>
          <p:nvPr/>
        </p:nvPicPr>
        <p:blipFill>
          <a:blip r:embed="rId4"/>
          <a:stretch>
            <a:fillRect/>
          </a:stretch>
        </p:blipFill>
        <p:spPr>
          <a:xfrm>
            <a:off x="355140" y="808216"/>
            <a:ext cx="11404044" cy="253826"/>
          </a:xfrm>
          <a:prstGeom prst="rect">
            <a:avLst/>
          </a:prstGeom>
        </p:spPr>
      </p:pic>
      <p:sp>
        <p:nvSpPr>
          <p:cNvPr id="2" name="Title 1">
            <a:extLst>
              <a:ext uri="{FF2B5EF4-FFF2-40B4-BE49-F238E27FC236}">
                <a16:creationId xmlns:a16="http://schemas.microsoft.com/office/drawing/2014/main" id="{A21C922D-E4ED-B590-F1F2-DCEAF95996A1}"/>
              </a:ext>
            </a:extLst>
          </p:cNvPr>
          <p:cNvSpPr>
            <a:spLocks noGrp="1"/>
          </p:cNvSpPr>
          <p:nvPr>
            <p:ph type="title"/>
          </p:nvPr>
        </p:nvSpPr>
        <p:spPr>
          <a:xfrm>
            <a:off x="698340" y="39846"/>
            <a:ext cx="10290579" cy="917239"/>
          </a:xfrm>
        </p:spPr>
        <p:txBody>
          <a:bodyPr vert="horz" lIns="91440" tIns="45720" rIns="91440" bIns="45720" rtlCol="0" anchor="b">
            <a:normAutofit/>
          </a:bodyPr>
          <a:lstStyle/>
          <a:p>
            <a:r>
              <a:rPr lang="en-US" altLang="zh-CN" sz="4800">
                <a:latin typeface="Calibri"/>
                <a:ea typeface="Calibri"/>
                <a:cs typeface="Calibri"/>
              </a:rPr>
              <a:t>Hand Hygiene is Important!</a:t>
            </a:r>
          </a:p>
        </p:txBody>
      </p:sp>
      <p:sp>
        <p:nvSpPr>
          <p:cNvPr id="8" name="TextBox 7">
            <a:extLst>
              <a:ext uri="{FF2B5EF4-FFF2-40B4-BE49-F238E27FC236}">
                <a16:creationId xmlns:a16="http://schemas.microsoft.com/office/drawing/2014/main" id="{BF351C27-BAFF-16AC-3524-C1BF99DB2223}"/>
              </a:ext>
            </a:extLst>
          </p:cNvPr>
          <p:cNvSpPr txBox="1"/>
          <p:nvPr/>
        </p:nvSpPr>
        <p:spPr>
          <a:xfrm>
            <a:off x="572493" y="1053367"/>
            <a:ext cx="732882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ea typeface="Calibri"/>
                <a:cs typeface="Calibri"/>
              </a:rPr>
              <a:t>Why wash your hands: </a:t>
            </a:r>
            <a:endParaRPr lang="en-US" sz="3200" b="1"/>
          </a:p>
        </p:txBody>
      </p:sp>
      <p:sp>
        <p:nvSpPr>
          <p:cNvPr id="13" name="TextBox 12">
            <a:extLst>
              <a:ext uri="{FF2B5EF4-FFF2-40B4-BE49-F238E27FC236}">
                <a16:creationId xmlns:a16="http://schemas.microsoft.com/office/drawing/2014/main" id="{7BD23F9A-C4C1-6F73-004A-66365C37B64C}"/>
              </a:ext>
            </a:extLst>
          </p:cNvPr>
          <p:cNvSpPr txBox="1"/>
          <p:nvPr/>
        </p:nvSpPr>
        <p:spPr>
          <a:xfrm>
            <a:off x="698340" y="2006171"/>
            <a:ext cx="5627304" cy="33547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Calibri"/>
                <a:cs typeface="Calibri"/>
              </a:rPr>
              <a:t>Hand hygiene protects both people and animals. </a:t>
            </a:r>
            <a:r>
              <a:rPr lang="en-US" sz="2000">
                <a:ea typeface="Calibri"/>
                <a:cs typeface="Calibri"/>
              </a:rPr>
              <a:t>Regular handwashing helps prevent the spread of germs that can make workers and cows sick—on the farm and at home.</a:t>
            </a:r>
          </a:p>
          <a:p>
            <a:endParaRPr lang="en-US" sz="2000">
              <a:solidFill>
                <a:srgbClr val="444444"/>
              </a:solidFill>
              <a:ea typeface="Calibri"/>
              <a:cs typeface="Calibri"/>
            </a:endParaRPr>
          </a:p>
          <a:p>
            <a:r>
              <a:rPr lang="en-US" sz="2000" b="1">
                <a:ea typeface="Calibri"/>
                <a:cs typeface="Calibri"/>
              </a:rPr>
              <a:t>Hand hygiene protects both people and animals.</a:t>
            </a:r>
            <a:endParaRPr lang="en-US" sz="2000"/>
          </a:p>
          <a:p>
            <a:endParaRPr lang="en-US" sz="2000" b="1">
              <a:ea typeface="Calibri"/>
              <a:cs typeface="Calibri"/>
            </a:endParaRPr>
          </a:p>
          <a:p>
            <a:r>
              <a:rPr lang="en-US" sz="2000" b="1">
                <a:ea typeface="Calibri"/>
                <a:cs typeface="Calibri"/>
              </a:rPr>
              <a:t>Wash hands frequently and at key times.</a:t>
            </a:r>
            <a:endParaRPr lang="en-US" sz="2000"/>
          </a:p>
          <a:p>
            <a:endParaRPr lang="en-US" sz="2000">
              <a:ea typeface="Calibri"/>
              <a:cs typeface="Calibri"/>
            </a:endParaRPr>
          </a:p>
          <a:p>
            <a:endParaRPr lang="en-US" sz="2000" b="1">
              <a:ea typeface="Calibri"/>
              <a:cs typeface="Calibri"/>
            </a:endParaRPr>
          </a:p>
          <a:p>
            <a:endParaRPr lang="en-US" sz="1200">
              <a:ea typeface="Calibri"/>
              <a:cs typeface="Calibri"/>
            </a:endParaRPr>
          </a:p>
        </p:txBody>
      </p:sp>
      <p:pic>
        <p:nvPicPr>
          <p:cNvPr id="6" name="Picture 5">
            <a:extLst>
              <a:ext uri="{FF2B5EF4-FFF2-40B4-BE49-F238E27FC236}">
                <a16:creationId xmlns:a16="http://schemas.microsoft.com/office/drawing/2014/main" id="{11DF409B-F193-BFD0-5C3D-E4B451E9E667}"/>
              </a:ext>
            </a:extLst>
          </p:cNvPr>
          <p:cNvPicPr>
            <a:picLocks noChangeAspect="1"/>
          </p:cNvPicPr>
          <p:nvPr/>
        </p:nvPicPr>
        <p:blipFill>
          <a:blip r:embed="rId5"/>
          <a:stretch>
            <a:fillRect/>
          </a:stretch>
        </p:blipFill>
        <p:spPr>
          <a:xfrm>
            <a:off x="6800329" y="1931221"/>
            <a:ext cx="4512803" cy="3651580"/>
          </a:xfrm>
          <a:prstGeom prst="rect">
            <a:avLst/>
          </a:prstGeom>
        </p:spPr>
      </p:pic>
    </p:spTree>
    <p:extLst>
      <p:ext uri="{BB962C8B-B14F-4D97-AF65-F5344CB8AC3E}">
        <p14:creationId xmlns:p14="http://schemas.microsoft.com/office/powerpoint/2010/main" val="23282228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45901-BBEE-845E-F7C2-372ECC868E6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2BFC63F-89F1-3EF3-5FF8-ECF59F0DC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7C6563C4-F175-C148-25AD-D0A02B6A85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DEF960AB-6975-99B6-9064-D6599A710D09}"/>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9B523B0B-8C8D-B2E6-95B0-576DFE460D3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8DB26959-3EB9-FB0D-80EA-446A079887BE}"/>
              </a:ext>
            </a:extLst>
          </p:cNvPr>
          <p:cNvPicPr>
            <a:picLocks noChangeAspect="1"/>
          </p:cNvPicPr>
          <p:nvPr/>
        </p:nvPicPr>
        <p:blipFill>
          <a:blip r:embed="rId4"/>
          <a:stretch>
            <a:fillRect/>
          </a:stretch>
        </p:blipFill>
        <p:spPr>
          <a:xfrm>
            <a:off x="355140" y="808216"/>
            <a:ext cx="11404044" cy="253826"/>
          </a:xfrm>
          <a:prstGeom prst="rect">
            <a:avLst/>
          </a:prstGeom>
        </p:spPr>
      </p:pic>
      <p:sp>
        <p:nvSpPr>
          <p:cNvPr id="2" name="Title 1">
            <a:extLst>
              <a:ext uri="{FF2B5EF4-FFF2-40B4-BE49-F238E27FC236}">
                <a16:creationId xmlns:a16="http://schemas.microsoft.com/office/drawing/2014/main" id="{06CFA778-FCF5-BFC9-3DE8-41353CF2B2B8}"/>
              </a:ext>
            </a:extLst>
          </p:cNvPr>
          <p:cNvSpPr>
            <a:spLocks noGrp="1"/>
          </p:cNvSpPr>
          <p:nvPr>
            <p:ph type="title"/>
          </p:nvPr>
        </p:nvSpPr>
        <p:spPr>
          <a:xfrm>
            <a:off x="352092" y="307123"/>
            <a:ext cx="10371303" cy="651935"/>
          </a:xfrm>
        </p:spPr>
        <p:txBody>
          <a:bodyPr vert="horz" lIns="91440" tIns="45720" rIns="91440" bIns="45720" rtlCol="0" anchor="b">
            <a:normAutofit fontScale="90000"/>
          </a:bodyPr>
          <a:lstStyle/>
          <a:p>
            <a:r>
              <a:rPr lang="en-US" altLang="zh-CN" sz="4800">
                <a:latin typeface="Calibri"/>
                <a:ea typeface="Calibri"/>
                <a:cs typeface="Calibri"/>
              </a:rPr>
              <a:t>Hand Hygiene is Important!</a:t>
            </a:r>
          </a:p>
        </p:txBody>
      </p:sp>
      <p:sp>
        <p:nvSpPr>
          <p:cNvPr id="8" name="TextBox 7">
            <a:extLst>
              <a:ext uri="{FF2B5EF4-FFF2-40B4-BE49-F238E27FC236}">
                <a16:creationId xmlns:a16="http://schemas.microsoft.com/office/drawing/2014/main" id="{BFB25CFD-73B9-A6A0-C8AD-E8C13DB9310D}"/>
              </a:ext>
            </a:extLst>
          </p:cNvPr>
          <p:cNvSpPr txBox="1"/>
          <p:nvPr/>
        </p:nvSpPr>
        <p:spPr>
          <a:xfrm>
            <a:off x="474885" y="1133996"/>
            <a:ext cx="750498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ea typeface="Calibri"/>
                <a:cs typeface="Calibri"/>
              </a:rPr>
              <a:t>How to wash your hands</a:t>
            </a:r>
          </a:p>
        </p:txBody>
      </p:sp>
      <p:sp>
        <p:nvSpPr>
          <p:cNvPr id="5" name="TextBox 4">
            <a:extLst>
              <a:ext uri="{FF2B5EF4-FFF2-40B4-BE49-F238E27FC236}">
                <a16:creationId xmlns:a16="http://schemas.microsoft.com/office/drawing/2014/main" id="{DABF4A64-C74F-F7A2-1177-F7776CFD9A3D}"/>
              </a:ext>
            </a:extLst>
          </p:cNvPr>
          <p:cNvSpPr txBox="1"/>
          <p:nvPr/>
        </p:nvSpPr>
        <p:spPr>
          <a:xfrm>
            <a:off x="689989" y="1987231"/>
            <a:ext cx="605268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444444"/>
                </a:solidFill>
                <a:ea typeface="Calibri"/>
                <a:cs typeface="Calibri"/>
              </a:rPr>
              <a:t>Hand hygiene is only effective if done properly:</a:t>
            </a:r>
            <a:endParaRPr lang="en-US" sz="2000">
              <a:ea typeface="Calibri"/>
              <a:cs typeface="Calibri"/>
            </a:endParaRPr>
          </a:p>
          <a:p>
            <a:endParaRPr lang="en-US" sz="2000" b="1">
              <a:solidFill>
                <a:srgbClr val="444444"/>
              </a:solidFill>
              <a:ea typeface="Calibri"/>
              <a:cs typeface="Calibri"/>
            </a:endParaRPr>
          </a:p>
          <a:p>
            <a:pPr marL="285750" lvl="0" indent="-285750" rtl="0">
              <a:buFont typeface="Aptos,Sans-Serif"/>
              <a:buChar char="•"/>
            </a:pPr>
            <a:r>
              <a:rPr lang="en-US" sz="2000">
                <a:solidFill>
                  <a:srgbClr val="242424"/>
                </a:solidFill>
                <a:ea typeface="Arial"/>
                <a:cs typeface="Arial"/>
              </a:rPr>
              <a:t>Wash </a:t>
            </a:r>
            <a:r>
              <a:rPr lang="en-US" sz="2000">
                <a:solidFill>
                  <a:srgbClr val="444444"/>
                </a:solidFill>
                <a:ea typeface="Arial"/>
                <a:cs typeface="Arial"/>
              </a:rPr>
              <a:t>hands with tepid, clean water and soap.</a:t>
            </a:r>
          </a:p>
          <a:p>
            <a:pPr marL="285750" lvl="0" indent="-285750" rtl="0">
              <a:buFont typeface="Aptos,Sans-Serif"/>
              <a:buChar char="•"/>
            </a:pPr>
            <a:r>
              <a:rPr lang="en-US" sz="2000">
                <a:solidFill>
                  <a:srgbClr val="444444"/>
                </a:solidFill>
                <a:ea typeface="Arial"/>
                <a:cs typeface="Arial"/>
              </a:rPr>
              <a:t>When soap and water are unavailable and hands are not visibly dirty, use alcohol-based hand sanitizer to clean hands. ​</a:t>
            </a:r>
          </a:p>
          <a:p>
            <a:pPr marL="285750" lvl="0" indent="-285750" rtl="0">
              <a:buFont typeface="Aptos,Sans-Serif"/>
              <a:buChar char="•"/>
            </a:pPr>
            <a:r>
              <a:rPr lang="en-US" sz="2000">
                <a:solidFill>
                  <a:srgbClr val="444444"/>
                </a:solidFill>
                <a:ea typeface="Arial"/>
                <a:cs typeface="Arial"/>
              </a:rPr>
              <a:t>Alcohol-based hand sanitizers won’t work when hands are visibly soiled or when there is manure on hands.</a:t>
            </a:r>
            <a:endParaRPr lang="en-US" sz="2000"/>
          </a:p>
        </p:txBody>
      </p:sp>
      <p:pic>
        <p:nvPicPr>
          <p:cNvPr id="7" name="Picture 6">
            <a:extLst>
              <a:ext uri="{FF2B5EF4-FFF2-40B4-BE49-F238E27FC236}">
                <a16:creationId xmlns:a16="http://schemas.microsoft.com/office/drawing/2014/main" id="{E6CED1F8-752C-CDF0-06C0-DF64392A5C55}"/>
              </a:ext>
            </a:extLst>
          </p:cNvPr>
          <p:cNvPicPr>
            <a:picLocks noChangeAspect="1"/>
          </p:cNvPicPr>
          <p:nvPr/>
        </p:nvPicPr>
        <p:blipFill>
          <a:blip r:embed="rId5"/>
          <a:stretch>
            <a:fillRect/>
          </a:stretch>
        </p:blipFill>
        <p:spPr>
          <a:xfrm>
            <a:off x="7057848" y="2145730"/>
            <a:ext cx="4261021" cy="3101377"/>
          </a:xfrm>
          <a:prstGeom prst="rect">
            <a:avLst/>
          </a:prstGeom>
        </p:spPr>
      </p:pic>
    </p:spTree>
    <p:extLst>
      <p:ext uri="{BB962C8B-B14F-4D97-AF65-F5344CB8AC3E}">
        <p14:creationId xmlns:p14="http://schemas.microsoft.com/office/powerpoint/2010/main" val="6168453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7739C-B521-7DE2-6530-2918A915096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D8BFD6C-8689-972A-3BA8-B0D48D88C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73DF9C9C-FD44-7B1A-D9CC-F6CE3F0F6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9457DAB1-F979-F29E-FF1C-4AAB12CC3662}"/>
              </a:ext>
            </a:extLst>
          </p:cNvPr>
          <p:cNvSpPr>
            <a:spLocks noGrp="1"/>
          </p:cNvSpPr>
          <p:nvPr>
            <p:ph sz="half" idx="1"/>
          </p:nvPr>
        </p:nvSpPr>
        <p:spPr>
          <a:xfrm>
            <a:off x="338668" y="2006170"/>
            <a:ext cx="4788504" cy="2861596"/>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537E2AD8-FC6F-F602-509C-F677C41FFCE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B49E86F9-97C1-A438-DE1D-70BF275787E0}"/>
              </a:ext>
            </a:extLst>
          </p:cNvPr>
          <p:cNvPicPr>
            <a:picLocks noChangeAspect="1"/>
          </p:cNvPicPr>
          <p:nvPr/>
        </p:nvPicPr>
        <p:blipFill>
          <a:blip r:embed="rId4"/>
          <a:stretch>
            <a:fillRect/>
          </a:stretch>
        </p:blipFill>
        <p:spPr>
          <a:xfrm>
            <a:off x="355140" y="808216"/>
            <a:ext cx="11404044" cy="253826"/>
          </a:xfrm>
          <a:prstGeom prst="rect">
            <a:avLst/>
          </a:prstGeom>
        </p:spPr>
      </p:pic>
      <p:sp>
        <p:nvSpPr>
          <p:cNvPr id="2" name="Title 1">
            <a:extLst>
              <a:ext uri="{FF2B5EF4-FFF2-40B4-BE49-F238E27FC236}">
                <a16:creationId xmlns:a16="http://schemas.microsoft.com/office/drawing/2014/main" id="{B3EC15AF-890E-E258-9E3C-6DC561712AC6}"/>
              </a:ext>
            </a:extLst>
          </p:cNvPr>
          <p:cNvSpPr>
            <a:spLocks noGrp="1"/>
          </p:cNvSpPr>
          <p:nvPr>
            <p:ph type="title"/>
          </p:nvPr>
        </p:nvSpPr>
        <p:spPr>
          <a:xfrm>
            <a:off x="660175" y="216614"/>
            <a:ext cx="10174839" cy="762660"/>
          </a:xfrm>
        </p:spPr>
        <p:txBody>
          <a:bodyPr vert="horz" lIns="91440" tIns="45720" rIns="91440" bIns="45720" rtlCol="0" anchor="b">
            <a:normAutofit/>
          </a:bodyPr>
          <a:lstStyle/>
          <a:p>
            <a:r>
              <a:rPr lang="en-US" altLang="zh-CN" sz="4800">
                <a:latin typeface="Calibri"/>
                <a:ea typeface="Calibri"/>
                <a:cs typeface="Calibri"/>
              </a:rPr>
              <a:t>Hand Hygiene is Important!</a:t>
            </a:r>
          </a:p>
        </p:txBody>
      </p:sp>
      <p:sp>
        <p:nvSpPr>
          <p:cNvPr id="8" name="TextBox 7">
            <a:extLst>
              <a:ext uri="{FF2B5EF4-FFF2-40B4-BE49-F238E27FC236}">
                <a16:creationId xmlns:a16="http://schemas.microsoft.com/office/drawing/2014/main" id="{736418FF-B7AA-5525-2965-24194FFE610E}"/>
              </a:ext>
            </a:extLst>
          </p:cNvPr>
          <p:cNvSpPr txBox="1"/>
          <p:nvPr/>
        </p:nvSpPr>
        <p:spPr>
          <a:xfrm>
            <a:off x="235024" y="1913111"/>
            <a:ext cx="5169733"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Sans-Serif"/>
              <a:buChar char="•"/>
            </a:pPr>
            <a:r>
              <a:rPr lang="en-US" sz="2400" b="1">
                <a:ea typeface="Calibri" panose="020F0502020204030204"/>
                <a:cs typeface="Calibri" panose="020F0502020204030204"/>
              </a:rPr>
              <a:t>Before/after tasks, before breaks, before eating, smoking, drinking, chewing gum; before/after handling cell phone, end of shift.</a:t>
            </a:r>
          </a:p>
          <a:p>
            <a:endParaRPr lang="es-ES" sz="2400" b="1">
              <a:solidFill>
                <a:srgbClr val="444444"/>
              </a:solidFill>
              <a:cs typeface="Calibri"/>
            </a:endParaRPr>
          </a:p>
          <a:p>
            <a:endParaRPr lang="es-ES" sz="2400" b="1">
              <a:solidFill>
                <a:srgbClr val="444444"/>
              </a:solidFill>
              <a:cs typeface="Calibri"/>
            </a:endParaRPr>
          </a:p>
          <a:p>
            <a:r>
              <a:rPr lang="es-ES" sz="2400" b="1">
                <a:solidFill>
                  <a:srgbClr val="444444"/>
                </a:solidFill>
                <a:cs typeface="Calibri"/>
              </a:rPr>
              <a:t>		------------------</a:t>
            </a:r>
            <a:endParaRPr lang="en-US">
              <a:ea typeface="Calibri" panose="020F0502020204030204"/>
              <a:cs typeface="Calibri" panose="020F0502020204030204"/>
            </a:endParaRPr>
          </a:p>
        </p:txBody>
      </p:sp>
      <p:sp>
        <p:nvSpPr>
          <p:cNvPr id="7" name="TextBox 6">
            <a:extLst>
              <a:ext uri="{FF2B5EF4-FFF2-40B4-BE49-F238E27FC236}">
                <a16:creationId xmlns:a16="http://schemas.microsoft.com/office/drawing/2014/main" id="{A9773F6B-7407-E25A-9B3A-F73F226C79B5}"/>
              </a:ext>
            </a:extLst>
          </p:cNvPr>
          <p:cNvSpPr txBox="1"/>
          <p:nvPr/>
        </p:nvSpPr>
        <p:spPr>
          <a:xfrm>
            <a:off x="432816" y="1060242"/>
            <a:ext cx="6744912" cy="523220"/>
          </a:xfrm>
          <a:prstGeom prst="rect">
            <a:avLst/>
          </a:prstGeom>
          <a:noFill/>
        </p:spPr>
        <p:txBody>
          <a:bodyPr wrap="square">
            <a:spAutoFit/>
          </a:bodyPr>
          <a:lstStyle/>
          <a:p>
            <a:r>
              <a:rPr lang="en-US" sz="2800" b="1">
                <a:ea typeface="Calibri"/>
                <a:cs typeface="Calibri"/>
              </a:rPr>
              <a:t>When to wash your hands</a:t>
            </a:r>
          </a:p>
        </p:txBody>
      </p:sp>
      <p:pic>
        <p:nvPicPr>
          <p:cNvPr id="9" name="Picture 8" descr="A collage of a person drinking water and smoking&#10;&#10;AI-generated content may be incorrect.">
            <a:extLst>
              <a:ext uri="{FF2B5EF4-FFF2-40B4-BE49-F238E27FC236}">
                <a16:creationId xmlns:a16="http://schemas.microsoft.com/office/drawing/2014/main" id="{2EAA7DA9-41F4-6F12-13D1-0227AA439C0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52248" y="1893990"/>
            <a:ext cx="6204728" cy="4102718"/>
          </a:xfrm>
          <a:prstGeom prst="rect">
            <a:avLst/>
          </a:prstGeom>
        </p:spPr>
      </p:pic>
      <p:sp>
        <p:nvSpPr>
          <p:cNvPr id="14" name="TextBox 13">
            <a:extLst>
              <a:ext uri="{FF2B5EF4-FFF2-40B4-BE49-F238E27FC236}">
                <a16:creationId xmlns:a16="http://schemas.microsoft.com/office/drawing/2014/main" id="{B95605F5-7E2C-9C3F-1F23-6562EBE14D5A}"/>
              </a:ext>
            </a:extLst>
          </p:cNvPr>
          <p:cNvSpPr txBox="1"/>
          <p:nvPr/>
        </p:nvSpPr>
        <p:spPr>
          <a:xfrm>
            <a:off x="1029665" y="5024088"/>
            <a:ext cx="409750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cs typeface="Calibri" panose="020F0502020204030204"/>
              </a:rPr>
              <a:t>Supervisors model good hand hygiene.</a:t>
            </a:r>
            <a:endParaRPr lang="en-US" sz="2400"/>
          </a:p>
        </p:txBody>
      </p:sp>
    </p:spTree>
    <p:extLst>
      <p:ext uri="{BB962C8B-B14F-4D97-AF65-F5344CB8AC3E}">
        <p14:creationId xmlns:p14="http://schemas.microsoft.com/office/powerpoint/2010/main" val="27329238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37E9C-952C-5A65-C6BB-2BD39A9B4E33}"/>
              </a:ext>
            </a:extLst>
          </p:cNvPr>
          <p:cNvSpPr>
            <a:spLocks noGrp="1"/>
          </p:cNvSpPr>
          <p:nvPr>
            <p:ph type="title"/>
          </p:nvPr>
        </p:nvSpPr>
        <p:spPr>
          <a:xfrm>
            <a:off x="838200" y="365125"/>
            <a:ext cx="10515600" cy="1325563"/>
          </a:xfrm>
        </p:spPr>
        <p:txBody>
          <a:bodyPr anchor="ctr">
            <a:normAutofit/>
          </a:bodyPr>
          <a:lstStyle/>
          <a:p>
            <a:r>
              <a:rPr lang="en-US">
                <a:latin typeface="Calibri"/>
                <a:ea typeface="Calibri"/>
                <a:cs typeface="Calibri"/>
              </a:rPr>
              <a:t>Handwashing Video </a:t>
            </a:r>
          </a:p>
        </p:txBody>
      </p:sp>
      <p:pic>
        <p:nvPicPr>
          <p:cNvPr id="6" name="Graphic 5" descr="Handwash with solid fill">
            <a:extLst>
              <a:ext uri="{FF2B5EF4-FFF2-40B4-BE49-F238E27FC236}">
                <a16:creationId xmlns:a16="http://schemas.microsoft.com/office/drawing/2014/main" id="{98FD332C-9B07-A808-BA84-1A1A4A006D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53331" y="1825625"/>
            <a:ext cx="4351338" cy="4351338"/>
          </a:xfrm>
          <a:prstGeom prst="rect">
            <a:avLst/>
          </a:prstGeom>
        </p:spPr>
      </p:pic>
      <p:sp>
        <p:nvSpPr>
          <p:cNvPr id="3" name="Content Placeholder 2">
            <a:extLst>
              <a:ext uri="{FF2B5EF4-FFF2-40B4-BE49-F238E27FC236}">
                <a16:creationId xmlns:a16="http://schemas.microsoft.com/office/drawing/2014/main" id="{0A8E899E-6D84-62D5-64C5-7F2448453932}"/>
              </a:ext>
            </a:extLst>
          </p:cNvPr>
          <p:cNvSpPr>
            <a:spLocks noGrp="1"/>
          </p:cNvSpPr>
          <p:nvPr>
            <p:ph sz="half" idx="2"/>
          </p:nvPr>
        </p:nvSpPr>
        <p:spPr>
          <a:xfrm>
            <a:off x="6172200" y="1825625"/>
            <a:ext cx="5181600" cy="4351338"/>
          </a:xfrm>
        </p:spPr>
        <p:txBody>
          <a:bodyPr>
            <a:normAutofit/>
          </a:bodyPr>
          <a:lstStyle/>
          <a:p>
            <a:pPr marL="0" indent="0">
              <a:buNone/>
            </a:pPr>
            <a:r>
              <a:rPr lang="en-US" u="sng">
                <a:hlinkClick r:id="rId4"/>
              </a:rPr>
              <a:t>https://www.youtube.com/watch?v=fpXh2XHwMmE</a:t>
            </a:r>
            <a:r>
              <a:rPr lang="en-US"/>
              <a:t>  (English) </a:t>
            </a:r>
          </a:p>
          <a:p>
            <a:pPr marL="0" indent="0">
              <a:buNone/>
            </a:pPr>
            <a:r>
              <a:rPr lang="es-ES">
                <a:hlinkClick r:id="rId5"/>
              </a:rPr>
              <a:t>Lo que necesitas saber acerca del lavado de manos</a:t>
            </a:r>
            <a:r>
              <a:rPr lang="en-US"/>
              <a:t> (Spanish) </a:t>
            </a:r>
            <a:endParaRPr lang="es-ES"/>
          </a:p>
          <a:p>
            <a:pPr marL="0" indent="0">
              <a:buNone/>
            </a:pPr>
            <a:endParaRPr lang="en-US"/>
          </a:p>
        </p:txBody>
      </p:sp>
    </p:spTree>
    <p:extLst>
      <p:ext uri="{BB962C8B-B14F-4D97-AF65-F5344CB8AC3E}">
        <p14:creationId xmlns:p14="http://schemas.microsoft.com/office/powerpoint/2010/main" val="848905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67A5186C-3438-4D83-A03D-BD8A5E2D48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Rectangle 15">
            <a:extLst>
              <a:ext uri="{FF2B5EF4-FFF2-40B4-BE49-F238E27FC236}">
                <a16:creationId xmlns:a16="http://schemas.microsoft.com/office/drawing/2014/main" id="{1540DFB4-867C-E2BB-EE93-8ED16E2711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7DC5AF-5A91-CD0C-3AC4-228585E7D995}"/>
              </a:ext>
            </a:extLst>
          </p:cNvPr>
          <p:cNvSpPr>
            <a:spLocks noGrp="1"/>
          </p:cNvSpPr>
          <p:nvPr>
            <p:ph type="title"/>
          </p:nvPr>
        </p:nvSpPr>
        <p:spPr>
          <a:xfrm>
            <a:off x="589559" y="262028"/>
            <a:ext cx="7015496" cy="1190445"/>
          </a:xfrm>
        </p:spPr>
        <p:txBody>
          <a:bodyPr vert="horz" lIns="91440" tIns="45720" rIns="91440" bIns="45720" rtlCol="0" anchor="ctr">
            <a:normAutofit/>
          </a:bodyPr>
          <a:lstStyle/>
          <a:p>
            <a:r>
              <a:rPr lang="en-US" sz="4000">
                <a:solidFill>
                  <a:schemeClr val="tx1"/>
                </a:solidFill>
                <a:latin typeface="+mj-lt"/>
                <a:ea typeface="+mj-ea"/>
                <a:cs typeface="+mj-cs"/>
              </a:rPr>
              <a:t>Wall Posters</a:t>
            </a:r>
          </a:p>
        </p:txBody>
      </p:sp>
      <p:pic>
        <p:nvPicPr>
          <p:cNvPr id="3" name="Picture 2">
            <a:extLst>
              <a:ext uri="{FF2B5EF4-FFF2-40B4-BE49-F238E27FC236}">
                <a16:creationId xmlns:a16="http://schemas.microsoft.com/office/drawing/2014/main" id="{29D7D57A-F541-9F0E-BF5D-EEF6D9CEBC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961753" y="3164237"/>
            <a:ext cx="4268493" cy="2402238"/>
          </a:xfrm>
          <a:prstGeom prst="rect">
            <a:avLst/>
          </a:prstGeom>
        </p:spPr>
      </p:pic>
      <p:pic>
        <p:nvPicPr>
          <p:cNvPr id="4" name="Picture 3">
            <a:extLst>
              <a:ext uri="{FF2B5EF4-FFF2-40B4-BE49-F238E27FC236}">
                <a16:creationId xmlns:a16="http://schemas.microsoft.com/office/drawing/2014/main" id="{D7B24F39-A795-5348-5681-6F2560AB18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23711" y="3190067"/>
            <a:ext cx="3997424" cy="2389322"/>
          </a:xfrm>
          <a:prstGeom prst="rect">
            <a:avLst/>
          </a:prstGeom>
        </p:spPr>
      </p:pic>
      <p:pic>
        <p:nvPicPr>
          <p:cNvPr id="10" name="Content Placeholder 9">
            <a:extLst>
              <a:ext uri="{FF2B5EF4-FFF2-40B4-BE49-F238E27FC236}">
                <a16:creationId xmlns:a16="http://schemas.microsoft.com/office/drawing/2014/main" id="{DD8BC445-30A5-A29C-53E4-32B01A7335A8}"/>
              </a:ext>
            </a:extLst>
          </p:cNvPr>
          <p:cNvPicPr>
            <a:picLocks noGrp="1" noChangeAspect="1"/>
          </p:cNvPicPr>
          <p:nvPr>
            <p:ph sz="half" idx="2"/>
          </p:nvPr>
        </p:nvPicPr>
        <p:blipFill>
          <a:blip r:embed="rId5"/>
          <a:stretch>
            <a:fillRect/>
          </a:stretch>
        </p:blipFill>
        <p:spPr>
          <a:xfrm>
            <a:off x="5724" y="1270269"/>
            <a:ext cx="4211839" cy="5591202"/>
          </a:xfrm>
          <a:prstGeom prst="rect">
            <a:avLst/>
          </a:prstGeom>
        </p:spPr>
      </p:pic>
    </p:spTree>
    <p:extLst>
      <p:ext uri="{BB962C8B-B14F-4D97-AF65-F5344CB8AC3E}">
        <p14:creationId xmlns:p14="http://schemas.microsoft.com/office/powerpoint/2010/main" val="8498026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371230-4190-AC72-CC6B-586A64E49D49}"/>
              </a:ext>
            </a:extLst>
          </p:cNvPr>
          <p:cNvPicPr>
            <a:picLocks noChangeAspect="1"/>
          </p:cNvPicPr>
          <p:nvPr/>
        </p:nvPicPr>
        <p:blipFill>
          <a:blip r:embed="rId3"/>
          <a:stretch>
            <a:fillRect/>
          </a:stretch>
        </p:blipFill>
        <p:spPr>
          <a:xfrm>
            <a:off x="1663769" y="1714963"/>
            <a:ext cx="8864460" cy="6312569"/>
          </a:xfrm>
          <a:prstGeom prst="rect">
            <a:avLst/>
          </a:prstGeom>
        </p:spPr>
      </p:pic>
      <p:sp>
        <p:nvSpPr>
          <p:cNvPr id="2" name="Title 1">
            <a:extLst>
              <a:ext uri="{FF2B5EF4-FFF2-40B4-BE49-F238E27FC236}">
                <a16:creationId xmlns:a16="http://schemas.microsoft.com/office/drawing/2014/main" id="{6B682738-3221-9F63-C6D0-FE0B5D904C44}"/>
              </a:ext>
            </a:extLst>
          </p:cNvPr>
          <p:cNvSpPr>
            <a:spLocks noGrp="1"/>
          </p:cNvSpPr>
          <p:nvPr>
            <p:ph type="title"/>
          </p:nvPr>
        </p:nvSpPr>
        <p:spPr>
          <a:xfrm>
            <a:off x="838200" y="413359"/>
            <a:ext cx="10848584" cy="1277329"/>
          </a:xfrm>
        </p:spPr>
        <p:txBody>
          <a:bodyPr>
            <a:normAutofit/>
          </a:bodyPr>
          <a:lstStyle/>
          <a:p>
            <a:r>
              <a:rPr lang="en-US">
                <a:latin typeface="Calibri"/>
                <a:ea typeface="Calibri"/>
                <a:cs typeface="Calibri"/>
              </a:rPr>
              <a:t>IPC Template: Hand Hygiene Policy &amp; Training</a:t>
            </a:r>
            <a:endParaRPr lang="en-US">
              <a:highlight>
                <a:srgbClr val="FFFF00"/>
              </a:highlight>
              <a:latin typeface="Calibri"/>
              <a:ea typeface="Calibri"/>
              <a:cs typeface="Calibri"/>
            </a:endParaRPr>
          </a:p>
        </p:txBody>
      </p:sp>
      <p:graphicFrame>
        <p:nvGraphicFramePr>
          <p:cNvPr id="4" name="Table 3">
            <a:extLst>
              <a:ext uri="{FF2B5EF4-FFF2-40B4-BE49-F238E27FC236}">
                <a16:creationId xmlns:a16="http://schemas.microsoft.com/office/drawing/2014/main" id="{5230A5B6-BF28-1EF3-E462-C4FE56211B84}"/>
              </a:ext>
            </a:extLst>
          </p:cNvPr>
          <p:cNvGraphicFramePr>
            <a:graphicFrameLocks noGrp="1"/>
          </p:cNvGraphicFramePr>
          <p:nvPr>
            <p:extLst>
              <p:ext uri="{D42A27DB-BD31-4B8C-83A1-F6EECF244321}">
                <p14:modId xmlns:p14="http://schemas.microsoft.com/office/powerpoint/2010/main" val="3355683190"/>
              </p:ext>
            </p:extLst>
          </p:nvPr>
        </p:nvGraphicFramePr>
        <p:xfrm>
          <a:off x="1271174" y="3520593"/>
          <a:ext cx="9649651" cy="701675"/>
        </p:xfrm>
        <a:graphic>
          <a:graphicData uri="http://schemas.openxmlformats.org/drawingml/2006/table">
            <a:tbl>
              <a:tblPr firstRow="1" firstCol="1" bandRow="1">
                <a:tableStyleId>{5C22544A-7EE6-4342-B048-85BDC9FD1C3A}</a:tableStyleId>
              </a:tblPr>
              <a:tblGrid>
                <a:gridCol w="9649651">
                  <a:extLst>
                    <a:ext uri="{9D8B030D-6E8A-4147-A177-3AD203B41FA5}">
                      <a16:colId xmlns:a16="http://schemas.microsoft.com/office/drawing/2014/main" val="2302810660"/>
                    </a:ext>
                  </a:extLst>
                </a:gridCol>
              </a:tblGrid>
              <a:tr h="551180">
                <a:tc>
                  <a:txBody>
                    <a:bodyPr/>
                    <a:lstStyle/>
                    <a:p>
                      <a:pPr marL="0" marR="0" algn="l">
                        <a:lnSpc>
                          <a:spcPct val="107000"/>
                        </a:lnSpc>
                        <a:spcAft>
                          <a:spcPts val="800"/>
                        </a:spcAft>
                        <a:buNone/>
                      </a:pPr>
                      <a:r>
                        <a:rPr lang="en-US" sz="2200">
                          <a:effectLst/>
                        </a:rPr>
                        <a:t>On page 3 of the IPC Plan Template, complete the “Hand Hygiene Policy &amp; Training” checkboxes.</a:t>
                      </a:r>
                      <a:endParaRPr lang="en-US" sz="2200">
                        <a:effectLst/>
                        <a:latin typeface="Calibri"/>
                        <a:ea typeface="Calibri"/>
                        <a:cs typeface="Arial"/>
                      </a:endParaRPr>
                    </a:p>
                  </a:txBody>
                  <a:tcPr marL="68580" marR="68580" marT="0" marB="0" anchor="ctr"/>
                </a:tc>
                <a:extLst>
                  <a:ext uri="{0D108BD9-81ED-4DB2-BD59-A6C34878D82A}">
                    <a16:rowId xmlns:a16="http://schemas.microsoft.com/office/drawing/2014/main" val="3420072038"/>
                  </a:ext>
                </a:extLst>
              </a:tr>
            </a:tbl>
          </a:graphicData>
        </a:graphic>
      </p:graphicFrame>
    </p:spTree>
    <p:extLst>
      <p:ext uri="{BB962C8B-B14F-4D97-AF65-F5344CB8AC3E}">
        <p14:creationId xmlns:p14="http://schemas.microsoft.com/office/powerpoint/2010/main" val="69355355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06192-AF6A-7280-538D-6AF12FE8C698}"/>
              </a:ext>
            </a:extLst>
          </p:cNvPr>
          <p:cNvSpPr>
            <a:spLocks noGrp="1"/>
          </p:cNvSpPr>
          <p:nvPr>
            <p:ph type="title"/>
          </p:nvPr>
        </p:nvSpPr>
        <p:spPr>
          <a:xfrm>
            <a:off x="838200" y="365125"/>
            <a:ext cx="10515600" cy="1325563"/>
          </a:xfrm>
        </p:spPr>
        <p:txBody>
          <a:bodyPr anchor="ctr">
            <a:normAutofit/>
          </a:bodyPr>
          <a:lstStyle/>
          <a:p>
            <a:r>
              <a:rPr lang="en-US">
                <a:latin typeface="Calibri"/>
                <a:ea typeface="Calibri"/>
                <a:cs typeface="Calibri"/>
              </a:rPr>
              <a:t>Map activity: Where are hand hygiene stations on your farm?</a:t>
            </a:r>
          </a:p>
        </p:txBody>
      </p:sp>
      <p:sp>
        <p:nvSpPr>
          <p:cNvPr id="3" name="Content Placeholder 2">
            <a:extLst>
              <a:ext uri="{FF2B5EF4-FFF2-40B4-BE49-F238E27FC236}">
                <a16:creationId xmlns:a16="http://schemas.microsoft.com/office/drawing/2014/main" id="{DC65286E-522D-990F-ED6C-0A8C489FCDAB}"/>
              </a:ext>
            </a:extLst>
          </p:cNvPr>
          <p:cNvSpPr>
            <a:spLocks noGrp="1"/>
          </p:cNvSpPr>
          <p:nvPr>
            <p:ph sz="half" idx="1"/>
          </p:nvPr>
        </p:nvSpPr>
        <p:spPr>
          <a:xfrm>
            <a:off x="838200" y="1825625"/>
            <a:ext cx="5181600" cy="4351338"/>
          </a:xfrm>
        </p:spPr>
        <p:txBody>
          <a:bodyPr vert="horz" lIns="91440" tIns="45720" rIns="91440" bIns="45720" rtlCol="0">
            <a:normAutofit/>
          </a:bodyPr>
          <a:lstStyle/>
          <a:p>
            <a:pPr marL="0" indent="0">
              <a:buNone/>
            </a:pPr>
            <a:endParaRPr lang="en-US" sz="2000"/>
          </a:p>
          <a:p>
            <a:r>
              <a:rPr lang="en-US" sz="2000">
                <a:highlight>
                  <a:srgbClr val="FFFFFF"/>
                </a:highlight>
              </a:rPr>
              <a:t>Map out the location of the handwashing stations on your farm. </a:t>
            </a:r>
          </a:p>
          <a:p>
            <a:pPr lvl="1"/>
            <a:r>
              <a:rPr lang="en-US">
                <a:highlight>
                  <a:srgbClr val="FFFFFF"/>
                </a:highlight>
              </a:rPr>
              <a:t>How many doors get touched along the way?</a:t>
            </a:r>
          </a:p>
          <a:p>
            <a:pPr lvl="1"/>
            <a:r>
              <a:rPr lang="en-US">
                <a:highlight>
                  <a:srgbClr val="FFFFFF"/>
                </a:highlight>
              </a:rPr>
              <a:t>Are stations located near high-risk task areas?  </a:t>
            </a:r>
          </a:p>
          <a:p>
            <a:pPr lvl="1"/>
            <a:r>
              <a:rPr lang="en-US">
                <a:highlight>
                  <a:srgbClr val="FFFFFF"/>
                </a:highlight>
              </a:rPr>
              <a:t>Are hand hygiene stations located in higher-risk of exposure to infection work areas? </a:t>
            </a:r>
            <a:endParaRPr lang="en-US"/>
          </a:p>
          <a:p>
            <a:pPr lvl="1"/>
            <a:r>
              <a:rPr lang="en-US">
                <a:highlight>
                  <a:srgbClr val="FFFFFF"/>
                </a:highlight>
              </a:rPr>
              <a:t>Consider how many doors or work areas does an employee need to go through to wash their hands with soap and water?</a:t>
            </a:r>
            <a:endParaRPr lang="en-US"/>
          </a:p>
        </p:txBody>
      </p:sp>
      <p:pic>
        <p:nvPicPr>
          <p:cNvPr id="5" name="Graphic 4" descr="Map with pin with solid fill">
            <a:extLst>
              <a:ext uri="{FF2B5EF4-FFF2-40B4-BE49-F238E27FC236}">
                <a16:creationId xmlns:a16="http://schemas.microsoft.com/office/drawing/2014/main" id="{FE2436E8-BFC2-07EF-2807-9F288A5FC2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87331" y="1825625"/>
            <a:ext cx="4351338" cy="4351338"/>
          </a:xfrm>
          <a:prstGeom prst="rect">
            <a:avLst/>
          </a:prstGeom>
        </p:spPr>
      </p:pic>
    </p:spTree>
    <p:extLst>
      <p:ext uri="{BB962C8B-B14F-4D97-AF65-F5344CB8AC3E}">
        <p14:creationId xmlns:p14="http://schemas.microsoft.com/office/powerpoint/2010/main" val="16906522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938CE-05CD-D9C2-CF1B-E02D7F1B48BD}"/>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E0302AF-1C2B-C1A6-A6FF-6C473D4EA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41EFBAF4-107C-9C1D-246B-D75B3DA22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8558684D-30C1-9DC8-DC35-CD040581E3D2}"/>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D1D47AAA-80CF-2B1F-9F8B-A536EE89458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4" name="图片 13">
            <a:extLst>
              <a:ext uri="{FF2B5EF4-FFF2-40B4-BE49-F238E27FC236}">
                <a16:creationId xmlns:a16="http://schemas.microsoft.com/office/drawing/2014/main" id="{CF333A0B-5A02-42EE-9388-3ED45BEA1B8D}"/>
              </a:ext>
            </a:extLst>
          </p:cNvPr>
          <p:cNvPicPr>
            <a:picLocks noChangeAspect="1"/>
          </p:cNvPicPr>
          <p:nvPr/>
        </p:nvPicPr>
        <p:blipFill>
          <a:blip r:embed="rId4"/>
          <a:stretch>
            <a:fillRect/>
          </a:stretch>
        </p:blipFill>
        <p:spPr>
          <a:xfrm>
            <a:off x="308629" y="1519581"/>
            <a:ext cx="11310877" cy="317870"/>
          </a:xfrm>
          <a:prstGeom prst="rect">
            <a:avLst/>
          </a:prstGeom>
        </p:spPr>
      </p:pic>
      <p:sp>
        <p:nvSpPr>
          <p:cNvPr id="7" name="TextBox 6">
            <a:extLst>
              <a:ext uri="{FF2B5EF4-FFF2-40B4-BE49-F238E27FC236}">
                <a16:creationId xmlns:a16="http://schemas.microsoft.com/office/drawing/2014/main" id="{2BBBFF29-4861-4B3B-C899-F537C9C9C369}"/>
              </a:ext>
            </a:extLst>
          </p:cNvPr>
          <p:cNvSpPr txBox="1"/>
          <p:nvPr/>
        </p:nvSpPr>
        <p:spPr>
          <a:xfrm>
            <a:off x="747811" y="1477044"/>
            <a:ext cx="5348189" cy="4154984"/>
          </a:xfrm>
          <a:prstGeom prst="rect">
            <a:avLst/>
          </a:prstGeom>
          <a:noFill/>
        </p:spPr>
        <p:txBody>
          <a:bodyPr wrap="square">
            <a:spAutoFit/>
          </a:bodyPr>
          <a:lstStyle/>
          <a:p>
            <a:r>
              <a:rPr lang="en-US" sz="2400" b="1">
                <a:latin typeface="Calibri" panose="020F0502020204030204" pitchFamily="34" charset="0"/>
                <a:ea typeface="Calibri" panose="020F0502020204030204" pitchFamily="34" charset="0"/>
                <a:cs typeface="Calibri" panose="020F0502020204030204" pitchFamily="34" charset="0"/>
              </a:rPr>
              <a:t>Handwashing Station Maintenance</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Place in all high-risk work areas.</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Maintain with soap, towels, clean water.</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Post signs on when/how to wash hands.</a:t>
            </a:r>
          </a:p>
          <a:p>
            <a:r>
              <a:rPr lang="en-US" sz="2400" b="1">
                <a:latin typeface="Calibri" panose="020F0502020204030204" pitchFamily="34" charset="0"/>
                <a:ea typeface="Calibri" panose="020F0502020204030204" pitchFamily="34" charset="0"/>
                <a:cs typeface="Calibri" panose="020F0502020204030204" pitchFamily="34" charset="0"/>
              </a:rPr>
              <a:t>Additional Hand Hygiene Resources</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Do it yourself handwashing station instruction flyer</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Hand hygiene station maintenance checklist</a:t>
            </a:r>
          </a:p>
        </p:txBody>
      </p:sp>
      <p:pic>
        <p:nvPicPr>
          <p:cNvPr id="11" name="图片 10">
            <a:extLst>
              <a:ext uri="{FF2B5EF4-FFF2-40B4-BE49-F238E27FC236}">
                <a16:creationId xmlns:a16="http://schemas.microsoft.com/office/drawing/2014/main" id="{A9E11E72-69B2-61BF-36BA-86B9BAAA13FE}"/>
              </a:ext>
            </a:extLst>
          </p:cNvPr>
          <p:cNvPicPr>
            <a:picLocks noChangeAspect="1"/>
          </p:cNvPicPr>
          <p:nvPr/>
        </p:nvPicPr>
        <p:blipFill>
          <a:blip r:embed="rId5"/>
          <a:stretch>
            <a:fillRect/>
          </a:stretch>
        </p:blipFill>
        <p:spPr>
          <a:xfrm>
            <a:off x="0" y="732657"/>
            <a:ext cx="12298679" cy="273739"/>
          </a:xfrm>
          <a:prstGeom prst="rect">
            <a:avLst/>
          </a:prstGeom>
        </p:spPr>
      </p:pic>
      <p:sp>
        <p:nvSpPr>
          <p:cNvPr id="2" name="Title 1">
            <a:extLst>
              <a:ext uri="{FF2B5EF4-FFF2-40B4-BE49-F238E27FC236}">
                <a16:creationId xmlns:a16="http://schemas.microsoft.com/office/drawing/2014/main" id="{59DDFBE0-616C-C32B-84FF-03EDBB87B923}"/>
              </a:ext>
            </a:extLst>
          </p:cNvPr>
          <p:cNvSpPr>
            <a:spLocks noGrp="1"/>
          </p:cNvSpPr>
          <p:nvPr>
            <p:ph type="title"/>
          </p:nvPr>
        </p:nvSpPr>
        <p:spPr>
          <a:xfrm>
            <a:off x="308629" y="262009"/>
            <a:ext cx="11568368" cy="1050294"/>
          </a:xfrm>
        </p:spPr>
        <p:txBody>
          <a:bodyPr vert="horz" lIns="91440" tIns="45720" rIns="91440" bIns="45720" rtlCol="0" anchor="b">
            <a:noAutofit/>
          </a:bodyPr>
          <a:lstStyle/>
          <a:p>
            <a:r>
              <a:rPr lang="en-US" sz="3600">
                <a:latin typeface="Calibri"/>
                <a:ea typeface="Calibri"/>
                <a:cs typeface="Calibri"/>
              </a:rPr>
              <a:t>Handwashing Station Maintenance &amp; Resources</a:t>
            </a:r>
            <a:br>
              <a:rPr lang="en-US" altLang="zh-CN" sz="3600"/>
            </a:br>
            <a:endParaRPr lang="en-US" sz="3600"/>
          </a:p>
        </p:txBody>
      </p:sp>
      <p:pic>
        <p:nvPicPr>
          <p:cNvPr id="2050" name="Picture 2" descr="A close up of a device&#10;&#10;Description automatically generated">
            <a:extLst>
              <a:ext uri="{FF2B5EF4-FFF2-40B4-BE49-F238E27FC236}">
                <a16:creationId xmlns:a16="http://schemas.microsoft.com/office/drawing/2014/main" id="{D2CE2731-8E82-E4A6-7566-F959D098A6D1}"/>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271318" y="1373929"/>
            <a:ext cx="5053745" cy="40643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5167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523C7-CF06-497F-04B0-1B1760E916FE}"/>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D1A9F60-776A-8D91-D009-FB9B52FA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2B02D25B-E848-B419-5017-9242A05B4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5CF1171A-8F0A-A2C0-4B9D-DC22F70AB586}"/>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F94B93FB-C4CD-3B44-F427-9109D777427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4" name="图片 13">
            <a:extLst>
              <a:ext uri="{FF2B5EF4-FFF2-40B4-BE49-F238E27FC236}">
                <a16:creationId xmlns:a16="http://schemas.microsoft.com/office/drawing/2014/main" id="{900DF40D-8117-0332-4112-025DD8E4C50D}"/>
              </a:ext>
            </a:extLst>
          </p:cNvPr>
          <p:cNvPicPr>
            <a:picLocks noChangeAspect="1"/>
          </p:cNvPicPr>
          <p:nvPr/>
        </p:nvPicPr>
        <p:blipFill>
          <a:blip r:embed="rId4"/>
          <a:stretch>
            <a:fillRect/>
          </a:stretch>
        </p:blipFill>
        <p:spPr>
          <a:xfrm>
            <a:off x="308629" y="1519581"/>
            <a:ext cx="11310877" cy="317870"/>
          </a:xfrm>
          <a:prstGeom prst="rect">
            <a:avLst/>
          </a:prstGeom>
        </p:spPr>
      </p:pic>
      <p:sp>
        <p:nvSpPr>
          <p:cNvPr id="7" name="TextBox 6">
            <a:extLst>
              <a:ext uri="{FF2B5EF4-FFF2-40B4-BE49-F238E27FC236}">
                <a16:creationId xmlns:a16="http://schemas.microsoft.com/office/drawing/2014/main" id="{9B39B841-56D3-685F-8215-CBAA6C082951}"/>
              </a:ext>
            </a:extLst>
          </p:cNvPr>
          <p:cNvSpPr txBox="1"/>
          <p:nvPr/>
        </p:nvSpPr>
        <p:spPr>
          <a:xfrm>
            <a:off x="747811" y="1477044"/>
            <a:ext cx="5348189" cy="4154984"/>
          </a:xfrm>
          <a:prstGeom prst="rect">
            <a:avLst/>
          </a:prstGeom>
          <a:noFill/>
        </p:spPr>
        <p:txBody>
          <a:bodyPr wrap="square">
            <a:spAutoFit/>
          </a:bodyPr>
          <a:lstStyle/>
          <a:p>
            <a:r>
              <a:rPr lang="en-US" sz="2400" b="1">
                <a:latin typeface="Calibri" panose="020F0502020204030204" pitchFamily="34" charset="0"/>
                <a:ea typeface="Calibri" panose="020F0502020204030204" pitchFamily="34" charset="0"/>
                <a:cs typeface="Calibri" panose="020F0502020204030204" pitchFamily="34" charset="0"/>
              </a:rPr>
              <a:t>Handwashing Station Maintenance</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Place in all high-risk work areas.</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Maintain with soap, towels, clean water.</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Post signs on when/how to wash hands.</a:t>
            </a:r>
          </a:p>
          <a:p>
            <a:r>
              <a:rPr lang="en-US" sz="2400" b="1">
                <a:latin typeface="Calibri" panose="020F0502020204030204" pitchFamily="34" charset="0"/>
                <a:ea typeface="Calibri" panose="020F0502020204030204" pitchFamily="34" charset="0"/>
                <a:cs typeface="Calibri" panose="020F0502020204030204" pitchFamily="34" charset="0"/>
              </a:rPr>
              <a:t>Additional Hand Hygiene Resources</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Do it yourself handwashing station instruction flyer</a:t>
            </a:r>
          </a:p>
          <a:p>
            <a:pPr marL="285750" indent="-285750">
              <a:buFont typeface="Arial" panose="020B0604020202020204" pitchFamily="34" charset="0"/>
              <a:buChar char="•"/>
            </a:pPr>
            <a:r>
              <a:rPr lang="en-US" sz="2400">
                <a:latin typeface="Calibri" panose="020F0502020204030204" pitchFamily="34" charset="0"/>
                <a:ea typeface="Calibri" panose="020F0502020204030204" pitchFamily="34" charset="0"/>
                <a:cs typeface="Calibri" panose="020F0502020204030204" pitchFamily="34" charset="0"/>
              </a:rPr>
              <a:t>Hand hygiene station maintenance checklist</a:t>
            </a:r>
          </a:p>
        </p:txBody>
      </p:sp>
      <p:pic>
        <p:nvPicPr>
          <p:cNvPr id="11" name="图片 10">
            <a:extLst>
              <a:ext uri="{FF2B5EF4-FFF2-40B4-BE49-F238E27FC236}">
                <a16:creationId xmlns:a16="http://schemas.microsoft.com/office/drawing/2014/main" id="{B637497B-8409-CF9C-F5A9-EB8E542152F3}"/>
              </a:ext>
            </a:extLst>
          </p:cNvPr>
          <p:cNvPicPr>
            <a:picLocks noChangeAspect="1"/>
          </p:cNvPicPr>
          <p:nvPr/>
        </p:nvPicPr>
        <p:blipFill>
          <a:blip r:embed="rId5"/>
          <a:stretch>
            <a:fillRect/>
          </a:stretch>
        </p:blipFill>
        <p:spPr>
          <a:xfrm>
            <a:off x="0" y="732657"/>
            <a:ext cx="12298679" cy="273739"/>
          </a:xfrm>
          <a:prstGeom prst="rect">
            <a:avLst/>
          </a:prstGeom>
        </p:spPr>
      </p:pic>
      <p:sp>
        <p:nvSpPr>
          <p:cNvPr id="2" name="Title 1">
            <a:extLst>
              <a:ext uri="{FF2B5EF4-FFF2-40B4-BE49-F238E27FC236}">
                <a16:creationId xmlns:a16="http://schemas.microsoft.com/office/drawing/2014/main" id="{56039A28-A3F3-F45D-7039-10376BA28C16}"/>
              </a:ext>
            </a:extLst>
          </p:cNvPr>
          <p:cNvSpPr>
            <a:spLocks noGrp="1"/>
          </p:cNvSpPr>
          <p:nvPr>
            <p:ph type="title"/>
          </p:nvPr>
        </p:nvSpPr>
        <p:spPr>
          <a:xfrm>
            <a:off x="308629" y="262009"/>
            <a:ext cx="11568368" cy="1050294"/>
          </a:xfrm>
        </p:spPr>
        <p:txBody>
          <a:bodyPr vert="horz" lIns="91440" tIns="45720" rIns="91440" bIns="45720" rtlCol="0" anchor="b">
            <a:noAutofit/>
          </a:bodyPr>
          <a:lstStyle/>
          <a:p>
            <a:r>
              <a:rPr lang="en-US" sz="3600">
                <a:latin typeface="Calibri"/>
                <a:ea typeface="Calibri"/>
                <a:cs typeface="Calibri"/>
              </a:rPr>
              <a:t>Handwashing Station Maintenance &amp; Resources</a:t>
            </a:r>
            <a:br>
              <a:rPr lang="en-US" altLang="zh-CN" sz="3600"/>
            </a:br>
            <a:endParaRPr lang="en-US" sz="3600"/>
          </a:p>
        </p:txBody>
      </p:sp>
      <p:pic>
        <p:nvPicPr>
          <p:cNvPr id="2050" name="Picture 2" descr="A close up of a device&#10;&#10;Description automatically generated">
            <a:extLst>
              <a:ext uri="{FF2B5EF4-FFF2-40B4-BE49-F238E27FC236}">
                <a16:creationId xmlns:a16="http://schemas.microsoft.com/office/drawing/2014/main" id="{891A0CAF-759B-08F5-C190-D8DEC524B7DF}"/>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271318" y="1373929"/>
            <a:ext cx="5053745" cy="406430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Table 7">
            <a:extLst>
              <a:ext uri="{FF2B5EF4-FFF2-40B4-BE49-F238E27FC236}">
                <a16:creationId xmlns:a16="http://schemas.microsoft.com/office/drawing/2014/main" id="{ABBA1BB8-11BB-84B2-3852-5E0F5F1EA368}"/>
              </a:ext>
            </a:extLst>
          </p:cNvPr>
          <p:cNvGraphicFramePr>
            <a:graphicFrameLocks noGrp="1"/>
          </p:cNvGraphicFramePr>
          <p:nvPr>
            <p:extLst>
              <p:ext uri="{D42A27DB-BD31-4B8C-83A1-F6EECF244321}">
                <p14:modId xmlns:p14="http://schemas.microsoft.com/office/powerpoint/2010/main" val="3889163647"/>
              </p:ext>
            </p:extLst>
          </p:nvPr>
        </p:nvGraphicFramePr>
        <p:xfrm>
          <a:off x="866936" y="3326104"/>
          <a:ext cx="10752570" cy="729438"/>
        </p:xfrm>
        <a:graphic>
          <a:graphicData uri="http://schemas.openxmlformats.org/drawingml/2006/table">
            <a:tbl>
              <a:tblPr firstRow="1" firstCol="1" bandRow="1">
                <a:tableStyleId>{5C22544A-7EE6-4342-B048-85BDC9FD1C3A}</a:tableStyleId>
              </a:tblPr>
              <a:tblGrid>
                <a:gridCol w="10752570">
                  <a:extLst>
                    <a:ext uri="{9D8B030D-6E8A-4147-A177-3AD203B41FA5}">
                      <a16:colId xmlns:a16="http://schemas.microsoft.com/office/drawing/2014/main" val="452951627"/>
                    </a:ext>
                  </a:extLst>
                </a:gridCol>
              </a:tblGrid>
              <a:tr h="729438">
                <a:tc>
                  <a:txBody>
                    <a:bodyPr/>
                    <a:lstStyle/>
                    <a:p>
                      <a:pPr marL="0" marR="0" algn="l">
                        <a:lnSpc>
                          <a:spcPct val="107000"/>
                        </a:lnSpc>
                        <a:spcAft>
                          <a:spcPts val="800"/>
                        </a:spcAft>
                        <a:buNone/>
                      </a:pPr>
                      <a:r>
                        <a:rPr lang="en-US" sz="2200">
                          <a:effectLst/>
                        </a:rPr>
                        <a:t>On page 3 of the IPC Plan Template, complete the “Handwashing Station Maintenance and Policy” checkboxes.</a:t>
                      </a:r>
                      <a:endParaRPr lang="en-US" sz="2200">
                        <a:effectLst/>
                        <a:latin typeface="Calibri"/>
                        <a:ea typeface="Calibri"/>
                        <a:cs typeface="Arial"/>
                      </a:endParaRPr>
                    </a:p>
                  </a:txBody>
                  <a:tcPr marL="68580" marR="68580" marT="0" marB="0" anchor="ctr"/>
                </a:tc>
                <a:extLst>
                  <a:ext uri="{0D108BD9-81ED-4DB2-BD59-A6C34878D82A}">
                    <a16:rowId xmlns:a16="http://schemas.microsoft.com/office/drawing/2014/main" val="2470560975"/>
                  </a:ext>
                </a:extLst>
              </a:tr>
            </a:tbl>
          </a:graphicData>
        </a:graphic>
      </p:graphicFrame>
    </p:spTree>
    <p:extLst>
      <p:ext uri="{BB962C8B-B14F-4D97-AF65-F5344CB8AC3E}">
        <p14:creationId xmlns:p14="http://schemas.microsoft.com/office/powerpoint/2010/main" val="155243331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1F4D7-8E8E-5748-1CBC-DD5B7275EFB7}"/>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FCF325-87B8-F01F-495B-25FB45F872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00F50F37-4F7D-A512-D42C-1348E585A6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32DA1597-34E1-2608-C5F0-555F6B9B3668}"/>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E0500BE9-35FE-ADF5-A127-FBF4B9EACE3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17" name="文本框 16">
            <a:extLst>
              <a:ext uri="{FF2B5EF4-FFF2-40B4-BE49-F238E27FC236}">
                <a16:creationId xmlns:a16="http://schemas.microsoft.com/office/drawing/2014/main" id="{7D1F32EC-2FEE-1F63-E775-857141594637}"/>
              </a:ext>
            </a:extLst>
          </p:cNvPr>
          <p:cNvSpPr txBox="1"/>
          <p:nvPr/>
        </p:nvSpPr>
        <p:spPr>
          <a:xfrm>
            <a:off x="704538" y="2292089"/>
            <a:ext cx="5387001" cy="2677656"/>
          </a:xfrm>
          <a:prstGeom prst="rect">
            <a:avLst/>
          </a:prstGeom>
          <a:noFill/>
        </p:spPr>
        <p:txBody>
          <a:bodyPr wrap="square">
            <a:spAutoFit/>
          </a:bodyPr>
          <a:lstStyle/>
          <a:p>
            <a:r>
              <a:rPr lang="en-US" altLang="zh-CN" sz="2400" b="1">
                <a:latin typeface="Calibri" panose="020F0502020204030204" pitchFamily="34" charset="0"/>
                <a:ea typeface="Calibri" panose="020F0502020204030204" pitchFamily="34" charset="0"/>
                <a:cs typeface="Calibri" panose="020F0502020204030204" pitchFamily="34" charset="0"/>
              </a:rPr>
              <a:t>Work Clothing Practices</a:t>
            </a:r>
          </a:p>
          <a:p>
            <a:pPr marL="285750" indent="-285750">
              <a:buFont typeface="Arial" panose="020B0604020202020204" pitchFamily="34" charset="0"/>
              <a:buChar char="•"/>
            </a:pPr>
            <a:r>
              <a:rPr lang="en-US" altLang="zh-CN" sz="2400">
                <a:latin typeface="Calibri" panose="020F0502020204030204" pitchFamily="34" charset="0"/>
                <a:ea typeface="Calibri" panose="020F0502020204030204" pitchFamily="34" charset="0"/>
                <a:cs typeface="Calibri" panose="020F0502020204030204" pitchFamily="34" charset="0"/>
              </a:rPr>
              <a:t>Don’t take contaminated work clothes home.</a:t>
            </a:r>
          </a:p>
          <a:p>
            <a:pPr marL="285750" indent="-285750">
              <a:buFont typeface="Arial" panose="020B0604020202020204" pitchFamily="34" charset="0"/>
              <a:buChar char="•"/>
            </a:pPr>
            <a:r>
              <a:rPr lang="en-US" altLang="zh-CN" sz="2400">
                <a:latin typeface="Calibri" panose="020F0502020204030204" pitchFamily="34" charset="0"/>
                <a:ea typeface="Calibri" panose="020F0502020204030204" pitchFamily="34" charset="0"/>
                <a:cs typeface="Calibri" panose="020F0502020204030204" pitchFamily="34" charset="0"/>
              </a:rPr>
              <a:t>Provide on-site laundry or laundry service if possible.</a:t>
            </a:r>
          </a:p>
          <a:p>
            <a:pPr marL="285750" indent="-285750">
              <a:buFont typeface="Arial" panose="020B0604020202020204" pitchFamily="34" charset="0"/>
              <a:buChar char="•"/>
            </a:pPr>
            <a:r>
              <a:rPr lang="en-US" altLang="zh-CN" sz="2400">
                <a:latin typeface="Calibri" panose="020F0502020204030204" pitchFamily="34" charset="0"/>
                <a:ea typeface="Calibri" panose="020F0502020204030204" pitchFamily="34" charset="0"/>
                <a:cs typeface="Calibri" panose="020F0502020204030204" pitchFamily="34" charset="0"/>
              </a:rPr>
              <a:t>If not: change clothes before leaving, store in sealed bags, wash separately.</a:t>
            </a:r>
          </a:p>
        </p:txBody>
      </p:sp>
      <p:pic>
        <p:nvPicPr>
          <p:cNvPr id="11" name="图片 10">
            <a:extLst>
              <a:ext uri="{FF2B5EF4-FFF2-40B4-BE49-F238E27FC236}">
                <a16:creationId xmlns:a16="http://schemas.microsoft.com/office/drawing/2014/main" id="{6ED4A326-F15A-6C43-F164-870C2C45F334}"/>
              </a:ext>
            </a:extLst>
          </p:cNvPr>
          <p:cNvPicPr>
            <a:picLocks noChangeAspect="1"/>
          </p:cNvPicPr>
          <p:nvPr/>
        </p:nvPicPr>
        <p:blipFill>
          <a:blip r:embed="rId4"/>
          <a:stretch>
            <a:fillRect/>
          </a:stretch>
        </p:blipFill>
        <p:spPr>
          <a:xfrm>
            <a:off x="0" y="732657"/>
            <a:ext cx="12298679" cy="273739"/>
          </a:xfrm>
          <a:prstGeom prst="rect">
            <a:avLst/>
          </a:prstGeom>
        </p:spPr>
      </p:pic>
      <p:sp>
        <p:nvSpPr>
          <p:cNvPr id="2" name="Title 1">
            <a:extLst>
              <a:ext uri="{FF2B5EF4-FFF2-40B4-BE49-F238E27FC236}">
                <a16:creationId xmlns:a16="http://schemas.microsoft.com/office/drawing/2014/main" id="{D21AE8F8-1F36-EE54-0A12-58F2754A0B93}"/>
              </a:ext>
            </a:extLst>
          </p:cNvPr>
          <p:cNvSpPr>
            <a:spLocks noGrp="1"/>
          </p:cNvSpPr>
          <p:nvPr>
            <p:ph type="title"/>
          </p:nvPr>
        </p:nvSpPr>
        <p:spPr>
          <a:xfrm>
            <a:off x="308629" y="262009"/>
            <a:ext cx="11568368" cy="1050294"/>
          </a:xfrm>
        </p:spPr>
        <p:txBody>
          <a:bodyPr vert="horz" lIns="91440" tIns="45720" rIns="91440" bIns="45720" rtlCol="0" anchor="b">
            <a:noAutofit/>
          </a:bodyPr>
          <a:lstStyle/>
          <a:p>
            <a:r>
              <a:rPr lang="en-US" altLang="zh-CN" sz="3600">
                <a:latin typeface="Calibri"/>
                <a:ea typeface="Calibri"/>
                <a:cs typeface="Calibri"/>
              </a:rPr>
              <a:t>Work Clothing Practices</a:t>
            </a:r>
            <a:br>
              <a:rPr lang="en-US" altLang="zh-CN" sz="3600"/>
            </a:br>
            <a:endParaRPr lang="en-US" sz="3600"/>
          </a:p>
        </p:txBody>
      </p:sp>
      <p:pic>
        <p:nvPicPr>
          <p:cNvPr id="6" name="Picture 5">
            <a:extLst>
              <a:ext uri="{FF2B5EF4-FFF2-40B4-BE49-F238E27FC236}">
                <a16:creationId xmlns:a16="http://schemas.microsoft.com/office/drawing/2014/main" id="{2E9848F2-9C70-2356-4350-CB7E7016FB6C}"/>
              </a:ext>
            </a:extLst>
          </p:cNvPr>
          <p:cNvPicPr>
            <a:picLocks noChangeAspect="1"/>
          </p:cNvPicPr>
          <p:nvPr/>
        </p:nvPicPr>
        <p:blipFill>
          <a:blip r:embed="rId5"/>
          <a:stretch>
            <a:fillRect/>
          </a:stretch>
        </p:blipFill>
        <p:spPr>
          <a:xfrm>
            <a:off x="8359970" y="472517"/>
            <a:ext cx="2775981" cy="5912965"/>
          </a:xfrm>
          <a:prstGeom prst="rect">
            <a:avLst/>
          </a:prstGeom>
        </p:spPr>
      </p:pic>
    </p:spTree>
    <p:extLst>
      <p:ext uri="{BB962C8B-B14F-4D97-AF65-F5344CB8AC3E}">
        <p14:creationId xmlns:p14="http://schemas.microsoft.com/office/powerpoint/2010/main" val="11538611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6B6A4-3C9E-15B1-04D2-A4F022BBB0B3}"/>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92E422F-CFCB-7A57-1F72-8F243B0EE1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F8A73495-5CFB-0008-2297-C69D8601A4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5E941213-9E93-8BC6-C23E-169F29A03BE6}"/>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14D82697-06D3-ABE5-E868-8388A232C60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17" name="文本框 16">
            <a:extLst>
              <a:ext uri="{FF2B5EF4-FFF2-40B4-BE49-F238E27FC236}">
                <a16:creationId xmlns:a16="http://schemas.microsoft.com/office/drawing/2014/main" id="{A1786B23-9803-8051-AC5B-F3A943C25D58}"/>
              </a:ext>
            </a:extLst>
          </p:cNvPr>
          <p:cNvSpPr txBox="1"/>
          <p:nvPr/>
        </p:nvSpPr>
        <p:spPr>
          <a:xfrm>
            <a:off x="704538" y="2292089"/>
            <a:ext cx="5387001" cy="2677656"/>
          </a:xfrm>
          <a:prstGeom prst="rect">
            <a:avLst/>
          </a:prstGeom>
          <a:noFill/>
        </p:spPr>
        <p:txBody>
          <a:bodyPr wrap="square">
            <a:spAutoFit/>
          </a:bodyPr>
          <a:lstStyle/>
          <a:p>
            <a:r>
              <a:rPr lang="en-US" altLang="zh-CN" sz="2400" b="1">
                <a:latin typeface="Calibri" panose="020F0502020204030204" pitchFamily="34" charset="0"/>
                <a:ea typeface="Calibri" panose="020F0502020204030204" pitchFamily="34" charset="0"/>
                <a:cs typeface="Calibri" panose="020F0502020204030204" pitchFamily="34" charset="0"/>
              </a:rPr>
              <a:t>Work Clothing Practices</a:t>
            </a:r>
          </a:p>
          <a:p>
            <a:pPr marL="285750" indent="-285750">
              <a:buFont typeface="Arial" panose="020B0604020202020204" pitchFamily="34" charset="0"/>
              <a:buChar char="•"/>
            </a:pPr>
            <a:r>
              <a:rPr lang="en-US" altLang="zh-CN" sz="2400">
                <a:latin typeface="Calibri" panose="020F0502020204030204" pitchFamily="34" charset="0"/>
                <a:ea typeface="Calibri" panose="020F0502020204030204" pitchFamily="34" charset="0"/>
                <a:cs typeface="Calibri" panose="020F0502020204030204" pitchFamily="34" charset="0"/>
              </a:rPr>
              <a:t>Don’t take contaminated work clothes home.</a:t>
            </a:r>
          </a:p>
          <a:p>
            <a:pPr marL="285750" indent="-285750">
              <a:buFont typeface="Arial" panose="020B0604020202020204" pitchFamily="34" charset="0"/>
              <a:buChar char="•"/>
            </a:pPr>
            <a:r>
              <a:rPr lang="en-US" altLang="zh-CN" sz="2400">
                <a:latin typeface="Calibri" panose="020F0502020204030204" pitchFamily="34" charset="0"/>
                <a:ea typeface="Calibri" panose="020F0502020204030204" pitchFamily="34" charset="0"/>
                <a:cs typeface="Calibri" panose="020F0502020204030204" pitchFamily="34" charset="0"/>
              </a:rPr>
              <a:t>Provide on-site laundry or laundry service if possible.</a:t>
            </a:r>
          </a:p>
          <a:p>
            <a:pPr marL="285750" indent="-285750">
              <a:buFont typeface="Arial" panose="020B0604020202020204" pitchFamily="34" charset="0"/>
              <a:buChar char="•"/>
            </a:pPr>
            <a:r>
              <a:rPr lang="en-US" altLang="zh-CN" sz="2400">
                <a:latin typeface="Calibri" panose="020F0502020204030204" pitchFamily="34" charset="0"/>
                <a:ea typeface="Calibri" panose="020F0502020204030204" pitchFamily="34" charset="0"/>
                <a:cs typeface="Calibri" panose="020F0502020204030204" pitchFamily="34" charset="0"/>
              </a:rPr>
              <a:t>If not: change clothes before leaving, store in sealed bags, wash separately.</a:t>
            </a:r>
          </a:p>
        </p:txBody>
      </p:sp>
      <p:pic>
        <p:nvPicPr>
          <p:cNvPr id="11" name="图片 10">
            <a:extLst>
              <a:ext uri="{FF2B5EF4-FFF2-40B4-BE49-F238E27FC236}">
                <a16:creationId xmlns:a16="http://schemas.microsoft.com/office/drawing/2014/main" id="{2B24E8CC-E0C7-6DF8-EE94-B30C926FBC1C}"/>
              </a:ext>
            </a:extLst>
          </p:cNvPr>
          <p:cNvPicPr>
            <a:picLocks noChangeAspect="1"/>
          </p:cNvPicPr>
          <p:nvPr/>
        </p:nvPicPr>
        <p:blipFill>
          <a:blip r:embed="rId4"/>
          <a:stretch>
            <a:fillRect/>
          </a:stretch>
        </p:blipFill>
        <p:spPr>
          <a:xfrm>
            <a:off x="0" y="732657"/>
            <a:ext cx="12298679" cy="273739"/>
          </a:xfrm>
          <a:prstGeom prst="rect">
            <a:avLst/>
          </a:prstGeom>
        </p:spPr>
      </p:pic>
      <p:sp>
        <p:nvSpPr>
          <p:cNvPr id="2" name="Title 1">
            <a:extLst>
              <a:ext uri="{FF2B5EF4-FFF2-40B4-BE49-F238E27FC236}">
                <a16:creationId xmlns:a16="http://schemas.microsoft.com/office/drawing/2014/main" id="{570A2CE6-5068-141F-E83E-3B698809FCF0}"/>
              </a:ext>
            </a:extLst>
          </p:cNvPr>
          <p:cNvSpPr>
            <a:spLocks noGrp="1"/>
          </p:cNvSpPr>
          <p:nvPr>
            <p:ph type="title"/>
          </p:nvPr>
        </p:nvSpPr>
        <p:spPr>
          <a:xfrm>
            <a:off x="308629" y="262009"/>
            <a:ext cx="11568368" cy="1050294"/>
          </a:xfrm>
        </p:spPr>
        <p:txBody>
          <a:bodyPr vert="horz" lIns="91440" tIns="45720" rIns="91440" bIns="45720" rtlCol="0" anchor="b">
            <a:noAutofit/>
          </a:bodyPr>
          <a:lstStyle/>
          <a:p>
            <a:r>
              <a:rPr lang="en-US" altLang="zh-CN" sz="3600">
                <a:latin typeface="Calibri"/>
                <a:ea typeface="Calibri"/>
                <a:cs typeface="Calibri"/>
              </a:rPr>
              <a:t>Work Clothing Practices</a:t>
            </a:r>
            <a:br>
              <a:rPr lang="en-US" altLang="zh-CN" sz="3600"/>
            </a:br>
            <a:endParaRPr lang="en-US" sz="3600"/>
          </a:p>
        </p:txBody>
      </p:sp>
      <p:pic>
        <p:nvPicPr>
          <p:cNvPr id="6" name="Picture 5">
            <a:extLst>
              <a:ext uri="{FF2B5EF4-FFF2-40B4-BE49-F238E27FC236}">
                <a16:creationId xmlns:a16="http://schemas.microsoft.com/office/drawing/2014/main" id="{5236FCFE-F6CD-D102-BC71-5461ED08DAEA}"/>
              </a:ext>
            </a:extLst>
          </p:cNvPr>
          <p:cNvPicPr>
            <a:picLocks noChangeAspect="1"/>
          </p:cNvPicPr>
          <p:nvPr/>
        </p:nvPicPr>
        <p:blipFill>
          <a:blip r:embed="rId5">
            <a:alphaModFix amt="71000"/>
          </a:blip>
          <a:stretch>
            <a:fillRect/>
          </a:stretch>
        </p:blipFill>
        <p:spPr>
          <a:xfrm>
            <a:off x="8359970" y="472517"/>
            <a:ext cx="2775981" cy="5912965"/>
          </a:xfrm>
          <a:prstGeom prst="rect">
            <a:avLst/>
          </a:prstGeom>
        </p:spPr>
      </p:pic>
      <p:graphicFrame>
        <p:nvGraphicFramePr>
          <p:cNvPr id="7" name="Table 6">
            <a:extLst>
              <a:ext uri="{FF2B5EF4-FFF2-40B4-BE49-F238E27FC236}">
                <a16:creationId xmlns:a16="http://schemas.microsoft.com/office/drawing/2014/main" id="{F99E080C-17D0-3EBF-4A1D-1D2B747F7405}"/>
              </a:ext>
            </a:extLst>
          </p:cNvPr>
          <p:cNvGraphicFramePr>
            <a:graphicFrameLocks noGrp="1"/>
          </p:cNvGraphicFramePr>
          <p:nvPr>
            <p:extLst>
              <p:ext uri="{D42A27DB-BD31-4B8C-83A1-F6EECF244321}">
                <p14:modId xmlns:p14="http://schemas.microsoft.com/office/powerpoint/2010/main" val="1145095541"/>
              </p:ext>
            </p:extLst>
          </p:nvPr>
        </p:nvGraphicFramePr>
        <p:xfrm>
          <a:off x="865414" y="3265714"/>
          <a:ext cx="9971948" cy="856165"/>
        </p:xfrm>
        <a:graphic>
          <a:graphicData uri="http://schemas.openxmlformats.org/drawingml/2006/table">
            <a:tbl>
              <a:tblPr firstRow="1" firstCol="1" bandRow="1">
                <a:tableStyleId>{5C22544A-7EE6-4342-B048-85BDC9FD1C3A}</a:tableStyleId>
              </a:tblPr>
              <a:tblGrid>
                <a:gridCol w="9971948">
                  <a:extLst>
                    <a:ext uri="{9D8B030D-6E8A-4147-A177-3AD203B41FA5}">
                      <a16:colId xmlns:a16="http://schemas.microsoft.com/office/drawing/2014/main" val="3239267551"/>
                    </a:ext>
                  </a:extLst>
                </a:gridCol>
              </a:tblGrid>
              <a:tr h="856165">
                <a:tc>
                  <a:txBody>
                    <a:bodyPr/>
                    <a:lstStyle/>
                    <a:p>
                      <a:pPr marL="0" marR="0" algn="l">
                        <a:lnSpc>
                          <a:spcPct val="107000"/>
                        </a:lnSpc>
                        <a:spcAft>
                          <a:spcPts val="800"/>
                        </a:spcAft>
                        <a:buNone/>
                      </a:pPr>
                      <a:r>
                        <a:rPr lang="en-US" sz="2200">
                          <a:effectLst/>
                        </a:rPr>
                        <a:t>On page 4 of the IPC Plan Template, complete the “Work Clothing Policies &amp; Training” check box.</a:t>
                      </a:r>
                      <a:endParaRPr lang="en-US" sz="2200">
                        <a:effectLst/>
                        <a:latin typeface="Calibri"/>
                        <a:ea typeface="Calibri"/>
                        <a:cs typeface="Arial"/>
                      </a:endParaRPr>
                    </a:p>
                  </a:txBody>
                  <a:tcPr marL="68580" marR="68580" marT="0" marB="0" anchor="ctr"/>
                </a:tc>
                <a:extLst>
                  <a:ext uri="{0D108BD9-81ED-4DB2-BD59-A6C34878D82A}">
                    <a16:rowId xmlns:a16="http://schemas.microsoft.com/office/drawing/2014/main" val="2451690405"/>
                  </a:ext>
                </a:extLst>
              </a:tr>
            </a:tbl>
          </a:graphicData>
        </a:graphic>
      </p:graphicFrame>
    </p:spTree>
    <p:extLst>
      <p:ext uri="{BB962C8B-B14F-4D97-AF65-F5344CB8AC3E}">
        <p14:creationId xmlns:p14="http://schemas.microsoft.com/office/powerpoint/2010/main" val="17933688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F529F-610E-7F76-C8AD-1C9A1B264F4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85A86EF-06CB-148F-21D3-884413CE9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28AEBCFD-09B9-1426-599C-172487641C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2CC8E93B-0106-A8A6-A17B-070536316835}"/>
              </a:ext>
            </a:extLst>
          </p:cNvPr>
          <p:cNvSpPr>
            <a:spLocks noGrp="1"/>
          </p:cNvSpPr>
          <p:nvPr>
            <p:ph sz="half" idx="1"/>
          </p:nvPr>
        </p:nvSpPr>
        <p:spPr>
          <a:xfrm>
            <a:off x="338668" y="2006170"/>
            <a:ext cx="4788504" cy="2861596"/>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01DBEB19-35A8-12EB-0456-BB6E51BB04D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735DA959-DC60-F7E1-5B95-68E92B18433C}"/>
              </a:ext>
            </a:extLst>
          </p:cNvPr>
          <p:cNvPicPr>
            <a:picLocks noChangeAspect="1"/>
          </p:cNvPicPr>
          <p:nvPr/>
        </p:nvPicPr>
        <p:blipFill>
          <a:blip r:embed="rId4"/>
          <a:stretch>
            <a:fillRect/>
          </a:stretch>
        </p:blipFill>
        <p:spPr>
          <a:xfrm>
            <a:off x="355140" y="808216"/>
            <a:ext cx="11404044" cy="253826"/>
          </a:xfrm>
          <a:prstGeom prst="rect">
            <a:avLst/>
          </a:prstGeom>
        </p:spPr>
      </p:pic>
      <p:sp>
        <p:nvSpPr>
          <p:cNvPr id="2" name="Title 1">
            <a:extLst>
              <a:ext uri="{FF2B5EF4-FFF2-40B4-BE49-F238E27FC236}">
                <a16:creationId xmlns:a16="http://schemas.microsoft.com/office/drawing/2014/main" id="{62647699-5F43-94E5-4BC2-EF315196F2C4}"/>
              </a:ext>
            </a:extLst>
          </p:cNvPr>
          <p:cNvSpPr>
            <a:spLocks noGrp="1"/>
          </p:cNvSpPr>
          <p:nvPr>
            <p:ph type="title"/>
          </p:nvPr>
        </p:nvSpPr>
        <p:spPr>
          <a:xfrm>
            <a:off x="660175" y="216614"/>
            <a:ext cx="10174839" cy="762660"/>
          </a:xfrm>
        </p:spPr>
        <p:txBody>
          <a:bodyPr vert="horz" lIns="91440" tIns="45720" rIns="91440" bIns="45720" rtlCol="0" anchor="b">
            <a:normAutofit/>
          </a:bodyPr>
          <a:lstStyle/>
          <a:p>
            <a:r>
              <a:rPr lang="es-ES" altLang="zh-CN" sz="4800">
                <a:latin typeface="Calibri"/>
                <a:ea typeface="Calibri"/>
                <a:cs typeface="Calibri"/>
              </a:rPr>
              <a:t>Shower after Work</a:t>
            </a:r>
            <a:endParaRPr lang="en-US" altLang="zh-CN" sz="4800">
              <a:latin typeface="Calibri"/>
              <a:ea typeface="Calibri"/>
              <a:cs typeface="Calibri"/>
            </a:endParaRPr>
          </a:p>
        </p:txBody>
      </p:sp>
      <p:pic>
        <p:nvPicPr>
          <p:cNvPr id="6" name="Picture 5">
            <a:extLst>
              <a:ext uri="{FF2B5EF4-FFF2-40B4-BE49-F238E27FC236}">
                <a16:creationId xmlns:a16="http://schemas.microsoft.com/office/drawing/2014/main" id="{114AE176-F202-2653-29BF-2F1B260B3841}"/>
              </a:ext>
            </a:extLst>
          </p:cNvPr>
          <p:cNvPicPr>
            <a:picLocks noChangeAspect="1"/>
          </p:cNvPicPr>
          <p:nvPr/>
        </p:nvPicPr>
        <p:blipFill>
          <a:blip r:embed="rId5"/>
          <a:stretch>
            <a:fillRect/>
          </a:stretch>
        </p:blipFill>
        <p:spPr>
          <a:xfrm>
            <a:off x="6861463" y="2004931"/>
            <a:ext cx="4512803" cy="3651580"/>
          </a:xfrm>
          <a:prstGeom prst="rect">
            <a:avLst/>
          </a:prstGeom>
        </p:spPr>
      </p:pic>
      <p:sp>
        <p:nvSpPr>
          <p:cNvPr id="15" name="TextBox 14">
            <a:extLst>
              <a:ext uri="{FF2B5EF4-FFF2-40B4-BE49-F238E27FC236}">
                <a16:creationId xmlns:a16="http://schemas.microsoft.com/office/drawing/2014/main" id="{5ED7223C-D6E9-9180-C22A-86357B335920}"/>
              </a:ext>
            </a:extLst>
          </p:cNvPr>
          <p:cNvSpPr txBox="1"/>
          <p:nvPr/>
        </p:nvSpPr>
        <p:spPr>
          <a:xfrm>
            <a:off x="634952" y="2985444"/>
            <a:ext cx="596458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a:ea typeface="Calibri"/>
                <a:cs typeface="Calibri"/>
              </a:rPr>
              <a:t>It is important to shower after work to prevent germs from spreading to the home and community. 
</a:t>
            </a:r>
            <a:endParaRPr lang="en-US" sz="1200">
              <a:ea typeface="Calibri"/>
              <a:cs typeface="Calibri"/>
            </a:endParaRPr>
          </a:p>
        </p:txBody>
      </p:sp>
    </p:spTree>
    <p:extLst>
      <p:ext uri="{BB962C8B-B14F-4D97-AF65-F5344CB8AC3E}">
        <p14:creationId xmlns:p14="http://schemas.microsoft.com/office/powerpoint/2010/main" val="42120395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12136"/>
            <a:ext cx="6016519" cy="1446550"/>
          </a:xfrm>
          <a:prstGeom prst="rect">
            <a:avLst/>
          </a:prstGeom>
          <a:noFill/>
        </p:spPr>
        <p:txBody>
          <a:bodyPr wrap="square" rtlCol="0">
            <a:spAutoFit/>
          </a:bodyPr>
          <a:lstStyle/>
          <a:p>
            <a:r>
              <a:rPr lang="en-US" sz="4400" b="1">
                <a:solidFill>
                  <a:schemeClr val="bg1"/>
                </a:solidFill>
                <a:latin typeface="Open Sans" panose="020B0606030504020204" pitchFamily="34" charset="0"/>
                <a:ea typeface="Open Sans" panose="020B0606030504020204" pitchFamily="34" charset="0"/>
                <a:cs typeface="Open Sans" panose="020B0606030504020204" pitchFamily="34" charset="0"/>
              </a:rPr>
              <a:t>Personal Protective Equipment</a:t>
            </a:r>
          </a:p>
        </p:txBody>
      </p:sp>
      <p:sp>
        <p:nvSpPr>
          <p:cNvPr id="5" name="TextBox 4"/>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Open Sans" panose="020B0606030504020204" pitchFamily="34" charset="0"/>
                <a:ea typeface="Open Sans" panose="020B0606030504020204" pitchFamily="34" charset="0"/>
                <a:cs typeface="Open Sans" panose="020B0606030504020204" pitchFamily="34" charset="0"/>
              </a:rPr>
              <a:t>PROTECTING WORKER HEALTH</a:t>
            </a:r>
          </a:p>
        </p:txBody>
      </p:sp>
    </p:spTree>
    <p:extLst>
      <p:ext uri="{BB962C8B-B14F-4D97-AF65-F5344CB8AC3E}">
        <p14:creationId xmlns:p14="http://schemas.microsoft.com/office/powerpoint/2010/main" val="9483245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83261-E875-4598-7899-79C9A2FA4A51}"/>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5FB757A-02CD-B807-5964-19056C1799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F80E9AE4-9FA7-99D2-748D-BF6D0FF58F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7D40CFF0-A92E-7A0C-F549-304360BF6678}"/>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363BA3C1-0FEB-09C5-4D4C-12DC9B3AC33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pic>
        <p:nvPicPr>
          <p:cNvPr id="11" name="图片 10">
            <a:extLst>
              <a:ext uri="{FF2B5EF4-FFF2-40B4-BE49-F238E27FC236}">
                <a16:creationId xmlns:a16="http://schemas.microsoft.com/office/drawing/2014/main" id="{548A2D77-E553-F83A-09B8-40EFE8104347}"/>
              </a:ext>
            </a:extLst>
          </p:cNvPr>
          <p:cNvPicPr>
            <a:picLocks noChangeAspect="1"/>
          </p:cNvPicPr>
          <p:nvPr/>
        </p:nvPicPr>
        <p:blipFill>
          <a:blip r:embed="rId4"/>
          <a:stretch>
            <a:fillRect/>
          </a:stretch>
        </p:blipFill>
        <p:spPr>
          <a:xfrm>
            <a:off x="355140" y="808216"/>
            <a:ext cx="11404044" cy="253826"/>
          </a:xfrm>
          <a:prstGeom prst="rect">
            <a:avLst/>
          </a:prstGeom>
        </p:spPr>
      </p:pic>
      <p:pic>
        <p:nvPicPr>
          <p:cNvPr id="14" name="图片 13">
            <a:extLst>
              <a:ext uri="{FF2B5EF4-FFF2-40B4-BE49-F238E27FC236}">
                <a16:creationId xmlns:a16="http://schemas.microsoft.com/office/drawing/2014/main" id="{B547F6E7-29ED-4CC9-93A3-B27FC5E9E3C3}"/>
              </a:ext>
            </a:extLst>
          </p:cNvPr>
          <p:cNvPicPr>
            <a:picLocks noChangeAspect="1"/>
          </p:cNvPicPr>
          <p:nvPr/>
        </p:nvPicPr>
        <p:blipFill>
          <a:blip r:embed="rId5"/>
          <a:stretch>
            <a:fillRect/>
          </a:stretch>
        </p:blipFill>
        <p:spPr>
          <a:xfrm>
            <a:off x="308629" y="1519581"/>
            <a:ext cx="11310877" cy="317870"/>
          </a:xfrm>
          <a:prstGeom prst="rect">
            <a:avLst/>
          </a:prstGeom>
        </p:spPr>
      </p:pic>
      <p:sp>
        <p:nvSpPr>
          <p:cNvPr id="7" name="TextBox 6">
            <a:extLst>
              <a:ext uri="{FF2B5EF4-FFF2-40B4-BE49-F238E27FC236}">
                <a16:creationId xmlns:a16="http://schemas.microsoft.com/office/drawing/2014/main" id="{E5667F65-0190-B39E-AEB6-DCBD07591B1B}"/>
              </a:ext>
            </a:extLst>
          </p:cNvPr>
          <p:cNvSpPr txBox="1"/>
          <p:nvPr/>
        </p:nvSpPr>
        <p:spPr>
          <a:xfrm>
            <a:off x="355140" y="1143780"/>
            <a:ext cx="5749712" cy="4832092"/>
          </a:xfrm>
          <a:prstGeom prst="rect">
            <a:avLst/>
          </a:prstGeom>
          <a:noFill/>
        </p:spPr>
        <p:txBody>
          <a:bodyPr wrap="square" lIns="91440" tIns="45720" rIns="91440" bIns="45720" anchor="t">
            <a:spAutoFit/>
          </a:bodyPr>
          <a:lstStyle/>
          <a:p>
            <a:r>
              <a:rPr lang="en-US" sz="2400" b="1">
                <a:latin typeface="Calibri" panose="020F0502020204030204" pitchFamily="34" charset="0"/>
                <a:ea typeface="Calibri" panose="020F0502020204030204" pitchFamily="34" charset="0"/>
                <a:cs typeface="Calibri" panose="020F0502020204030204" pitchFamily="34" charset="0"/>
              </a:rPr>
              <a:t>PPE Protection</a:t>
            </a:r>
          </a:p>
          <a:p>
            <a:pPr marL="457200" indent="-457200">
              <a:buFont typeface="Arial" panose="020B0604020202020204" pitchFamily="34" charset="0"/>
              <a:buChar char="•"/>
            </a:pPr>
            <a:r>
              <a:rPr lang="en-US" sz="2400">
                <a:latin typeface="Calibri"/>
                <a:ea typeface="Calibri"/>
                <a:cs typeface="Calibri"/>
              </a:rPr>
              <a:t>Least effective safeguard</a:t>
            </a:r>
          </a:p>
          <a:p>
            <a:pPr marL="457200" indent="-457200">
              <a:buFont typeface="Arial" panose="020B0604020202020204" pitchFamily="34" charset="0"/>
              <a:buChar char="•"/>
            </a:pPr>
            <a:r>
              <a:rPr lang="en-US" sz="2400">
                <a:latin typeface="Calibri"/>
                <a:ea typeface="Calibri"/>
                <a:cs typeface="Calibri"/>
              </a:rPr>
              <a:t>Is task-specific </a:t>
            </a:r>
          </a:p>
          <a:p>
            <a:endParaRPr lang="en-US" sz="2400">
              <a:latin typeface="Calibri"/>
              <a:ea typeface="Calibri"/>
              <a:cs typeface="Calibri"/>
            </a:endParaRPr>
          </a:p>
          <a:p>
            <a:r>
              <a:rPr lang="en-US" sz="2400" b="1">
                <a:highlight>
                  <a:srgbClr val="FFFFFF"/>
                </a:highlight>
                <a:cs typeface="Calibri"/>
              </a:rPr>
              <a:t>Employees Expectations</a:t>
            </a:r>
          </a:p>
          <a:p>
            <a:pPr marL="285750" indent="-285750">
              <a:buFont typeface="Arial" panose="020B0604020202020204" pitchFamily="34" charset="0"/>
              <a:buChar char="•"/>
            </a:pPr>
            <a:r>
              <a:rPr lang="en-US" sz="2400">
                <a:highlight>
                  <a:srgbClr val="FFFFFF"/>
                </a:highlight>
                <a:cs typeface="Calibri"/>
              </a:rPr>
              <a:t>All PPE should be inspected prior to use every time</a:t>
            </a:r>
          </a:p>
          <a:p>
            <a:pPr marL="285750" indent="-285750">
              <a:buFont typeface="Arial" panose="020B0604020202020204" pitchFamily="34" charset="0"/>
              <a:buChar char="•"/>
            </a:pPr>
            <a:r>
              <a:rPr lang="en-US" sz="2400">
                <a:highlight>
                  <a:srgbClr val="FFFFFF"/>
                </a:highlight>
                <a:cs typeface="Calibri"/>
              </a:rPr>
              <a:t>Properly wear PPE</a:t>
            </a:r>
          </a:p>
          <a:p>
            <a:pPr marL="285750" indent="-285750">
              <a:buFont typeface="Arial" panose="020B0604020202020204" pitchFamily="34" charset="0"/>
              <a:buChar char="•"/>
            </a:pPr>
            <a:r>
              <a:rPr lang="en-US" sz="2400">
                <a:highlight>
                  <a:srgbClr val="FFFFFF"/>
                </a:highlight>
                <a:cs typeface="Calibri"/>
              </a:rPr>
              <a:t>Attend training sessions on PPE</a:t>
            </a:r>
          </a:p>
          <a:p>
            <a:pPr marL="285750" indent="-285750">
              <a:buFont typeface="Arial" panose="020B0604020202020204" pitchFamily="34" charset="0"/>
              <a:buChar char="•"/>
            </a:pPr>
            <a:r>
              <a:rPr lang="en-US" sz="2400">
                <a:highlight>
                  <a:srgbClr val="FFFFFF"/>
                </a:highlight>
                <a:cs typeface="Calibri"/>
              </a:rPr>
              <a:t>Care for, clean and maintain PPE</a:t>
            </a:r>
          </a:p>
          <a:p>
            <a:pPr marL="285750" indent="-285750">
              <a:buFont typeface="Arial" panose="020B0604020202020204" pitchFamily="34" charset="0"/>
              <a:buChar char="•"/>
            </a:pPr>
            <a:r>
              <a:rPr lang="en-US" sz="2400">
                <a:highlight>
                  <a:srgbClr val="FFFFFF"/>
                </a:highlight>
                <a:cs typeface="Calibri"/>
              </a:rPr>
              <a:t>Inform a supervisor of the need to repair or replace PPE.  </a:t>
            </a:r>
          </a:p>
          <a:p>
            <a:endParaRPr lang="en-US" sz="2000">
              <a:latin typeface="Calibri"/>
              <a:ea typeface="Calibri"/>
              <a:cs typeface="Calibri"/>
            </a:endParaRPr>
          </a:p>
        </p:txBody>
      </p:sp>
      <p:sp>
        <p:nvSpPr>
          <p:cNvPr id="2" name="Title 1">
            <a:extLst>
              <a:ext uri="{FF2B5EF4-FFF2-40B4-BE49-F238E27FC236}">
                <a16:creationId xmlns:a16="http://schemas.microsoft.com/office/drawing/2014/main" id="{E9AAB241-D637-05A4-7FBC-3796D525A20B}"/>
              </a:ext>
            </a:extLst>
          </p:cNvPr>
          <p:cNvSpPr>
            <a:spLocks noGrp="1"/>
          </p:cNvSpPr>
          <p:nvPr>
            <p:ph type="title"/>
          </p:nvPr>
        </p:nvSpPr>
        <p:spPr>
          <a:xfrm>
            <a:off x="526773" y="231621"/>
            <a:ext cx="10258137" cy="637060"/>
          </a:xfrm>
        </p:spPr>
        <p:txBody>
          <a:bodyPr vert="horz" lIns="91440" tIns="45720" rIns="91440" bIns="45720" rtlCol="0" anchor="b">
            <a:normAutofit fontScale="90000"/>
          </a:bodyPr>
          <a:lstStyle/>
          <a:p>
            <a:r>
              <a:rPr lang="en-US" sz="4600">
                <a:latin typeface="Calibri"/>
                <a:ea typeface="Calibri"/>
                <a:cs typeface="Calibri"/>
              </a:rPr>
              <a:t> Personal Protective Equipment (PPE) </a:t>
            </a:r>
            <a:endParaRPr lang="en-US" altLang="zh-CN" sz="4800">
              <a:latin typeface="Calibri"/>
              <a:ea typeface="Calibri"/>
              <a:cs typeface="Calibri"/>
            </a:endParaRPr>
          </a:p>
        </p:txBody>
      </p:sp>
      <p:pic>
        <p:nvPicPr>
          <p:cNvPr id="6" name="Picture 5">
            <a:extLst>
              <a:ext uri="{FF2B5EF4-FFF2-40B4-BE49-F238E27FC236}">
                <a16:creationId xmlns:a16="http://schemas.microsoft.com/office/drawing/2014/main" id="{43FBD020-9DFF-EB5A-1160-3AA871ED3F9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61828" y="1837451"/>
            <a:ext cx="5643085" cy="3711296"/>
          </a:xfrm>
          <a:prstGeom prst="rect">
            <a:avLst/>
          </a:prstGeom>
        </p:spPr>
      </p:pic>
    </p:spTree>
    <p:extLst>
      <p:ext uri="{BB962C8B-B14F-4D97-AF65-F5344CB8AC3E}">
        <p14:creationId xmlns:p14="http://schemas.microsoft.com/office/powerpoint/2010/main" val="34142136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4B2C9-A9FE-4ACD-AE7C-683A63E75BA4}"/>
              </a:ext>
            </a:extLst>
          </p:cNvPr>
          <p:cNvSpPr>
            <a:spLocks noGrp="1"/>
          </p:cNvSpPr>
          <p:nvPr>
            <p:ph type="title"/>
          </p:nvPr>
        </p:nvSpPr>
        <p:spPr>
          <a:xfrm>
            <a:off x="575153" y="206208"/>
            <a:ext cx="10673219" cy="871030"/>
          </a:xfrm>
        </p:spPr>
        <p:txBody>
          <a:bodyPr/>
          <a:lstStyle/>
          <a:p>
            <a:r>
              <a:rPr lang="en-US">
                <a:latin typeface="Calibri"/>
                <a:ea typeface="Calibri"/>
                <a:cs typeface="Calibri"/>
              </a:rPr>
              <a:t>Employer Expectations</a:t>
            </a:r>
            <a:endParaRPr lang="en-US"/>
          </a:p>
        </p:txBody>
      </p:sp>
      <p:sp>
        <p:nvSpPr>
          <p:cNvPr id="3" name="Content Placeholder 2">
            <a:extLst>
              <a:ext uri="{FF2B5EF4-FFF2-40B4-BE49-F238E27FC236}">
                <a16:creationId xmlns:a16="http://schemas.microsoft.com/office/drawing/2014/main" id="{D08E3BF1-AA83-2704-F199-92F2CE9784EF}"/>
              </a:ext>
            </a:extLst>
          </p:cNvPr>
          <p:cNvSpPr>
            <a:spLocks noGrp="1"/>
          </p:cNvSpPr>
          <p:nvPr>
            <p:ph sz="half" idx="1"/>
          </p:nvPr>
        </p:nvSpPr>
        <p:spPr>
          <a:xfrm>
            <a:off x="361222" y="1401313"/>
            <a:ext cx="6876789" cy="4304659"/>
          </a:xfrm>
        </p:spPr>
        <p:txBody>
          <a:bodyPr vert="horz" lIns="91440" tIns="45720" rIns="91440" bIns="45720" rtlCol="0" anchor="t">
            <a:noAutofit/>
          </a:bodyPr>
          <a:lstStyle/>
          <a:p>
            <a:pPr marL="0" indent="0">
              <a:buNone/>
            </a:pPr>
            <a:endParaRPr lang="en-US" sz="1800" b="1">
              <a:highlight>
                <a:srgbClr val="FFFFFF"/>
              </a:highlight>
              <a:latin typeface="Calibri"/>
              <a:ea typeface="Calibri"/>
              <a:cs typeface="Calibri"/>
            </a:endParaRPr>
          </a:p>
          <a:p>
            <a:pPr lvl="1"/>
            <a:r>
              <a:rPr lang="en-US">
                <a:highlight>
                  <a:srgbClr val="FFFFFF"/>
                </a:highlight>
                <a:latin typeface="Calibri"/>
                <a:ea typeface="Calibri"/>
                <a:cs typeface="Calibri"/>
              </a:rPr>
              <a:t>Identify and provide appropriate and adequate PPE for employees</a:t>
            </a:r>
          </a:p>
          <a:p>
            <a:pPr lvl="1"/>
            <a:r>
              <a:rPr lang="en-US">
                <a:highlight>
                  <a:srgbClr val="FFFFFF"/>
                </a:highlight>
                <a:latin typeface="Calibri"/>
                <a:ea typeface="Calibri"/>
                <a:cs typeface="Calibri"/>
              </a:rPr>
              <a:t>Clearly identify PPE recommendations for employees </a:t>
            </a:r>
          </a:p>
          <a:p>
            <a:pPr lvl="1"/>
            <a:r>
              <a:rPr lang="en-US">
                <a:highlight>
                  <a:srgbClr val="FFFFFF"/>
                </a:highlight>
                <a:latin typeface="Calibri"/>
                <a:ea typeface="Calibri"/>
                <a:cs typeface="Calibri"/>
              </a:rPr>
              <a:t>Provide PPE at no cost to employees. </a:t>
            </a:r>
          </a:p>
          <a:p>
            <a:pPr lvl="1"/>
            <a:r>
              <a:rPr lang="en-US">
                <a:highlight>
                  <a:srgbClr val="FFFFFF"/>
                </a:highlight>
                <a:latin typeface="Calibri"/>
                <a:ea typeface="Calibri"/>
                <a:cs typeface="Calibri"/>
              </a:rPr>
              <a:t>Train employees in the use and care of the PPE</a:t>
            </a:r>
          </a:p>
          <a:p>
            <a:pPr lvl="1"/>
            <a:r>
              <a:rPr lang="en-US">
                <a:highlight>
                  <a:srgbClr val="FFFFFF"/>
                </a:highlight>
                <a:latin typeface="Calibri"/>
                <a:ea typeface="Calibri"/>
                <a:cs typeface="Calibri"/>
              </a:rPr>
              <a:t>Maintain PPE, including replacing worn or damaged PPE and using manufacturer guidelines </a:t>
            </a:r>
          </a:p>
          <a:p>
            <a:pPr lvl="1"/>
            <a:r>
              <a:rPr lang="en-US">
                <a:highlight>
                  <a:srgbClr val="FFFFFF"/>
                </a:highlight>
                <a:latin typeface="Calibri"/>
                <a:ea typeface="Calibri"/>
                <a:cs typeface="Calibri"/>
              </a:rPr>
              <a:t>Periodically review, update and evaluate the effectiveness of the PPE program.</a:t>
            </a:r>
          </a:p>
          <a:p>
            <a:pPr lvl="1"/>
            <a:r>
              <a:rPr lang="en-US">
                <a:highlight>
                  <a:srgbClr val="FFFFFF"/>
                </a:highlight>
                <a:latin typeface="Calibri"/>
                <a:ea typeface="Calibri"/>
                <a:cs typeface="Calibri"/>
              </a:rPr>
              <a:t>Establish and maintain a written Respiratory Protection Program, when appropriate.</a:t>
            </a:r>
          </a:p>
          <a:p>
            <a:pPr lvl="1"/>
            <a:r>
              <a:rPr lang="en-US">
                <a:highlight>
                  <a:srgbClr val="FFFFFF"/>
                </a:highlight>
                <a:latin typeface="Calibri"/>
                <a:ea typeface="Calibri"/>
                <a:cs typeface="Calibri"/>
              </a:rPr>
              <a:t>Farms should be prepared to scale up PPE use in the event of outbreak</a:t>
            </a:r>
            <a:endParaRPr lang="en-US">
              <a:highlight>
                <a:srgbClr val="FFFFFF"/>
              </a:highlight>
              <a:latin typeface="Calibri" panose="020F0502020204030204" pitchFamily="34" charset="0"/>
              <a:ea typeface="Calibri" panose="020F0502020204030204" pitchFamily="34" charset="0"/>
              <a:cs typeface="Calibri" panose="020F0502020204030204" pitchFamily="34" charset="0"/>
            </a:endParaRPr>
          </a:p>
        </p:txBody>
      </p:sp>
      <p:pic>
        <p:nvPicPr>
          <p:cNvPr id="1026" name="Picture 2" descr="PPE Storage Cabinets - Materials Handling">
            <a:extLst>
              <a:ext uri="{FF2B5EF4-FFF2-40B4-BE49-F238E27FC236}">
                <a16:creationId xmlns:a16="http://schemas.microsoft.com/office/drawing/2014/main" id="{41061319-10E8-9321-AD2C-1112FF6A62C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238011" y="1920239"/>
            <a:ext cx="4678415" cy="3555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97032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C415D78-BD42-CC4D-BAA3-B35B48FF7F44}"/>
              </a:ext>
            </a:extLst>
          </p:cNvPr>
          <p:cNvSpPr/>
          <p:nvPr/>
        </p:nvSpPr>
        <p:spPr>
          <a:xfrm>
            <a:off x="7249886" y="1565073"/>
            <a:ext cx="4234543" cy="3835478"/>
          </a:xfrm>
          <a:prstGeom prst="rect">
            <a:avLst/>
          </a:prstGeom>
          <a:solidFill>
            <a:srgbClr val="4B2E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52452" y="91436"/>
            <a:ext cx="11087098" cy="1200875"/>
          </a:xfrm>
        </p:spPr>
        <p:txBody>
          <a:bodyPr/>
          <a:lstStyle/>
          <a:p>
            <a:r>
              <a:rPr lang="en-US">
                <a:latin typeface="Encode Sans Normal"/>
                <a:ea typeface="Calibri"/>
                <a:cs typeface="Calibri"/>
              </a:rPr>
              <a:t>PPE Limitations</a:t>
            </a:r>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2450" y="1003325"/>
            <a:ext cx="3638550" cy="184804"/>
          </a:xfrm>
          <a:prstGeom prst="rect">
            <a:avLst/>
          </a:prstGeom>
        </p:spPr>
      </p:pic>
      <p:sp>
        <p:nvSpPr>
          <p:cNvPr id="11" name="Rectangle 10"/>
          <p:cNvSpPr/>
          <p:nvPr/>
        </p:nvSpPr>
        <p:spPr>
          <a:xfrm>
            <a:off x="5046383" y="6457953"/>
            <a:ext cx="144965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CC346A-DDC0-1240-8BD0-0174EDFB8BBB}"/>
              </a:ext>
            </a:extLst>
          </p:cNvPr>
          <p:cNvSpPr/>
          <p:nvPr/>
        </p:nvSpPr>
        <p:spPr>
          <a:xfrm>
            <a:off x="5977217" y="3244334"/>
            <a:ext cx="237566" cy="369332"/>
          </a:xfrm>
          <a:prstGeom prst="rect">
            <a:avLst/>
          </a:prstGeom>
        </p:spPr>
        <p:txBody>
          <a:bodyPr wrap="none">
            <a:spAutoFit/>
          </a:bodyPr>
          <a:lstStyle/>
          <a:p>
            <a:r>
              <a:rPr lang="en-US"/>
              <a:t> </a:t>
            </a:r>
          </a:p>
        </p:txBody>
      </p:sp>
      <p:sp>
        <p:nvSpPr>
          <p:cNvPr id="5" name="TextBox 4">
            <a:extLst>
              <a:ext uri="{FF2B5EF4-FFF2-40B4-BE49-F238E27FC236}">
                <a16:creationId xmlns:a16="http://schemas.microsoft.com/office/drawing/2014/main" id="{C11DC4DD-1675-CA47-8977-F3CCFC78A55D}"/>
              </a:ext>
            </a:extLst>
          </p:cNvPr>
          <p:cNvSpPr txBox="1"/>
          <p:nvPr/>
        </p:nvSpPr>
        <p:spPr>
          <a:xfrm>
            <a:off x="552450" y="1347358"/>
            <a:ext cx="6336865" cy="5324535"/>
          </a:xfrm>
          <a:prstGeom prst="rect">
            <a:avLst/>
          </a:prstGeom>
          <a:noFill/>
        </p:spPr>
        <p:txBody>
          <a:bodyPr wrap="square" rtlCol="0">
            <a:spAutoFit/>
          </a:bodyPr>
          <a:lstStyle/>
          <a:p>
            <a:r>
              <a:rPr lang="en-US" sz="2800" b="1">
                <a:solidFill>
                  <a:srgbClr val="85754D"/>
                </a:solidFill>
                <a:latin typeface="Uni Sans Book Italic" pitchFamily="2" charset="77"/>
                <a:ea typeface="Open Sans" panose="020B0606030504020204" pitchFamily="34" charset="0"/>
                <a:cs typeface="Open Sans" panose="020B0606030504020204" pitchFamily="34" charset="0"/>
              </a:rPr>
              <a:t>Safety Hazards </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Restricted movement </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Restricted vision</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Difficulty communicating</a:t>
            </a:r>
          </a:p>
          <a:p>
            <a:endParaRPr lang="en-US" sz="1000">
              <a:latin typeface="Open Sans" panose="020B0606030504020204" pitchFamily="34" charset="0"/>
              <a:ea typeface="Open Sans" panose="020B0606030504020204" pitchFamily="34" charset="0"/>
              <a:cs typeface="Open Sans" panose="020B0606030504020204" pitchFamily="34" charset="0"/>
            </a:endParaRPr>
          </a:p>
          <a:p>
            <a:r>
              <a:rPr lang="en-US" sz="2800" b="1">
                <a:solidFill>
                  <a:srgbClr val="85754D"/>
                </a:solidFill>
                <a:latin typeface="Uni Sans Book Italic" pitchFamily="2" charset="77"/>
                <a:ea typeface="Open Sans" panose="020B0606030504020204" pitchFamily="34" charset="0"/>
                <a:cs typeface="Open Sans" panose="020B0606030504020204" pitchFamily="34" charset="0"/>
              </a:rPr>
              <a:t>Physiological/Psychological stressors </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Confining nature (claustrophobia) </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Heat stress, dehydration </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Skin reactions</a:t>
            </a:r>
          </a:p>
          <a:p>
            <a:endParaRPr lang="en-US" sz="1000">
              <a:latin typeface="Open Sans" panose="020B0606030504020204" pitchFamily="34" charset="0"/>
              <a:ea typeface="Open Sans" panose="020B0606030504020204" pitchFamily="34" charset="0"/>
              <a:cs typeface="Open Sans" panose="020B0606030504020204" pitchFamily="34" charset="0"/>
            </a:endParaRPr>
          </a:p>
          <a:p>
            <a:r>
              <a:rPr lang="en-US" sz="2800" b="1">
                <a:solidFill>
                  <a:srgbClr val="85754D"/>
                </a:solidFill>
                <a:latin typeface="Uni Sans Book Italic" pitchFamily="2" charset="77"/>
                <a:ea typeface="Open Sans" panose="020B0606030504020204" pitchFamily="34" charset="0"/>
                <a:cs typeface="Open Sans" panose="020B0606030504020204" pitchFamily="34" charset="0"/>
              </a:rPr>
              <a:t>Effectiveness</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Penetration, permeation, durability, shelf-life</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Facial hair, jewelry, wearer characteristics</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Size</a:t>
            </a:r>
          </a:p>
          <a:p>
            <a:pPr marL="342900" indent="-342900">
              <a:buFont typeface="Arial" panose="020B0604020202020204" pitchFamily="34" charset="0"/>
              <a:buChar char="•"/>
            </a:pPr>
            <a:r>
              <a:rPr lang="en-US" sz="2000">
                <a:latin typeface="Open Sans" panose="020B0606030504020204" pitchFamily="34" charset="0"/>
                <a:ea typeface="Open Sans" panose="020B0606030504020204" pitchFamily="34" charset="0"/>
                <a:cs typeface="Open Sans" panose="020B0606030504020204" pitchFamily="34" charset="0"/>
              </a:rPr>
              <a:t>Proper use</a:t>
            </a:r>
            <a:br>
              <a:rPr lang="en-US"/>
            </a:br>
            <a:endParaRPr lang="en-US"/>
          </a:p>
          <a:p>
            <a:endParaRPr lang="en-US"/>
          </a:p>
        </p:txBody>
      </p:sp>
      <p:sp>
        <p:nvSpPr>
          <p:cNvPr id="3" name="TextBox 2">
            <a:extLst>
              <a:ext uri="{FF2B5EF4-FFF2-40B4-BE49-F238E27FC236}">
                <a16:creationId xmlns:a16="http://schemas.microsoft.com/office/drawing/2014/main" id="{BD9803F7-E707-8344-BCBE-5A6CA22222FF}"/>
              </a:ext>
            </a:extLst>
          </p:cNvPr>
          <p:cNvSpPr txBox="1"/>
          <p:nvPr/>
        </p:nvSpPr>
        <p:spPr>
          <a:xfrm>
            <a:off x="7329405" y="5673313"/>
            <a:ext cx="3610737" cy="1046440"/>
          </a:xfrm>
          <a:prstGeom prst="rect">
            <a:avLst/>
          </a:prstGeom>
          <a:noFill/>
        </p:spPr>
        <p:txBody>
          <a:bodyPr wrap="square" rtlCol="0">
            <a:spAutoFit/>
          </a:bodyPr>
          <a:lstStyle/>
          <a:p>
            <a:r>
              <a:rPr lang="en-US" sz="800">
                <a:latin typeface="Open Sans" panose="020B0606030504020204" pitchFamily="34" charset="0"/>
                <a:ea typeface="Open Sans" panose="020B0606030504020204" pitchFamily="34" charset="0"/>
                <a:cs typeface="Open Sans" panose="020B0606030504020204" pitchFamily="34" charset="0"/>
              </a:rPr>
              <a:t>SOURCE: NIH PPE Limitations:  </a:t>
            </a:r>
            <a:r>
              <a:rPr lang="en-US" sz="800" u="sng">
                <a:latin typeface="Open Sans" panose="020B0606030504020204" pitchFamily="34" charset="0"/>
                <a:ea typeface="Open Sans" panose="020B0606030504020204" pitchFamily="34" charset="0"/>
                <a:cs typeface="Open Sans" panose="020B0606030504020204" pitchFamily="34" charset="0"/>
                <a:hlinkClick r:id="rId4"/>
              </a:rPr>
              <a:t>https://chemm.nlm.nih.gov/ppe.htm#limitations</a:t>
            </a:r>
            <a:r>
              <a:rPr lang="en-US" sz="800">
                <a:latin typeface="Open Sans" panose="020B0606030504020204" pitchFamily="34" charset="0"/>
                <a:ea typeface="Open Sans" panose="020B0606030504020204" pitchFamily="34" charset="0"/>
                <a:cs typeface="Open Sans" panose="020B0606030504020204" pitchFamily="34" charset="0"/>
              </a:rPr>
              <a:t> </a:t>
            </a:r>
            <a:r>
              <a:rPr lang="en-US"/>
              <a:t>  </a:t>
            </a:r>
          </a:p>
          <a:p>
            <a:br>
              <a:rPr lang="en-US"/>
            </a:br>
            <a:endParaRPr lang="en-US"/>
          </a:p>
        </p:txBody>
      </p:sp>
      <p:pic>
        <p:nvPicPr>
          <p:cNvPr id="5122" name="Picture 2">
            <a:extLst>
              <a:ext uri="{FF2B5EF4-FFF2-40B4-BE49-F238E27FC236}">
                <a16:creationId xmlns:a16="http://schemas.microsoft.com/office/drawing/2014/main" id="{EAC0AC42-4C96-CB47-94AE-3E05A286E00E}"/>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329405" y="1620119"/>
            <a:ext cx="4075503" cy="3725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4701761"/>
      </p:ext>
    </p:extLst>
  </p:cSld>
  <p:clrMapOvr>
    <a:masterClrMapping/>
  </p:clrMapOvr>
  <mc:AlternateContent xmlns:mc="http://schemas.openxmlformats.org/markup-compatibility/2006" xmlns:p14="http://schemas.microsoft.com/office/powerpoint/2010/main">
    <mc:Choice Requires="p14">
      <p:transition spd="slow" p14:dur="2000" advTm="100083"/>
    </mc:Choice>
    <mc:Fallback xmlns="">
      <p:transition spd="slow" advTm="100083"/>
    </mc:Fallback>
  </mc:AlternateContent>
  <p:extLst>
    <p:ext uri="{E180D4A7-C9FB-4DFB-919C-405C955672EB}">
      <p14:showEvtLst xmlns:p14="http://schemas.microsoft.com/office/powerpoint/2010/main">
        <p14:playEvt time="28" objId="8"/>
        <p14:stopEvt time="99523" objId="8"/>
      </p14:showEvtLst>
    </p:ext>
  </p:extLs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B22F7-E821-55C8-15D1-FD890A2EB2F7}"/>
              </a:ext>
            </a:extLst>
          </p:cNvPr>
          <p:cNvSpPr>
            <a:spLocks noGrp="1"/>
          </p:cNvSpPr>
          <p:nvPr>
            <p:ph type="title"/>
          </p:nvPr>
        </p:nvSpPr>
        <p:spPr>
          <a:xfrm>
            <a:off x="838200" y="365125"/>
            <a:ext cx="10515600" cy="1325563"/>
          </a:xfrm>
        </p:spPr>
        <p:txBody>
          <a:bodyPr anchor="ctr">
            <a:normAutofit/>
          </a:bodyPr>
          <a:lstStyle/>
          <a:p>
            <a:r>
              <a:rPr lang="en-US"/>
              <a:t>Gloves Donning and Doffing Gloves Video</a:t>
            </a:r>
          </a:p>
        </p:txBody>
      </p:sp>
      <p:pic>
        <p:nvPicPr>
          <p:cNvPr id="5" name="Graphic 4" descr="Germ with solid fill">
            <a:extLst>
              <a:ext uri="{FF2B5EF4-FFF2-40B4-BE49-F238E27FC236}">
                <a16:creationId xmlns:a16="http://schemas.microsoft.com/office/drawing/2014/main" id="{F5EB30DA-BED7-3277-00D6-654E55084A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95331" y="1688856"/>
            <a:ext cx="4351338" cy="4351338"/>
          </a:xfrm>
          <a:prstGeom prst="rect">
            <a:avLst/>
          </a:prstGeom>
        </p:spPr>
      </p:pic>
      <p:pic>
        <p:nvPicPr>
          <p:cNvPr id="4" name="Online Media 3" title="How to Put On and Remove Gloves Safely">
            <a:hlinkClick r:id="" action="ppaction://noaction"/>
            <a:extLst>
              <a:ext uri="{FF2B5EF4-FFF2-40B4-BE49-F238E27FC236}">
                <a16:creationId xmlns:a16="http://schemas.microsoft.com/office/drawing/2014/main" id="{5F84906A-2C48-C23B-BC08-87525A64D2FF}"/>
              </a:ext>
            </a:extLst>
          </p:cNvPr>
          <p:cNvPicPr>
            <a:picLocks noRot="1" noChangeAspect="1"/>
          </p:cNvPicPr>
          <p:nvPr>
            <a:videoFile r:link="rId1"/>
          </p:nvPr>
        </p:nvPicPr>
        <p:blipFill>
          <a:blip r:embed="rId5"/>
          <a:stretch>
            <a:fillRect/>
          </a:stretch>
        </p:blipFill>
        <p:spPr>
          <a:xfrm>
            <a:off x="440348" y="1858107"/>
            <a:ext cx="6652969" cy="3767015"/>
          </a:xfrm>
          <a:prstGeom prst="rect">
            <a:avLst/>
          </a:prstGeom>
        </p:spPr>
      </p:pic>
    </p:spTree>
    <p:extLst>
      <p:ext uri="{BB962C8B-B14F-4D97-AF65-F5344CB8AC3E}">
        <p14:creationId xmlns:p14="http://schemas.microsoft.com/office/powerpoint/2010/main" val="119030584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E0B93-19F0-8422-FC91-162F8A0DD09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F3CF22FE-8055-9448-9E97-B7F45E8D7730}"/>
              </a:ext>
            </a:extLst>
          </p:cNvPr>
          <p:cNvPicPr>
            <a:picLocks noChangeAspect="1"/>
          </p:cNvPicPr>
          <p:nvPr/>
        </p:nvPicPr>
        <p:blipFill>
          <a:blip r:embed="rId2">
            <a:alphaModFix amt="67000"/>
          </a:blip>
          <a:stretch>
            <a:fillRect/>
          </a:stretch>
        </p:blipFill>
        <p:spPr>
          <a:xfrm>
            <a:off x="838200" y="1665664"/>
            <a:ext cx="7674448" cy="4351337"/>
          </a:xfrm>
          <a:prstGeom prst="rect">
            <a:avLst/>
          </a:prstGeom>
        </p:spPr>
      </p:pic>
      <p:sp>
        <p:nvSpPr>
          <p:cNvPr id="2" name="Title 1">
            <a:extLst>
              <a:ext uri="{FF2B5EF4-FFF2-40B4-BE49-F238E27FC236}">
                <a16:creationId xmlns:a16="http://schemas.microsoft.com/office/drawing/2014/main" id="{ADC202CE-4741-F658-CCF6-9F2CBA5DBE72}"/>
              </a:ext>
            </a:extLst>
          </p:cNvPr>
          <p:cNvSpPr>
            <a:spLocks noGrp="1"/>
          </p:cNvSpPr>
          <p:nvPr>
            <p:ph type="title"/>
          </p:nvPr>
        </p:nvSpPr>
        <p:spPr>
          <a:xfrm>
            <a:off x="838200" y="365125"/>
            <a:ext cx="10515600" cy="1325563"/>
          </a:xfrm>
        </p:spPr>
        <p:txBody>
          <a:bodyPr anchor="ctr">
            <a:normAutofit/>
          </a:bodyPr>
          <a:lstStyle/>
          <a:p>
            <a:r>
              <a:rPr lang="en-US"/>
              <a:t>Gloves Donning and Doffing Gloves Video</a:t>
            </a:r>
          </a:p>
        </p:txBody>
      </p:sp>
      <p:pic>
        <p:nvPicPr>
          <p:cNvPr id="5" name="Graphic 4" descr="Germ with solid fill">
            <a:extLst>
              <a:ext uri="{FF2B5EF4-FFF2-40B4-BE49-F238E27FC236}">
                <a16:creationId xmlns:a16="http://schemas.microsoft.com/office/drawing/2014/main" id="{D8AE252E-7BEA-0AE8-2B7F-CA4404A1CE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87331" y="1825625"/>
            <a:ext cx="4351338" cy="4351338"/>
          </a:xfrm>
          <a:prstGeom prst="rect">
            <a:avLst/>
          </a:prstGeom>
        </p:spPr>
      </p:pic>
      <p:graphicFrame>
        <p:nvGraphicFramePr>
          <p:cNvPr id="4" name="Table 3">
            <a:extLst>
              <a:ext uri="{FF2B5EF4-FFF2-40B4-BE49-F238E27FC236}">
                <a16:creationId xmlns:a16="http://schemas.microsoft.com/office/drawing/2014/main" id="{04EBA07D-002D-9DCA-9F14-A0FB1407A106}"/>
              </a:ext>
            </a:extLst>
          </p:cNvPr>
          <p:cNvGraphicFramePr>
            <a:graphicFrameLocks noGrp="1"/>
          </p:cNvGraphicFramePr>
          <p:nvPr>
            <p:extLst>
              <p:ext uri="{D42A27DB-BD31-4B8C-83A1-F6EECF244321}">
                <p14:modId xmlns:p14="http://schemas.microsoft.com/office/powerpoint/2010/main" val="4278172884"/>
              </p:ext>
            </p:extLst>
          </p:nvPr>
        </p:nvGraphicFramePr>
        <p:xfrm>
          <a:off x="669717" y="3088478"/>
          <a:ext cx="9182082" cy="765366"/>
        </p:xfrm>
        <a:graphic>
          <a:graphicData uri="http://schemas.openxmlformats.org/drawingml/2006/table">
            <a:tbl>
              <a:tblPr firstRow="1" firstCol="1" bandRow="1">
                <a:tableStyleId>{5C22544A-7EE6-4342-B048-85BDC9FD1C3A}</a:tableStyleId>
              </a:tblPr>
              <a:tblGrid>
                <a:gridCol w="9182082">
                  <a:extLst>
                    <a:ext uri="{9D8B030D-6E8A-4147-A177-3AD203B41FA5}">
                      <a16:colId xmlns:a16="http://schemas.microsoft.com/office/drawing/2014/main" val="2705000443"/>
                    </a:ext>
                  </a:extLst>
                </a:gridCol>
              </a:tblGrid>
              <a:tr h="755174">
                <a:tc>
                  <a:txBody>
                    <a:bodyPr/>
                    <a:lstStyle/>
                    <a:p>
                      <a:pPr marL="0" marR="0" algn="ctr">
                        <a:lnSpc>
                          <a:spcPct val="107000"/>
                        </a:lnSpc>
                        <a:spcAft>
                          <a:spcPts val="800"/>
                        </a:spcAft>
                        <a:buNone/>
                      </a:pPr>
                      <a:r>
                        <a:rPr lang="en-US" sz="2400">
                          <a:effectLst/>
                        </a:rPr>
                        <a:t>On page 5 of the IPC Plan Template, complete the “PPE Policies &amp; Training” checkbox.</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657777145"/>
                  </a:ext>
                </a:extLst>
              </a:tr>
            </a:tbl>
          </a:graphicData>
        </a:graphic>
      </p:graphicFrame>
    </p:spTree>
    <p:extLst>
      <p:ext uri="{BB962C8B-B14F-4D97-AF65-F5344CB8AC3E}">
        <p14:creationId xmlns:p14="http://schemas.microsoft.com/office/powerpoint/2010/main" val="352186438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25498-F2FF-94F5-070B-B5A628128310}"/>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7A40E8A-A16D-CCD3-A615-7BB19AA5A8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4513A10C-80FF-34AB-77B4-CE2BA58AF7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938A2554-0B7C-3D8B-3D65-0A95FB47092C}"/>
              </a:ext>
            </a:extLst>
          </p:cNvPr>
          <p:cNvSpPr>
            <a:spLocks noGrp="1"/>
          </p:cNvSpPr>
          <p:nvPr>
            <p:ph sz="half" idx="1"/>
          </p:nvPr>
        </p:nvSpPr>
        <p:spPr>
          <a:xfrm>
            <a:off x="338667" y="1092839"/>
            <a:ext cx="7452522" cy="5400036"/>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197FA8DC-0749-EEF0-CD68-C361FD7287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2" name="Title 1">
            <a:extLst>
              <a:ext uri="{FF2B5EF4-FFF2-40B4-BE49-F238E27FC236}">
                <a16:creationId xmlns:a16="http://schemas.microsoft.com/office/drawing/2014/main" id="{12019B3D-2118-01D1-3D04-B8A86E1AEBF9}"/>
              </a:ext>
            </a:extLst>
          </p:cNvPr>
          <p:cNvSpPr>
            <a:spLocks noGrp="1"/>
          </p:cNvSpPr>
          <p:nvPr>
            <p:ph type="title"/>
          </p:nvPr>
        </p:nvSpPr>
        <p:spPr>
          <a:xfrm>
            <a:off x="365155" y="495348"/>
            <a:ext cx="11568368" cy="805879"/>
          </a:xfrm>
        </p:spPr>
        <p:txBody>
          <a:bodyPr vert="horz" lIns="91440" tIns="45720" rIns="91440" bIns="45720" rtlCol="0" anchor="b">
            <a:noAutofit/>
          </a:bodyPr>
          <a:lstStyle/>
          <a:p>
            <a:r>
              <a:rPr lang="en-US" sz="3600">
                <a:latin typeface="Calibri"/>
                <a:ea typeface="Calibri"/>
                <a:cs typeface="Calibri"/>
              </a:rPr>
              <a:t>Respiratory Protection Program &amp; Airborne Infections</a:t>
            </a:r>
          </a:p>
        </p:txBody>
      </p:sp>
      <p:sp>
        <p:nvSpPr>
          <p:cNvPr id="7" name="TextBox 6">
            <a:extLst>
              <a:ext uri="{FF2B5EF4-FFF2-40B4-BE49-F238E27FC236}">
                <a16:creationId xmlns:a16="http://schemas.microsoft.com/office/drawing/2014/main" id="{BEA54BC5-6892-5448-374A-B8818428AE77}"/>
              </a:ext>
            </a:extLst>
          </p:cNvPr>
          <p:cNvSpPr txBox="1"/>
          <p:nvPr/>
        </p:nvSpPr>
        <p:spPr>
          <a:xfrm>
            <a:off x="575094" y="2063152"/>
            <a:ext cx="7073660"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b="0" i="0" u="none" strike="noStrike">
                <a:solidFill>
                  <a:srgbClr val="000000"/>
                </a:solidFill>
                <a:latin typeface="Calibri"/>
                <a:ea typeface="Calibri"/>
                <a:cs typeface="Calibri"/>
              </a:rPr>
              <a:t>Airborne infections can occur without warning on a </a:t>
            </a:r>
            <a:r>
              <a:rPr lang="en-US" sz="2000">
                <a:solidFill>
                  <a:srgbClr val="000000"/>
                </a:solidFill>
                <a:latin typeface="Calibri"/>
                <a:ea typeface="Calibri"/>
                <a:cs typeface="Calibri"/>
              </a:rPr>
              <a:t>farm</a:t>
            </a:r>
          </a:p>
          <a:p>
            <a:endParaRPr lang="en-US" sz="2000">
              <a:solidFill>
                <a:srgbClr val="000000"/>
              </a:solidFill>
              <a:latin typeface="Calibri"/>
              <a:ea typeface="Calibri"/>
              <a:cs typeface="Calibri"/>
            </a:endParaRPr>
          </a:p>
          <a:p>
            <a:pPr marL="285750" indent="-285750">
              <a:buFont typeface="Arial"/>
              <a:buChar char="•"/>
            </a:pPr>
            <a:r>
              <a:rPr lang="en-US" sz="2000">
                <a:solidFill>
                  <a:srgbClr val="000000"/>
                </a:solidFill>
                <a:latin typeface="Calibri"/>
                <a:ea typeface="Calibri"/>
                <a:cs typeface="Calibri"/>
              </a:rPr>
              <a:t>Advisable</a:t>
            </a:r>
            <a:r>
              <a:rPr lang="en-US" sz="2000" b="0" i="0" u="none" strike="noStrike">
                <a:solidFill>
                  <a:srgbClr val="000000"/>
                </a:solidFill>
                <a:latin typeface="Calibri"/>
                <a:ea typeface="Calibri"/>
                <a:cs typeface="Calibri"/>
              </a:rPr>
              <a:t> to have a Respiratory Protection Program in place </a:t>
            </a:r>
            <a:r>
              <a:rPr lang="en-US" sz="2000" i="1">
                <a:solidFill>
                  <a:srgbClr val="000000"/>
                </a:solidFill>
                <a:latin typeface="Calibri"/>
                <a:ea typeface="Calibri"/>
                <a:cs typeface="Calibri"/>
              </a:rPr>
              <a:t>before</a:t>
            </a:r>
            <a:endParaRPr lang="en-US" sz="2000" i="1">
              <a:ea typeface="Calibri"/>
              <a:cs typeface="Calibri"/>
            </a:endParaRPr>
          </a:p>
          <a:p>
            <a:pPr marL="285750" indent="-285750">
              <a:buFont typeface="Arial"/>
              <a:buChar char="•"/>
            </a:pPr>
            <a:endParaRPr lang="en-US" sz="2000" i="1">
              <a:ea typeface="Calibri"/>
              <a:cs typeface="Calibri"/>
            </a:endParaRPr>
          </a:p>
          <a:p>
            <a:pPr marL="285750" indent="-285750">
              <a:buFont typeface="Arial"/>
              <a:buChar char="•"/>
            </a:pPr>
            <a:r>
              <a:rPr lang="en-US" sz="2000">
                <a:ea typeface="Calibri" panose="020F0502020204030204"/>
                <a:cs typeface="Calibri" panose="020F0502020204030204"/>
              </a:rPr>
              <a:t>All farms should have a select number of employees enrolled in a Respiratory Protection Program</a:t>
            </a:r>
          </a:p>
          <a:p>
            <a:endParaRPr lang="en-US" sz="2000">
              <a:ea typeface="Calibri" panose="020F0502020204030204"/>
              <a:cs typeface="Calibri" panose="020F0502020204030204"/>
            </a:endParaRPr>
          </a:p>
          <a:p>
            <a:pPr marL="285750" indent="-285750">
              <a:buFont typeface="Arial"/>
              <a:buChar char="•"/>
            </a:pPr>
            <a:r>
              <a:rPr lang="en-US" sz="2000">
                <a:ea typeface="Calibri" panose="020F0502020204030204"/>
                <a:cs typeface="Calibri" panose="020F0502020204030204"/>
              </a:rPr>
              <a:t>Can </a:t>
            </a:r>
            <a:r>
              <a:rPr lang="en-US" sz="2000" i="1">
                <a:ea typeface="Calibri" panose="020F0502020204030204"/>
                <a:cs typeface="Calibri" panose="020F0502020204030204"/>
              </a:rPr>
              <a:t>safely be </a:t>
            </a:r>
            <a:r>
              <a:rPr lang="en-US" sz="2000">
                <a:ea typeface="Calibri" panose="020F0502020204030204"/>
                <a:cs typeface="Calibri" panose="020F0502020204030204"/>
              </a:rPr>
              <a:t>scaled up when needed </a:t>
            </a:r>
          </a:p>
          <a:p>
            <a:pPr algn="ctr"/>
            <a:endParaRPr lang="en-US">
              <a:ea typeface="Calibri" panose="020F0502020204030204"/>
              <a:cs typeface="Calibri" panose="020F0502020204030204"/>
            </a:endParaRPr>
          </a:p>
        </p:txBody>
      </p:sp>
      <p:pic>
        <p:nvPicPr>
          <p:cNvPr id="8" name="Picture 7" descr="A white face mask with straps&#10;&#10;AI-generated content may be incorrect.">
            <a:extLst>
              <a:ext uri="{FF2B5EF4-FFF2-40B4-BE49-F238E27FC236}">
                <a16:creationId xmlns:a16="http://schemas.microsoft.com/office/drawing/2014/main" id="{DB0C6F38-E4C0-C129-AB98-9D33ABCCD476}"/>
              </a:ext>
            </a:extLst>
          </p:cNvPr>
          <p:cNvPicPr>
            <a:picLocks noChangeAspect="1"/>
          </p:cNvPicPr>
          <p:nvPr/>
        </p:nvPicPr>
        <p:blipFill>
          <a:blip r:embed="rId4"/>
          <a:stretch>
            <a:fillRect/>
          </a:stretch>
        </p:blipFill>
        <p:spPr>
          <a:xfrm>
            <a:off x="7644173" y="2515949"/>
            <a:ext cx="4178599" cy="3033802"/>
          </a:xfrm>
          <a:prstGeom prst="rect">
            <a:avLst/>
          </a:prstGeom>
        </p:spPr>
      </p:pic>
    </p:spTree>
    <p:extLst>
      <p:ext uri="{BB962C8B-B14F-4D97-AF65-F5344CB8AC3E}">
        <p14:creationId xmlns:p14="http://schemas.microsoft.com/office/powerpoint/2010/main" val="36310561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42033-9500-C7A5-6B5D-FE784EABD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F1167-41E5-59AE-4800-EF90331894D0}"/>
              </a:ext>
            </a:extLst>
          </p:cNvPr>
          <p:cNvSpPr>
            <a:spLocks noGrp="1"/>
          </p:cNvSpPr>
          <p:nvPr>
            <p:ph type="title"/>
          </p:nvPr>
        </p:nvSpPr>
        <p:spPr>
          <a:xfrm>
            <a:off x="433667" y="213784"/>
            <a:ext cx="11013250" cy="1135716"/>
          </a:xfrm>
        </p:spPr>
        <p:txBody>
          <a:bodyPr>
            <a:normAutofit/>
          </a:bodyPr>
          <a:lstStyle/>
          <a:p>
            <a:r>
              <a:rPr lang="en-US">
                <a:latin typeface="Calibri"/>
                <a:ea typeface="Calibri"/>
                <a:cs typeface="Calibri"/>
              </a:rPr>
              <a:t>Respirators &amp; Infectious Diseases on the Farm</a:t>
            </a:r>
          </a:p>
        </p:txBody>
      </p:sp>
      <p:pic>
        <p:nvPicPr>
          <p:cNvPr id="4" name="Picture 3">
            <a:extLst>
              <a:ext uri="{FF2B5EF4-FFF2-40B4-BE49-F238E27FC236}">
                <a16:creationId xmlns:a16="http://schemas.microsoft.com/office/drawing/2014/main" id="{890C485C-6292-AA2A-FBEC-A0A14F8667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2450" y="1017613"/>
            <a:ext cx="3638550" cy="184804"/>
          </a:xfrm>
          <a:prstGeom prst="rect">
            <a:avLst/>
          </a:prstGeom>
        </p:spPr>
      </p:pic>
      <p:sp>
        <p:nvSpPr>
          <p:cNvPr id="11" name="Rectangle 10">
            <a:extLst>
              <a:ext uri="{FF2B5EF4-FFF2-40B4-BE49-F238E27FC236}">
                <a16:creationId xmlns:a16="http://schemas.microsoft.com/office/drawing/2014/main" id="{3E7822C4-FD5E-8FD1-C70F-D9FEAB02AA3B}"/>
              </a:ext>
            </a:extLst>
          </p:cNvPr>
          <p:cNvSpPr/>
          <p:nvPr/>
        </p:nvSpPr>
        <p:spPr>
          <a:xfrm>
            <a:off x="5046383" y="6457953"/>
            <a:ext cx="144965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D25438C-E7E2-394A-B595-90B5C3F4E1A4}"/>
              </a:ext>
            </a:extLst>
          </p:cNvPr>
          <p:cNvSpPr/>
          <p:nvPr/>
        </p:nvSpPr>
        <p:spPr>
          <a:xfrm>
            <a:off x="5977217" y="3244334"/>
            <a:ext cx="237566" cy="369332"/>
          </a:xfrm>
          <a:prstGeom prst="rect">
            <a:avLst/>
          </a:prstGeom>
        </p:spPr>
        <p:txBody>
          <a:bodyPr wrap="none">
            <a:spAutoFit/>
          </a:bodyPr>
          <a:lstStyle/>
          <a:p>
            <a:r>
              <a:rPr lang="en-US"/>
              <a:t> </a:t>
            </a:r>
          </a:p>
        </p:txBody>
      </p:sp>
      <p:sp>
        <p:nvSpPr>
          <p:cNvPr id="5" name="TextBox 4">
            <a:extLst>
              <a:ext uri="{FF2B5EF4-FFF2-40B4-BE49-F238E27FC236}">
                <a16:creationId xmlns:a16="http://schemas.microsoft.com/office/drawing/2014/main" id="{D6D44169-7727-F5BF-11DD-30D18497499E}"/>
              </a:ext>
            </a:extLst>
          </p:cNvPr>
          <p:cNvSpPr txBox="1"/>
          <p:nvPr/>
        </p:nvSpPr>
        <p:spPr>
          <a:xfrm>
            <a:off x="164903" y="1344683"/>
            <a:ext cx="6930048" cy="5016758"/>
          </a:xfrm>
          <a:prstGeom prst="rect">
            <a:avLst/>
          </a:prstGeom>
          <a:noFill/>
        </p:spPr>
        <p:txBody>
          <a:bodyPr wrap="square" lIns="91440" tIns="45720" rIns="91440" bIns="45720" rtlCol="0" anchor="t">
            <a:spAutoFit/>
          </a:bodyPr>
          <a:lstStyle/>
          <a:p>
            <a:pPr marL="342900" indent="-342900">
              <a:buFont typeface="Arial"/>
              <a:buChar char="•"/>
            </a:pPr>
            <a:r>
              <a:rPr lang="en-US" sz="2000">
                <a:ea typeface="Open Sans"/>
                <a:cs typeface="Open Sans"/>
              </a:rPr>
              <a:t>Respirators:</a:t>
            </a:r>
            <a:endParaRPr lang="en-US">
              <a:ea typeface="Calibri" panose="020F0502020204030204"/>
              <a:cs typeface="Calibri" panose="020F0502020204030204"/>
            </a:endParaRPr>
          </a:p>
          <a:p>
            <a:pPr marL="800100" lvl="1" indent="-342900">
              <a:buFont typeface="Arial"/>
              <a:buChar char="•"/>
            </a:pPr>
            <a:r>
              <a:rPr lang="en-US" sz="2000">
                <a:ea typeface="Open Sans"/>
                <a:cs typeface="Open Sans"/>
              </a:rPr>
              <a:t>Reduces exposure to airborne pathogens, such as avian influenza</a:t>
            </a:r>
            <a:endParaRPr lang="en-US">
              <a:ea typeface="Calibri"/>
              <a:cs typeface="Calibri"/>
            </a:endParaRPr>
          </a:p>
          <a:p>
            <a:pPr marL="742950" indent="-285750">
              <a:buFont typeface="Arial"/>
              <a:buChar char="•"/>
            </a:pPr>
            <a:r>
              <a:rPr lang="en-US" sz="2000">
                <a:ea typeface="Calibri"/>
                <a:cs typeface="Calibri"/>
              </a:rPr>
              <a:t>Employers to ensure it is NIOSH-approved and protects against infectious droplets </a:t>
            </a:r>
          </a:p>
          <a:p>
            <a:pPr marL="742950" indent="-285750">
              <a:buFont typeface="Arial"/>
              <a:buChar char="•"/>
            </a:pPr>
            <a:r>
              <a:rPr lang="en-US" sz="2000">
                <a:ea typeface="Calibri"/>
                <a:cs typeface="Calibri"/>
              </a:rPr>
              <a:t>Are not the same as a mask</a:t>
            </a:r>
            <a:endParaRPr lang="en-US" sz="2000"/>
          </a:p>
          <a:p>
            <a:pPr marL="342900" indent="-342900">
              <a:buFont typeface="Arial"/>
              <a:buChar char="•"/>
            </a:pPr>
            <a:r>
              <a:rPr lang="en-US" sz="2000" b="1" u="sng"/>
              <a:t>Required</a:t>
            </a:r>
            <a:r>
              <a:rPr lang="en-US" sz="2000"/>
              <a:t> by Washington State Labor &amp; Industry when:</a:t>
            </a:r>
            <a:endParaRPr lang="en-US" sz="2000">
              <a:ea typeface="Calibri"/>
              <a:cs typeface="Calibri"/>
            </a:endParaRPr>
          </a:p>
          <a:p>
            <a:pPr marL="742950" lvl="1" indent="-285750">
              <a:buFont typeface="Arial"/>
              <a:buChar char="•"/>
            </a:pPr>
            <a:r>
              <a:rPr lang="en-US" sz="2000">
                <a:ea typeface="Calibri"/>
                <a:cs typeface="Calibri"/>
              </a:rPr>
              <a:t>Suspected or known source of hazardous airborne infectious disease</a:t>
            </a:r>
          </a:p>
          <a:p>
            <a:pPr marL="742950" lvl="1" indent="-285750">
              <a:buFont typeface="Arial"/>
              <a:buChar char="•"/>
            </a:pPr>
            <a:r>
              <a:rPr lang="en-US" sz="2000">
                <a:ea typeface="Calibri"/>
                <a:cs typeface="Calibri"/>
              </a:rPr>
              <a:t>Exposed to humans, animals, or animal products suspected of being sources of Highly Pathogenic Avian Influenza</a:t>
            </a:r>
          </a:p>
          <a:p>
            <a:pPr marL="342900" indent="-342900">
              <a:buFont typeface="Arial,Sans-Serif"/>
              <a:buChar char="•"/>
            </a:pPr>
            <a:r>
              <a:rPr lang="en-US" sz="2000" b="1" u="sng">
                <a:ea typeface="Calibri"/>
                <a:cs typeface="Calibri"/>
              </a:rPr>
              <a:t>May be required</a:t>
            </a:r>
            <a:r>
              <a:rPr lang="en-US" sz="2000" b="1">
                <a:ea typeface="Calibri"/>
                <a:cs typeface="Calibri"/>
              </a:rPr>
              <a:t> </a:t>
            </a:r>
            <a:r>
              <a:rPr lang="en-US" sz="2000">
                <a:ea typeface="Calibri"/>
                <a:cs typeface="Calibri"/>
              </a:rPr>
              <a:t>by Washington State Labor &amp; Industry when:</a:t>
            </a:r>
          </a:p>
          <a:p>
            <a:pPr marL="800100" lvl="1" indent="-342900">
              <a:buFont typeface="Arial"/>
              <a:buChar char="•"/>
            </a:pPr>
            <a:r>
              <a:rPr lang="en-US" sz="2000">
                <a:ea typeface="Calibri"/>
                <a:cs typeface="Calibri"/>
              </a:rPr>
              <a:t>Exposed to humans, animals, or animal products suspected of being sources of hazardous airborne infectious diseases.</a:t>
            </a:r>
            <a:endParaRPr lang="en-US">
              <a:ea typeface="Calibri" panose="020F0502020204030204"/>
              <a:cs typeface="Calibri" panose="020F0502020204030204"/>
            </a:endParaRPr>
          </a:p>
        </p:txBody>
      </p:sp>
      <p:pic>
        <p:nvPicPr>
          <p:cNvPr id="15" name="Picture 14">
            <a:extLst>
              <a:ext uri="{FF2B5EF4-FFF2-40B4-BE49-F238E27FC236}">
                <a16:creationId xmlns:a16="http://schemas.microsoft.com/office/drawing/2014/main" id="{586D0DD7-9445-8508-5426-BE13D52BB04A}"/>
              </a:ext>
            </a:extLst>
          </p:cNvPr>
          <p:cNvPicPr>
            <a:picLocks noChangeAspect="1"/>
          </p:cNvPicPr>
          <p:nvPr/>
        </p:nvPicPr>
        <p:blipFill>
          <a:blip r:embed="rId4"/>
          <a:stretch>
            <a:fillRect/>
          </a:stretch>
        </p:blipFill>
        <p:spPr>
          <a:xfrm>
            <a:off x="7352751" y="1104272"/>
            <a:ext cx="4483444" cy="2888494"/>
          </a:xfrm>
          <a:prstGeom prst="rect">
            <a:avLst/>
          </a:prstGeom>
        </p:spPr>
      </p:pic>
    </p:spTree>
    <p:extLst>
      <p:ext uri="{BB962C8B-B14F-4D97-AF65-F5344CB8AC3E}">
        <p14:creationId xmlns:p14="http://schemas.microsoft.com/office/powerpoint/2010/main" val="3783442740"/>
      </p:ext>
    </p:extLst>
  </p:cSld>
  <p:clrMapOvr>
    <a:masterClrMapping/>
  </p:clrMapOvr>
  <mc:AlternateContent xmlns:mc="http://schemas.openxmlformats.org/markup-compatibility/2006" xmlns:p14="http://schemas.microsoft.com/office/powerpoint/2010/main">
    <mc:Choice Requires="p14">
      <p:transition spd="slow" p14:dur="2000" advTm="30316"/>
    </mc:Choice>
    <mc:Fallback xmlns="">
      <p:transition spd="slow" advTm="30316"/>
    </mc:Fallback>
  </mc:AlternateContent>
  <p:extLst>
    <p:ext uri="{E180D4A7-C9FB-4DFB-919C-405C955672EB}">
      <p14:showEvtLst xmlns:p14="http://schemas.microsoft.com/office/powerpoint/2010/main">
        <p14:playEvt time="18" objId="3"/>
        <p14:stopEvt time="30316" objId="3"/>
      </p14:showEvtLst>
    </p:ext>
  </p:extLs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43084-144D-4ED3-3791-B1D13AA27FE9}"/>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2E9FC7A-20F5-1E0F-95EF-43432D02D8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3DE4E152-26DB-2716-C3B8-629425E022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7659C6D3-7214-589D-0356-6322E80C97B6}"/>
              </a:ext>
            </a:extLst>
          </p:cNvPr>
          <p:cNvSpPr>
            <a:spLocks noGrp="1"/>
          </p:cNvSpPr>
          <p:nvPr>
            <p:ph sz="half" idx="1"/>
          </p:nvPr>
        </p:nvSpPr>
        <p:spPr>
          <a:xfrm>
            <a:off x="338667" y="1092839"/>
            <a:ext cx="7452522" cy="5400036"/>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587DD4FF-2573-B6A6-284C-05704726BD2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2" name="Title 1">
            <a:extLst>
              <a:ext uri="{FF2B5EF4-FFF2-40B4-BE49-F238E27FC236}">
                <a16:creationId xmlns:a16="http://schemas.microsoft.com/office/drawing/2014/main" id="{09376FCA-900F-7B35-DD41-832B416CEE66}"/>
              </a:ext>
            </a:extLst>
          </p:cNvPr>
          <p:cNvSpPr>
            <a:spLocks noGrp="1"/>
          </p:cNvSpPr>
          <p:nvPr>
            <p:ph type="title"/>
          </p:nvPr>
        </p:nvSpPr>
        <p:spPr>
          <a:xfrm>
            <a:off x="307646" y="912291"/>
            <a:ext cx="11582745" cy="360181"/>
          </a:xfrm>
        </p:spPr>
        <p:txBody>
          <a:bodyPr vert="horz" lIns="91440" tIns="45720" rIns="91440" bIns="45720" rtlCol="0" anchor="b">
            <a:noAutofit/>
          </a:bodyPr>
          <a:lstStyle/>
          <a:p>
            <a:r>
              <a:rPr lang="en-US" sz="3600">
                <a:latin typeface="Calibri"/>
                <a:ea typeface="Calibri"/>
                <a:cs typeface="Calibri"/>
              </a:rPr>
              <a:t>Respiratory Protection Program</a:t>
            </a:r>
          </a:p>
        </p:txBody>
      </p:sp>
      <p:sp>
        <p:nvSpPr>
          <p:cNvPr id="15" name="TextBox 14">
            <a:extLst>
              <a:ext uri="{FF2B5EF4-FFF2-40B4-BE49-F238E27FC236}">
                <a16:creationId xmlns:a16="http://schemas.microsoft.com/office/drawing/2014/main" id="{D3AF89E8-5922-B213-020C-F6B9FA12B094}"/>
              </a:ext>
            </a:extLst>
          </p:cNvPr>
          <p:cNvSpPr txBox="1"/>
          <p:nvPr/>
        </p:nvSpPr>
        <p:spPr>
          <a:xfrm>
            <a:off x="567444" y="1790045"/>
            <a:ext cx="6250919" cy="3724096"/>
          </a:xfrm>
          <a:prstGeom prst="rect">
            <a:avLst/>
          </a:prstGeom>
          <a:noFill/>
        </p:spPr>
        <p:txBody>
          <a:bodyPr wrap="square" lIns="91440" tIns="45720" rIns="91440" bIns="45720" anchor="t">
            <a:spAutoFit/>
          </a:bodyPr>
          <a:lstStyle/>
          <a:p>
            <a:pPr rtl="0" fontAlgn="base"/>
            <a:endParaRPr lang="en-US" sz="3600" b="0" i="0" kern="1200">
              <a:effectLst/>
              <a:latin typeface="Calibri"/>
              <a:ea typeface="Calibri"/>
              <a:cs typeface="Calibri"/>
            </a:endParaRPr>
          </a:p>
          <a:p>
            <a:pPr marL="342900" indent="-342900" rtl="0" fontAlgn="base">
              <a:buFont typeface="+mj-lt"/>
              <a:buAutoNum type="arabicPeriod"/>
            </a:pPr>
            <a:r>
              <a:rPr lang="en-US" sz="2000" b="0" i="0" kern="1200">
                <a:effectLst/>
                <a:latin typeface="Calibri"/>
                <a:ea typeface="Calibri"/>
                <a:cs typeface="Calibri"/>
              </a:rPr>
              <a:t>A written program </a:t>
            </a:r>
          </a:p>
          <a:p>
            <a:pPr marL="342900" indent="-342900" rtl="0" fontAlgn="base">
              <a:buFont typeface="+mj-lt"/>
              <a:buAutoNum type="arabicPeriod"/>
            </a:pPr>
            <a:r>
              <a:rPr lang="en-US" sz="2000" b="0" i="0" kern="1200">
                <a:effectLst/>
                <a:latin typeface="Calibri"/>
                <a:ea typeface="Calibri"/>
                <a:cs typeface="Calibri"/>
              </a:rPr>
              <a:t>A Respiratory Protection Program administrator</a:t>
            </a:r>
          </a:p>
          <a:p>
            <a:pPr marL="342900" indent="-342900" rtl="0" fontAlgn="base">
              <a:buFont typeface="+mj-lt"/>
              <a:buAutoNum type="arabicPeriod"/>
            </a:pPr>
            <a:r>
              <a:rPr lang="en-US" sz="2000" b="0" i="0" kern="1200">
                <a:effectLst/>
                <a:latin typeface="Calibri"/>
                <a:ea typeface="Calibri"/>
                <a:cs typeface="Calibri"/>
              </a:rPr>
              <a:t>Medical clearance by a licensed healthcare provider</a:t>
            </a:r>
            <a:endParaRPr lang="en-US" sz="2000">
              <a:latin typeface="Calibri"/>
              <a:ea typeface="Calibri"/>
              <a:cs typeface="Calibri"/>
            </a:endParaRPr>
          </a:p>
          <a:p>
            <a:pPr marL="342900" indent="-342900">
              <a:buAutoNum type="arabicPeriod"/>
            </a:pPr>
            <a:r>
              <a:rPr lang="en-US" sz="2000">
                <a:latin typeface="Calibri"/>
                <a:ea typeface="Calibri"/>
                <a:cs typeface="Calibri"/>
              </a:rPr>
              <a:t>Annual fit testing</a:t>
            </a:r>
          </a:p>
          <a:p>
            <a:pPr marL="342900" indent="-342900" rtl="0" fontAlgn="base">
              <a:buFont typeface="+mj-lt"/>
              <a:buAutoNum type="arabicPeriod"/>
            </a:pPr>
            <a:r>
              <a:rPr lang="en-US" sz="2000" b="0" i="0" kern="1200">
                <a:effectLst/>
                <a:latin typeface="Calibri"/>
                <a:ea typeface="Calibri"/>
                <a:cs typeface="Calibri"/>
              </a:rPr>
              <a:t>Appropriate selection of the respirator for the task</a:t>
            </a:r>
          </a:p>
          <a:p>
            <a:pPr marL="342900" indent="-342900" fontAlgn="base">
              <a:buFont typeface="+mj-lt"/>
              <a:buAutoNum type="arabicPeriod"/>
            </a:pPr>
            <a:r>
              <a:rPr lang="en-US" sz="2000">
                <a:latin typeface="Calibri"/>
                <a:ea typeface="Calibri"/>
                <a:cs typeface="Calibri"/>
              </a:rPr>
              <a:t>Procedures for appropriate use, care, maintenance, storage, and disposal of respirators</a:t>
            </a:r>
          </a:p>
          <a:p>
            <a:pPr marL="342900" indent="-342900" fontAlgn="base">
              <a:buFont typeface="+mj-lt"/>
              <a:buAutoNum type="arabicPeriod"/>
            </a:pPr>
            <a:r>
              <a:rPr lang="en-US" sz="2000">
                <a:latin typeface="Calibri"/>
                <a:ea typeface="Calibri"/>
                <a:cs typeface="Calibri"/>
              </a:rPr>
              <a:t>Employee training on the use, maintenance, and limitations of respirators</a:t>
            </a:r>
          </a:p>
          <a:p>
            <a:pPr marL="342900" indent="-342900" fontAlgn="base">
              <a:buFont typeface="+mj-lt"/>
              <a:buAutoNum type="arabicPeriod"/>
            </a:pPr>
            <a:r>
              <a:rPr lang="en-US" sz="2000">
                <a:latin typeface="Calibri"/>
                <a:ea typeface="Calibri"/>
                <a:cs typeface="Calibri"/>
              </a:rPr>
              <a:t>Record keeping.</a:t>
            </a:r>
            <a:endParaRPr lang="en-US" sz="2000" b="0" i="0" kern="1200">
              <a:solidFill>
                <a:schemeClr val="tx1"/>
              </a:solidFill>
              <a:effectLst/>
              <a:latin typeface="Calibri"/>
              <a:ea typeface="Calibri"/>
              <a:cs typeface="Calibri"/>
            </a:endParaRPr>
          </a:p>
        </p:txBody>
      </p:sp>
      <p:pic>
        <p:nvPicPr>
          <p:cNvPr id="17" name="Picture 16">
            <a:extLst>
              <a:ext uri="{FF2B5EF4-FFF2-40B4-BE49-F238E27FC236}">
                <a16:creationId xmlns:a16="http://schemas.microsoft.com/office/drawing/2014/main" id="{BA7408A1-1AB8-88D5-5A21-21D46A809E13}"/>
              </a:ext>
            </a:extLst>
          </p:cNvPr>
          <p:cNvPicPr>
            <a:picLocks noChangeAspect="1"/>
          </p:cNvPicPr>
          <p:nvPr/>
        </p:nvPicPr>
        <p:blipFill>
          <a:blip r:embed="rId4"/>
          <a:stretch>
            <a:fillRect/>
          </a:stretch>
        </p:blipFill>
        <p:spPr>
          <a:xfrm>
            <a:off x="6923499" y="2196946"/>
            <a:ext cx="4894267" cy="3051163"/>
          </a:xfrm>
          <a:prstGeom prst="rect">
            <a:avLst/>
          </a:prstGeom>
        </p:spPr>
      </p:pic>
    </p:spTree>
    <p:extLst>
      <p:ext uri="{BB962C8B-B14F-4D97-AF65-F5344CB8AC3E}">
        <p14:creationId xmlns:p14="http://schemas.microsoft.com/office/powerpoint/2010/main" val="14854181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EA5A7-1E14-520E-CD34-F57D31A21B34}"/>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C5B35D0-2D1E-E131-7DE3-107EC7D499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94DE06CF-CE6B-9D39-0218-76F557577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5911B297-014C-71B8-8256-AD2C11F7615E}"/>
              </a:ext>
            </a:extLst>
          </p:cNvPr>
          <p:cNvSpPr>
            <a:spLocks noGrp="1"/>
          </p:cNvSpPr>
          <p:nvPr>
            <p:ph sz="half" idx="1"/>
          </p:nvPr>
        </p:nvSpPr>
        <p:spPr>
          <a:xfrm>
            <a:off x="338667" y="1092839"/>
            <a:ext cx="7452522" cy="5400036"/>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E3A5FFE4-93CA-42B1-E605-15473EFFBF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2" name="Title 1">
            <a:extLst>
              <a:ext uri="{FF2B5EF4-FFF2-40B4-BE49-F238E27FC236}">
                <a16:creationId xmlns:a16="http://schemas.microsoft.com/office/drawing/2014/main" id="{95EDB76A-73BE-BE8B-BB41-B0335210820D}"/>
              </a:ext>
            </a:extLst>
          </p:cNvPr>
          <p:cNvSpPr>
            <a:spLocks noGrp="1"/>
          </p:cNvSpPr>
          <p:nvPr>
            <p:ph type="title"/>
          </p:nvPr>
        </p:nvSpPr>
        <p:spPr>
          <a:xfrm>
            <a:off x="350778" y="495348"/>
            <a:ext cx="11582745" cy="360181"/>
          </a:xfrm>
        </p:spPr>
        <p:txBody>
          <a:bodyPr vert="horz" lIns="91440" tIns="45720" rIns="91440" bIns="45720" rtlCol="0" anchor="b">
            <a:noAutofit/>
          </a:bodyPr>
          <a:lstStyle/>
          <a:p>
            <a:r>
              <a:rPr lang="en-US" sz="3600">
                <a:latin typeface="Calibri"/>
                <a:ea typeface="Calibri"/>
                <a:cs typeface="Calibri"/>
              </a:rPr>
              <a:t>Respiratory Protection Program</a:t>
            </a:r>
          </a:p>
        </p:txBody>
      </p:sp>
      <p:sp>
        <p:nvSpPr>
          <p:cNvPr id="15" name="TextBox 14">
            <a:extLst>
              <a:ext uri="{FF2B5EF4-FFF2-40B4-BE49-F238E27FC236}">
                <a16:creationId xmlns:a16="http://schemas.microsoft.com/office/drawing/2014/main" id="{FBFDEA34-6F9A-0080-0240-EB685CE062D6}"/>
              </a:ext>
            </a:extLst>
          </p:cNvPr>
          <p:cNvSpPr txBox="1"/>
          <p:nvPr/>
        </p:nvSpPr>
        <p:spPr>
          <a:xfrm>
            <a:off x="567444" y="1790045"/>
            <a:ext cx="6250919" cy="3724096"/>
          </a:xfrm>
          <a:prstGeom prst="rect">
            <a:avLst/>
          </a:prstGeom>
          <a:noFill/>
        </p:spPr>
        <p:txBody>
          <a:bodyPr wrap="square" lIns="91440" tIns="45720" rIns="91440" bIns="45720" anchor="t">
            <a:spAutoFit/>
          </a:bodyPr>
          <a:lstStyle/>
          <a:p>
            <a:pPr rtl="0" fontAlgn="base"/>
            <a:endParaRPr lang="en-US" sz="3600" b="0" i="0" kern="1200">
              <a:effectLst/>
              <a:latin typeface="Calibri"/>
              <a:ea typeface="Calibri"/>
              <a:cs typeface="Calibri"/>
            </a:endParaRPr>
          </a:p>
          <a:p>
            <a:pPr marL="342900" indent="-342900" rtl="0" fontAlgn="base">
              <a:buFont typeface="+mj-lt"/>
              <a:buAutoNum type="arabicPeriod"/>
            </a:pPr>
            <a:r>
              <a:rPr lang="en-US" sz="2000" b="0" i="0" kern="1200">
                <a:effectLst/>
                <a:latin typeface="Calibri"/>
                <a:ea typeface="Calibri"/>
                <a:cs typeface="Calibri"/>
              </a:rPr>
              <a:t>A written program </a:t>
            </a:r>
          </a:p>
          <a:p>
            <a:pPr marL="342900" indent="-342900" rtl="0" fontAlgn="base">
              <a:buFont typeface="+mj-lt"/>
              <a:buAutoNum type="arabicPeriod"/>
            </a:pPr>
            <a:r>
              <a:rPr lang="en-US" sz="2000" b="0" i="0" kern="1200">
                <a:effectLst/>
                <a:latin typeface="Calibri"/>
                <a:ea typeface="Calibri"/>
                <a:cs typeface="Calibri"/>
              </a:rPr>
              <a:t>A Respiratory Protection Program administrator</a:t>
            </a:r>
          </a:p>
          <a:p>
            <a:pPr marL="342900" indent="-342900" rtl="0" fontAlgn="base">
              <a:buFont typeface="+mj-lt"/>
              <a:buAutoNum type="arabicPeriod"/>
            </a:pPr>
            <a:r>
              <a:rPr lang="en-US" sz="2000" b="0" i="0" kern="1200">
                <a:effectLst/>
                <a:latin typeface="Calibri"/>
                <a:ea typeface="Calibri"/>
                <a:cs typeface="Calibri"/>
              </a:rPr>
              <a:t>Medical clearance by a licensed healthcare provider</a:t>
            </a:r>
            <a:endParaRPr lang="en-US" sz="2000">
              <a:latin typeface="Calibri"/>
              <a:ea typeface="Calibri"/>
              <a:cs typeface="Calibri"/>
            </a:endParaRPr>
          </a:p>
          <a:p>
            <a:pPr marL="342900" indent="-342900">
              <a:buAutoNum type="arabicPeriod"/>
            </a:pPr>
            <a:r>
              <a:rPr lang="en-US" sz="2000">
                <a:latin typeface="Calibri"/>
                <a:ea typeface="Calibri"/>
                <a:cs typeface="Calibri"/>
              </a:rPr>
              <a:t>Annual fit testing</a:t>
            </a:r>
          </a:p>
          <a:p>
            <a:pPr marL="342900" indent="-342900" rtl="0" fontAlgn="base">
              <a:buFont typeface="+mj-lt"/>
              <a:buAutoNum type="arabicPeriod"/>
            </a:pPr>
            <a:r>
              <a:rPr lang="en-US" sz="2000" b="0" i="0" kern="1200">
                <a:effectLst/>
                <a:latin typeface="Calibri"/>
                <a:ea typeface="Calibri"/>
                <a:cs typeface="Calibri"/>
              </a:rPr>
              <a:t>Appropriate selection of the respirator for the task</a:t>
            </a:r>
          </a:p>
          <a:p>
            <a:pPr marL="342900" indent="-342900" fontAlgn="base">
              <a:buFont typeface="+mj-lt"/>
              <a:buAutoNum type="arabicPeriod"/>
            </a:pPr>
            <a:r>
              <a:rPr lang="en-US" sz="2000">
                <a:latin typeface="Calibri"/>
                <a:ea typeface="Calibri"/>
                <a:cs typeface="Calibri"/>
              </a:rPr>
              <a:t>Procedures for appropriate use, care, maintenance, storage, and disposal of respirators</a:t>
            </a:r>
          </a:p>
          <a:p>
            <a:pPr marL="342900" indent="-342900" fontAlgn="base">
              <a:buFont typeface="+mj-lt"/>
              <a:buAutoNum type="arabicPeriod"/>
            </a:pPr>
            <a:r>
              <a:rPr lang="en-US" sz="2000">
                <a:latin typeface="Calibri"/>
                <a:ea typeface="Calibri"/>
                <a:cs typeface="Calibri"/>
              </a:rPr>
              <a:t>Employee training on the use, maintenance, and limitations of respirators</a:t>
            </a:r>
          </a:p>
          <a:p>
            <a:pPr marL="342900" indent="-342900" fontAlgn="base">
              <a:buFont typeface="+mj-lt"/>
              <a:buAutoNum type="arabicPeriod"/>
            </a:pPr>
            <a:r>
              <a:rPr lang="en-US" sz="2000">
                <a:latin typeface="Calibri"/>
                <a:ea typeface="Calibri"/>
                <a:cs typeface="Calibri"/>
              </a:rPr>
              <a:t>Record keeping.</a:t>
            </a:r>
            <a:endParaRPr lang="en-US" sz="2000" b="0" i="0" kern="1200">
              <a:solidFill>
                <a:schemeClr val="tx1"/>
              </a:solidFill>
              <a:effectLst/>
              <a:latin typeface="Calibri"/>
              <a:ea typeface="Calibri"/>
              <a:cs typeface="Calibri"/>
            </a:endParaRPr>
          </a:p>
        </p:txBody>
      </p:sp>
      <p:pic>
        <p:nvPicPr>
          <p:cNvPr id="17" name="Picture 16">
            <a:extLst>
              <a:ext uri="{FF2B5EF4-FFF2-40B4-BE49-F238E27FC236}">
                <a16:creationId xmlns:a16="http://schemas.microsoft.com/office/drawing/2014/main" id="{C7268347-0A73-0612-C292-38A0594F0EE3}"/>
              </a:ext>
            </a:extLst>
          </p:cNvPr>
          <p:cNvPicPr>
            <a:picLocks noChangeAspect="1"/>
          </p:cNvPicPr>
          <p:nvPr/>
        </p:nvPicPr>
        <p:blipFill>
          <a:blip r:embed="rId4"/>
          <a:stretch>
            <a:fillRect/>
          </a:stretch>
        </p:blipFill>
        <p:spPr>
          <a:xfrm>
            <a:off x="6923499" y="2196946"/>
            <a:ext cx="4894267" cy="3051163"/>
          </a:xfrm>
          <a:prstGeom prst="rect">
            <a:avLst/>
          </a:prstGeom>
        </p:spPr>
      </p:pic>
      <p:graphicFrame>
        <p:nvGraphicFramePr>
          <p:cNvPr id="6" name="Table 5">
            <a:extLst>
              <a:ext uri="{FF2B5EF4-FFF2-40B4-BE49-F238E27FC236}">
                <a16:creationId xmlns:a16="http://schemas.microsoft.com/office/drawing/2014/main" id="{F61AA139-6A26-29DD-BD01-31CC7111458A}"/>
              </a:ext>
            </a:extLst>
          </p:cNvPr>
          <p:cNvGraphicFramePr>
            <a:graphicFrameLocks noGrp="1"/>
          </p:cNvGraphicFramePr>
          <p:nvPr>
            <p:extLst>
              <p:ext uri="{D42A27DB-BD31-4B8C-83A1-F6EECF244321}">
                <p14:modId xmlns:p14="http://schemas.microsoft.com/office/powerpoint/2010/main" val="125001399"/>
              </p:ext>
            </p:extLst>
          </p:nvPr>
        </p:nvGraphicFramePr>
        <p:xfrm>
          <a:off x="1050878" y="3274506"/>
          <a:ext cx="10385945" cy="765366"/>
        </p:xfrm>
        <a:graphic>
          <a:graphicData uri="http://schemas.openxmlformats.org/drawingml/2006/table">
            <a:tbl>
              <a:tblPr firstRow="1" firstCol="1" bandRow="1">
                <a:tableStyleId>{5C22544A-7EE6-4342-B048-85BDC9FD1C3A}</a:tableStyleId>
              </a:tblPr>
              <a:tblGrid>
                <a:gridCol w="10385945">
                  <a:extLst>
                    <a:ext uri="{9D8B030D-6E8A-4147-A177-3AD203B41FA5}">
                      <a16:colId xmlns:a16="http://schemas.microsoft.com/office/drawing/2014/main" val="412363705"/>
                    </a:ext>
                  </a:extLst>
                </a:gridCol>
              </a:tblGrid>
              <a:tr h="755174">
                <a:tc>
                  <a:txBody>
                    <a:bodyPr/>
                    <a:lstStyle/>
                    <a:p>
                      <a:pPr marL="0" marR="0" algn="ctr">
                        <a:lnSpc>
                          <a:spcPct val="107000"/>
                        </a:lnSpc>
                        <a:spcAft>
                          <a:spcPts val="800"/>
                        </a:spcAft>
                        <a:buNone/>
                      </a:pPr>
                      <a:r>
                        <a:rPr lang="en-US" sz="2400">
                          <a:effectLst/>
                        </a:rPr>
                        <a:t>On page 5 of the IPC Plan Template, complete the “Respiratory Protection Program” checkbox.</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190479942"/>
                  </a:ext>
                </a:extLst>
              </a:tr>
            </a:tbl>
          </a:graphicData>
        </a:graphic>
      </p:graphicFrame>
    </p:spTree>
    <p:extLst>
      <p:ext uri="{BB962C8B-B14F-4D97-AF65-F5344CB8AC3E}">
        <p14:creationId xmlns:p14="http://schemas.microsoft.com/office/powerpoint/2010/main" val="3323680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060F8-0839-9B7D-DB6F-826926A8041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0B61EBA-D014-1B8A-F468-6313AD388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13BC6E3F-26E6-3FE2-3DF5-18A3578D0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0620D55D-7F32-5620-C3D9-E5C5C7F82A02}"/>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664B5946-6BCC-D32F-C9C6-6A0F11344D0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7" name="TextBox 6">
            <a:extLst>
              <a:ext uri="{FF2B5EF4-FFF2-40B4-BE49-F238E27FC236}">
                <a16:creationId xmlns:a16="http://schemas.microsoft.com/office/drawing/2014/main" id="{945EA032-840E-E967-8225-08B874FE12AE}"/>
              </a:ext>
            </a:extLst>
          </p:cNvPr>
          <p:cNvSpPr txBox="1"/>
          <p:nvPr/>
        </p:nvSpPr>
        <p:spPr>
          <a:xfrm>
            <a:off x="407113" y="1853246"/>
            <a:ext cx="5069570" cy="2800767"/>
          </a:xfrm>
          <a:prstGeom prst="rect">
            <a:avLst/>
          </a:prstGeom>
          <a:noFill/>
        </p:spPr>
        <p:txBody>
          <a:bodyPr wrap="square" lIns="91440" tIns="45720" rIns="91440" bIns="45720" anchor="t">
            <a:spAutoFit/>
          </a:bodyPr>
          <a:lstStyle/>
          <a:p>
            <a:r>
              <a:rPr lang="en-US" sz="2200" b="1">
                <a:latin typeface="Calibri" panose="020F0502020204030204" pitchFamily="34" charset="0"/>
                <a:ea typeface="Calibri" panose="020F0502020204030204" pitchFamily="34" charset="0"/>
                <a:cs typeface="Calibri" panose="020F0502020204030204" pitchFamily="34" charset="0"/>
              </a:rPr>
              <a:t>Sharps Injury Prevention</a:t>
            </a:r>
          </a:p>
          <a:p>
            <a:pPr marL="342900" indent="-342900">
              <a:buFont typeface="Arial" panose="020B0604020202020204" pitchFamily="34" charset="0"/>
              <a:buChar char="•"/>
            </a:pPr>
            <a:r>
              <a:rPr lang="en-US" sz="2200">
                <a:latin typeface="Calibri" panose="020F0502020204030204" pitchFamily="34" charset="0"/>
                <a:ea typeface="Calibri" panose="020F0502020204030204" pitchFamily="34" charset="0"/>
                <a:cs typeface="Calibri" panose="020F0502020204030204" pitchFamily="34" charset="0"/>
              </a:rPr>
              <a:t>Preventive measures: no recapping when possible, safe disposal, no needle storage in pockets.</a:t>
            </a:r>
          </a:p>
          <a:p>
            <a:pPr marL="342900" indent="-342900">
              <a:buFont typeface="Arial" panose="020B0604020202020204" pitchFamily="34" charset="0"/>
              <a:buChar char="•"/>
            </a:pPr>
            <a:r>
              <a:rPr lang="en-US" sz="2200">
                <a:latin typeface="Calibri" panose="020F0502020204030204" pitchFamily="34" charset="0"/>
                <a:ea typeface="Calibri" panose="020F0502020204030204" pitchFamily="34" charset="0"/>
                <a:cs typeface="Calibri" panose="020F0502020204030204" pitchFamily="34" charset="0"/>
              </a:rPr>
              <a:t>Sharps containers: puncture-resistant, leakproof, not over ¾ full.</a:t>
            </a:r>
          </a:p>
          <a:p>
            <a:pPr marL="342900" indent="-342900">
              <a:buFont typeface="Arial" panose="020B0604020202020204" pitchFamily="34" charset="0"/>
              <a:buChar char="•"/>
            </a:pPr>
            <a:r>
              <a:rPr lang="en-US" sz="2200">
                <a:latin typeface="Calibri"/>
                <a:ea typeface="Calibri"/>
                <a:cs typeface="Calibri"/>
              </a:rPr>
              <a:t>If injured: wash, report, seek healthcare, document.</a:t>
            </a:r>
          </a:p>
        </p:txBody>
      </p:sp>
      <p:pic>
        <p:nvPicPr>
          <p:cNvPr id="11" name="图片 10">
            <a:extLst>
              <a:ext uri="{FF2B5EF4-FFF2-40B4-BE49-F238E27FC236}">
                <a16:creationId xmlns:a16="http://schemas.microsoft.com/office/drawing/2014/main" id="{5E925C60-026E-A7F0-880A-E0FFBB3B3CF9}"/>
              </a:ext>
            </a:extLst>
          </p:cNvPr>
          <p:cNvPicPr>
            <a:picLocks noChangeAspect="1"/>
          </p:cNvPicPr>
          <p:nvPr/>
        </p:nvPicPr>
        <p:blipFill>
          <a:blip r:embed="rId4"/>
          <a:stretch>
            <a:fillRect/>
          </a:stretch>
        </p:blipFill>
        <p:spPr>
          <a:xfrm>
            <a:off x="0" y="732657"/>
            <a:ext cx="12298679" cy="273739"/>
          </a:xfrm>
          <a:prstGeom prst="rect">
            <a:avLst/>
          </a:prstGeom>
        </p:spPr>
      </p:pic>
      <p:sp>
        <p:nvSpPr>
          <p:cNvPr id="2" name="Title 1">
            <a:extLst>
              <a:ext uri="{FF2B5EF4-FFF2-40B4-BE49-F238E27FC236}">
                <a16:creationId xmlns:a16="http://schemas.microsoft.com/office/drawing/2014/main" id="{E3EE375D-80A5-2497-7B90-8FB96C99105E}"/>
              </a:ext>
            </a:extLst>
          </p:cNvPr>
          <p:cNvSpPr>
            <a:spLocks noGrp="1"/>
          </p:cNvSpPr>
          <p:nvPr>
            <p:ph type="title"/>
          </p:nvPr>
        </p:nvSpPr>
        <p:spPr>
          <a:xfrm>
            <a:off x="350778" y="207801"/>
            <a:ext cx="11582745" cy="647728"/>
          </a:xfrm>
        </p:spPr>
        <p:txBody>
          <a:bodyPr vert="horz" lIns="91440" tIns="45720" rIns="91440" bIns="45720" rtlCol="0" anchor="b">
            <a:noAutofit/>
          </a:bodyPr>
          <a:lstStyle/>
          <a:p>
            <a:r>
              <a:rPr lang="en-US" sz="3600">
                <a:latin typeface="Calibri"/>
                <a:ea typeface="Calibri"/>
                <a:cs typeface="Calibri"/>
              </a:rPr>
              <a:t>Sharps Injury Prevention</a:t>
            </a:r>
            <a:endParaRPr lang="en-US" sz="3600"/>
          </a:p>
        </p:txBody>
      </p:sp>
      <p:pic>
        <p:nvPicPr>
          <p:cNvPr id="6" name="Picture 5">
            <a:extLst>
              <a:ext uri="{FF2B5EF4-FFF2-40B4-BE49-F238E27FC236}">
                <a16:creationId xmlns:a16="http://schemas.microsoft.com/office/drawing/2014/main" id="{A40B86A6-7B80-5DE7-A0FE-5E2720F62B1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12802" y="2006170"/>
            <a:ext cx="4824986" cy="2667058"/>
          </a:xfrm>
          <a:prstGeom prst="rect">
            <a:avLst/>
          </a:prstGeom>
        </p:spPr>
      </p:pic>
      <p:sp>
        <p:nvSpPr>
          <p:cNvPr id="9" name="TextBox 8">
            <a:extLst>
              <a:ext uri="{FF2B5EF4-FFF2-40B4-BE49-F238E27FC236}">
                <a16:creationId xmlns:a16="http://schemas.microsoft.com/office/drawing/2014/main" id="{7D112AB4-D2DC-8942-BFF1-1070256CA2DE}"/>
              </a:ext>
            </a:extLst>
          </p:cNvPr>
          <p:cNvSpPr txBox="1"/>
          <p:nvPr/>
        </p:nvSpPr>
        <p:spPr>
          <a:xfrm>
            <a:off x="175364" y="6061856"/>
            <a:ext cx="11369929" cy="369332"/>
          </a:xfrm>
          <a:prstGeom prst="rect">
            <a:avLst/>
          </a:prstGeom>
          <a:noFill/>
        </p:spPr>
        <p:txBody>
          <a:bodyPr wrap="square">
            <a:spAutoFit/>
          </a:bodyPr>
          <a:lstStyle/>
          <a:p>
            <a:r>
              <a:rPr lang="en-US"/>
              <a:t>Source: https://extension.msstate.edu/news/feature-story/2025/accidental-needlesticks-possible-farm-work</a:t>
            </a:r>
          </a:p>
        </p:txBody>
      </p:sp>
      <p:sp>
        <p:nvSpPr>
          <p:cNvPr id="8" name="TextBox 7">
            <a:extLst>
              <a:ext uri="{FF2B5EF4-FFF2-40B4-BE49-F238E27FC236}">
                <a16:creationId xmlns:a16="http://schemas.microsoft.com/office/drawing/2014/main" id="{1F24007F-C1DD-D81A-C906-1FA6B5CA27DB}"/>
              </a:ext>
            </a:extLst>
          </p:cNvPr>
          <p:cNvSpPr txBox="1"/>
          <p:nvPr/>
        </p:nvSpPr>
        <p:spPr>
          <a:xfrm>
            <a:off x="407113" y="1073984"/>
            <a:ext cx="11242093" cy="461665"/>
          </a:xfrm>
          <a:prstGeom prst="rect">
            <a:avLst/>
          </a:prstGeom>
          <a:noFill/>
        </p:spPr>
        <p:txBody>
          <a:bodyPr wrap="square">
            <a:spAutoFit/>
          </a:bodyPr>
          <a:lstStyle/>
          <a:p>
            <a:r>
              <a:rPr lang="en-US" sz="2400" b="1">
                <a:solidFill>
                  <a:srgbClr val="FF0000"/>
                </a:solidFill>
                <a:latin typeface="Calibri" panose="020F0502020204030204" pitchFamily="34" charset="0"/>
                <a:ea typeface="Calibri" panose="020F0502020204030204" pitchFamily="34" charset="0"/>
                <a:cs typeface="Calibri" panose="020F0502020204030204" pitchFamily="34" charset="0"/>
              </a:rPr>
              <a:t>80% of dairy workers giving animal vaccinations have had needlesticks!</a:t>
            </a:r>
          </a:p>
        </p:txBody>
      </p:sp>
    </p:spTree>
    <p:extLst>
      <p:ext uri="{BB962C8B-B14F-4D97-AF65-F5344CB8AC3E}">
        <p14:creationId xmlns:p14="http://schemas.microsoft.com/office/powerpoint/2010/main" val="39891959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DB6BD-09C0-C321-F4AD-971C3B580C1A}"/>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02A3F4A-5EF1-2D56-1326-2927E75F0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12" name="sketchy line">
            <a:extLst>
              <a:ext uri="{FF2B5EF4-FFF2-40B4-BE49-F238E27FC236}">
                <a16:creationId xmlns:a16="http://schemas.microsoft.com/office/drawing/2014/main" id="{433C81D1-A6CC-D753-5EB8-5B0ACD2094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mn-cs"/>
            </a:endParaRPr>
          </a:p>
        </p:txBody>
      </p:sp>
      <p:sp>
        <p:nvSpPr>
          <p:cNvPr id="3" name="Content Placeholder 2">
            <a:extLst>
              <a:ext uri="{FF2B5EF4-FFF2-40B4-BE49-F238E27FC236}">
                <a16:creationId xmlns:a16="http://schemas.microsoft.com/office/drawing/2014/main" id="{2845988B-FCAF-32D8-3AFC-BC457EB7B833}"/>
              </a:ext>
            </a:extLst>
          </p:cNvPr>
          <p:cNvSpPr>
            <a:spLocks noGrp="1"/>
          </p:cNvSpPr>
          <p:nvPr>
            <p:ph sz="half" idx="1"/>
          </p:nvPr>
        </p:nvSpPr>
        <p:spPr>
          <a:xfrm>
            <a:off x="338667" y="2006170"/>
            <a:ext cx="7010399" cy="4119172"/>
          </a:xfrm>
        </p:spPr>
        <p:txBody>
          <a:bodyPr vert="horz" lIns="91440" tIns="45720" rIns="91440" bIns="45720" rtlCol="0" anchor="t">
            <a:normAutofit/>
          </a:bodyPr>
          <a:lstStyle/>
          <a:p>
            <a:endParaRPr lang="en-US"/>
          </a:p>
          <a:p>
            <a:pPr marL="0" indent="0">
              <a:buNone/>
            </a:pPr>
            <a:endParaRPr lang="en-US" sz="2200">
              <a:ea typeface="+mn-ea"/>
              <a:cs typeface="+mn-cs"/>
            </a:endParaRPr>
          </a:p>
        </p:txBody>
      </p:sp>
      <p:pic>
        <p:nvPicPr>
          <p:cNvPr id="4" name="Picture 3">
            <a:extLst>
              <a:ext uri="{FF2B5EF4-FFF2-40B4-BE49-F238E27FC236}">
                <a16:creationId xmlns:a16="http://schemas.microsoft.com/office/drawing/2014/main" id="{03B75535-8756-B3B1-EA4F-FFBB223E9F6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1938" b="7370"/>
          <a:stretch/>
        </p:blipFill>
        <p:spPr>
          <a:xfrm>
            <a:off x="0" y="6492875"/>
            <a:ext cx="12192000" cy="365125"/>
          </a:xfrm>
          <a:prstGeom prst="rect">
            <a:avLst/>
          </a:prstGeom>
        </p:spPr>
      </p:pic>
      <p:sp>
        <p:nvSpPr>
          <p:cNvPr id="7" name="TextBox 6">
            <a:extLst>
              <a:ext uri="{FF2B5EF4-FFF2-40B4-BE49-F238E27FC236}">
                <a16:creationId xmlns:a16="http://schemas.microsoft.com/office/drawing/2014/main" id="{7660808A-F206-C04B-6E73-A05E526B0936}"/>
              </a:ext>
            </a:extLst>
          </p:cNvPr>
          <p:cNvSpPr txBox="1"/>
          <p:nvPr/>
        </p:nvSpPr>
        <p:spPr>
          <a:xfrm>
            <a:off x="407113" y="1853246"/>
            <a:ext cx="5069570" cy="2800767"/>
          </a:xfrm>
          <a:prstGeom prst="rect">
            <a:avLst/>
          </a:prstGeom>
          <a:noFill/>
        </p:spPr>
        <p:txBody>
          <a:bodyPr wrap="square" lIns="91440" tIns="45720" rIns="91440" bIns="45720" anchor="t">
            <a:spAutoFit/>
          </a:bodyPr>
          <a:lstStyle/>
          <a:p>
            <a:r>
              <a:rPr lang="en-US" sz="2200" b="1">
                <a:latin typeface="Calibri" panose="020F0502020204030204" pitchFamily="34" charset="0"/>
                <a:ea typeface="Calibri" panose="020F0502020204030204" pitchFamily="34" charset="0"/>
                <a:cs typeface="Calibri" panose="020F0502020204030204" pitchFamily="34" charset="0"/>
              </a:rPr>
              <a:t>Sharps Injury Prevention</a:t>
            </a:r>
          </a:p>
          <a:p>
            <a:pPr marL="342900" indent="-342900">
              <a:buFont typeface="Arial" panose="020B0604020202020204" pitchFamily="34" charset="0"/>
              <a:buChar char="•"/>
            </a:pPr>
            <a:r>
              <a:rPr lang="en-US" sz="2200">
                <a:latin typeface="Calibri" panose="020F0502020204030204" pitchFamily="34" charset="0"/>
                <a:ea typeface="Calibri" panose="020F0502020204030204" pitchFamily="34" charset="0"/>
                <a:cs typeface="Calibri" panose="020F0502020204030204" pitchFamily="34" charset="0"/>
              </a:rPr>
              <a:t>Preventive measures: no recapping when possible, safe disposal, no needle storage in pockets.</a:t>
            </a:r>
          </a:p>
          <a:p>
            <a:pPr marL="342900" indent="-342900">
              <a:buFont typeface="Arial" panose="020B0604020202020204" pitchFamily="34" charset="0"/>
              <a:buChar char="•"/>
            </a:pPr>
            <a:r>
              <a:rPr lang="en-US" sz="2200">
                <a:latin typeface="Calibri" panose="020F0502020204030204" pitchFamily="34" charset="0"/>
                <a:ea typeface="Calibri" panose="020F0502020204030204" pitchFamily="34" charset="0"/>
                <a:cs typeface="Calibri" panose="020F0502020204030204" pitchFamily="34" charset="0"/>
              </a:rPr>
              <a:t>Sharps containers: puncture-resistant, leakproof, not over ¾ full.</a:t>
            </a:r>
          </a:p>
          <a:p>
            <a:pPr marL="342900" indent="-342900">
              <a:buFont typeface="Arial" panose="020B0604020202020204" pitchFamily="34" charset="0"/>
              <a:buChar char="•"/>
            </a:pPr>
            <a:r>
              <a:rPr lang="en-US" sz="2200">
                <a:latin typeface="Calibri"/>
                <a:ea typeface="Calibri"/>
                <a:cs typeface="Calibri"/>
              </a:rPr>
              <a:t>If injured: wash, report, seek healthcare, document.</a:t>
            </a:r>
          </a:p>
        </p:txBody>
      </p:sp>
      <p:pic>
        <p:nvPicPr>
          <p:cNvPr id="11" name="图片 10">
            <a:extLst>
              <a:ext uri="{FF2B5EF4-FFF2-40B4-BE49-F238E27FC236}">
                <a16:creationId xmlns:a16="http://schemas.microsoft.com/office/drawing/2014/main" id="{744E5E67-DDCD-285C-8FE6-D0D4B7F4F3F4}"/>
              </a:ext>
            </a:extLst>
          </p:cNvPr>
          <p:cNvPicPr>
            <a:picLocks noChangeAspect="1"/>
          </p:cNvPicPr>
          <p:nvPr/>
        </p:nvPicPr>
        <p:blipFill>
          <a:blip r:embed="rId4"/>
          <a:stretch>
            <a:fillRect/>
          </a:stretch>
        </p:blipFill>
        <p:spPr>
          <a:xfrm>
            <a:off x="0" y="732657"/>
            <a:ext cx="12298679" cy="273739"/>
          </a:xfrm>
          <a:prstGeom prst="rect">
            <a:avLst/>
          </a:prstGeom>
        </p:spPr>
      </p:pic>
      <p:sp>
        <p:nvSpPr>
          <p:cNvPr id="2" name="Title 1">
            <a:extLst>
              <a:ext uri="{FF2B5EF4-FFF2-40B4-BE49-F238E27FC236}">
                <a16:creationId xmlns:a16="http://schemas.microsoft.com/office/drawing/2014/main" id="{D6F60A37-0303-B52E-D2A2-8B5E800254CC}"/>
              </a:ext>
            </a:extLst>
          </p:cNvPr>
          <p:cNvSpPr>
            <a:spLocks noGrp="1"/>
          </p:cNvSpPr>
          <p:nvPr>
            <p:ph type="title"/>
          </p:nvPr>
        </p:nvSpPr>
        <p:spPr>
          <a:xfrm>
            <a:off x="350778" y="207801"/>
            <a:ext cx="11582745" cy="647728"/>
          </a:xfrm>
        </p:spPr>
        <p:txBody>
          <a:bodyPr vert="horz" lIns="91440" tIns="45720" rIns="91440" bIns="45720" rtlCol="0" anchor="b">
            <a:noAutofit/>
          </a:bodyPr>
          <a:lstStyle/>
          <a:p>
            <a:r>
              <a:rPr lang="en-US" sz="3600">
                <a:latin typeface="Calibri"/>
                <a:ea typeface="Calibri"/>
                <a:cs typeface="Calibri"/>
              </a:rPr>
              <a:t>Sharps Injury Prevention</a:t>
            </a:r>
            <a:endParaRPr lang="en-US" sz="3600"/>
          </a:p>
        </p:txBody>
      </p:sp>
      <p:pic>
        <p:nvPicPr>
          <p:cNvPr id="6" name="Picture 5">
            <a:extLst>
              <a:ext uri="{FF2B5EF4-FFF2-40B4-BE49-F238E27FC236}">
                <a16:creationId xmlns:a16="http://schemas.microsoft.com/office/drawing/2014/main" id="{17FF20B1-062A-E471-D9F7-AA99971FB71C}"/>
              </a:ext>
            </a:extLst>
          </p:cNvPr>
          <p:cNvPicPr>
            <a:picLocks noChangeAspect="1"/>
          </p:cNvPicPr>
          <p:nvPr/>
        </p:nvPicPr>
        <p:blipFill>
          <a:blip r:embed="rId5" cstate="screen">
            <a:alphaModFix amt="54000"/>
            <a:extLst>
              <a:ext uri="{28A0092B-C50C-407E-A947-70E740481C1C}">
                <a14:useLocalDpi xmlns:a14="http://schemas.microsoft.com/office/drawing/2010/main"/>
              </a:ext>
            </a:extLst>
          </a:blip>
          <a:stretch>
            <a:fillRect/>
          </a:stretch>
        </p:blipFill>
        <p:spPr>
          <a:xfrm>
            <a:off x="6512802" y="2006170"/>
            <a:ext cx="4824986" cy="2667058"/>
          </a:xfrm>
          <a:prstGeom prst="rect">
            <a:avLst/>
          </a:prstGeom>
        </p:spPr>
      </p:pic>
      <p:sp>
        <p:nvSpPr>
          <p:cNvPr id="9" name="TextBox 8">
            <a:extLst>
              <a:ext uri="{FF2B5EF4-FFF2-40B4-BE49-F238E27FC236}">
                <a16:creationId xmlns:a16="http://schemas.microsoft.com/office/drawing/2014/main" id="{FA7BED25-7E16-D005-68C1-BEDB160840A3}"/>
              </a:ext>
            </a:extLst>
          </p:cNvPr>
          <p:cNvSpPr txBox="1"/>
          <p:nvPr/>
        </p:nvSpPr>
        <p:spPr>
          <a:xfrm>
            <a:off x="175364" y="6061856"/>
            <a:ext cx="11369929" cy="369332"/>
          </a:xfrm>
          <a:prstGeom prst="rect">
            <a:avLst/>
          </a:prstGeom>
          <a:noFill/>
        </p:spPr>
        <p:txBody>
          <a:bodyPr wrap="square">
            <a:spAutoFit/>
          </a:bodyPr>
          <a:lstStyle/>
          <a:p>
            <a:r>
              <a:rPr lang="en-US"/>
              <a:t>Source: https://extension.msstate.edu/news/feature-story/2025/accidental-needlesticks-possible-farm-work</a:t>
            </a:r>
          </a:p>
        </p:txBody>
      </p:sp>
      <p:sp>
        <p:nvSpPr>
          <p:cNvPr id="8" name="TextBox 7">
            <a:extLst>
              <a:ext uri="{FF2B5EF4-FFF2-40B4-BE49-F238E27FC236}">
                <a16:creationId xmlns:a16="http://schemas.microsoft.com/office/drawing/2014/main" id="{8502289F-546D-7523-213B-A58979A893EE}"/>
              </a:ext>
            </a:extLst>
          </p:cNvPr>
          <p:cNvSpPr txBox="1"/>
          <p:nvPr/>
        </p:nvSpPr>
        <p:spPr>
          <a:xfrm>
            <a:off x="407113" y="1073984"/>
            <a:ext cx="11242093" cy="461665"/>
          </a:xfrm>
          <a:prstGeom prst="rect">
            <a:avLst/>
          </a:prstGeom>
          <a:noFill/>
        </p:spPr>
        <p:txBody>
          <a:bodyPr wrap="square">
            <a:spAutoFit/>
          </a:bodyPr>
          <a:lstStyle/>
          <a:p>
            <a:r>
              <a:rPr lang="en-US" sz="2400" b="1">
                <a:solidFill>
                  <a:srgbClr val="FF0000"/>
                </a:solidFill>
                <a:latin typeface="Calibri" panose="020F0502020204030204" pitchFamily="34" charset="0"/>
                <a:ea typeface="Calibri" panose="020F0502020204030204" pitchFamily="34" charset="0"/>
                <a:cs typeface="Calibri" panose="020F0502020204030204" pitchFamily="34" charset="0"/>
              </a:rPr>
              <a:t>80% of agricultural workers giving animal vaccinations have had needlesticks!</a:t>
            </a:r>
          </a:p>
        </p:txBody>
      </p:sp>
      <p:graphicFrame>
        <p:nvGraphicFramePr>
          <p:cNvPr id="13" name="Table 12">
            <a:extLst>
              <a:ext uri="{FF2B5EF4-FFF2-40B4-BE49-F238E27FC236}">
                <a16:creationId xmlns:a16="http://schemas.microsoft.com/office/drawing/2014/main" id="{C42DCE20-664F-8BD5-0455-3E7DDC58DCEF}"/>
              </a:ext>
            </a:extLst>
          </p:cNvPr>
          <p:cNvGraphicFramePr>
            <a:graphicFrameLocks noGrp="1"/>
          </p:cNvGraphicFramePr>
          <p:nvPr>
            <p:extLst>
              <p:ext uri="{D42A27DB-BD31-4B8C-83A1-F6EECF244321}">
                <p14:modId xmlns:p14="http://schemas.microsoft.com/office/powerpoint/2010/main" val="690888032"/>
              </p:ext>
            </p:extLst>
          </p:nvPr>
        </p:nvGraphicFramePr>
        <p:xfrm>
          <a:off x="1043964" y="3276199"/>
          <a:ext cx="9270469" cy="928278"/>
        </p:xfrm>
        <a:graphic>
          <a:graphicData uri="http://schemas.openxmlformats.org/drawingml/2006/table">
            <a:tbl>
              <a:tblPr firstRow="1" firstCol="1" bandRow="1">
                <a:tableStyleId>{5C22544A-7EE6-4342-B048-85BDC9FD1C3A}</a:tableStyleId>
              </a:tblPr>
              <a:tblGrid>
                <a:gridCol w="9270469">
                  <a:extLst>
                    <a:ext uri="{9D8B030D-6E8A-4147-A177-3AD203B41FA5}">
                      <a16:colId xmlns:a16="http://schemas.microsoft.com/office/drawing/2014/main" val="3212347373"/>
                    </a:ext>
                  </a:extLst>
                </a:gridCol>
              </a:tblGrid>
              <a:tr h="928278">
                <a:tc>
                  <a:txBody>
                    <a:bodyPr/>
                    <a:lstStyle/>
                    <a:p>
                      <a:pPr marL="0" marR="0" algn="ctr">
                        <a:lnSpc>
                          <a:spcPct val="107000"/>
                        </a:lnSpc>
                        <a:spcAft>
                          <a:spcPts val="800"/>
                        </a:spcAft>
                        <a:buNone/>
                      </a:pPr>
                      <a:r>
                        <a:rPr lang="en-US" sz="2200">
                          <a:effectLst/>
                        </a:rPr>
                        <a:t>On pages 6 of the IPC Plan Template, complete “Sharps Training” checkbox.</a:t>
                      </a:r>
                      <a:endParaRPr lang="en-US" sz="2200">
                        <a:effectLst/>
                        <a:latin typeface="Calibri"/>
                        <a:ea typeface="Calibri"/>
                        <a:cs typeface="Arial"/>
                      </a:endParaRPr>
                    </a:p>
                  </a:txBody>
                  <a:tcPr marL="68580" marR="68580" marT="0" marB="0" anchor="ctr"/>
                </a:tc>
                <a:extLst>
                  <a:ext uri="{0D108BD9-81ED-4DB2-BD59-A6C34878D82A}">
                    <a16:rowId xmlns:a16="http://schemas.microsoft.com/office/drawing/2014/main" val="2243015403"/>
                  </a:ext>
                </a:extLst>
              </a:tr>
            </a:tbl>
          </a:graphicData>
        </a:graphic>
      </p:graphicFrame>
    </p:spTree>
    <p:extLst>
      <p:ext uri="{BB962C8B-B14F-4D97-AF65-F5344CB8AC3E}">
        <p14:creationId xmlns:p14="http://schemas.microsoft.com/office/powerpoint/2010/main" val="19575001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F1BB277-5EFB-A272-5F89-BD8062FF2D37}"/>
              </a:ext>
            </a:extLst>
          </p:cNvPr>
          <p:cNvPicPr>
            <a:picLocks noChangeAspect="1"/>
          </p:cNvPicPr>
          <p:nvPr/>
        </p:nvPicPr>
        <p:blipFill>
          <a:blip r:embed="rId2"/>
          <a:stretch>
            <a:fillRect/>
          </a:stretch>
        </p:blipFill>
        <p:spPr>
          <a:xfrm>
            <a:off x="669573" y="118711"/>
            <a:ext cx="10208083" cy="6620578"/>
          </a:xfrm>
          <a:prstGeom prst="rect">
            <a:avLst/>
          </a:prstGeom>
        </p:spPr>
      </p:pic>
    </p:spTree>
    <p:extLst>
      <p:ext uri="{BB962C8B-B14F-4D97-AF65-F5344CB8AC3E}">
        <p14:creationId xmlns:p14="http://schemas.microsoft.com/office/powerpoint/2010/main" val="27447586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78925-89E4-D888-1A34-004B312884F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EF8780F-CCBC-CB71-DA19-F331DD990D66}"/>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20128AEF-D330-CC69-7D95-DAD2BCBF48C3}"/>
              </a:ext>
            </a:extLst>
          </p:cNvPr>
          <p:cNvSpPr txBox="1"/>
          <p:nvPr/>
        </p:nvSpPr>
        <p:spPr>
          <a:xfrm>
            <a:off x="230109" y="4012136"/>
            <a:ext cx="6016519" cy="2123658"/>
          </a:xfrm>
          <a:prstGeom prst="rect">
            <a:avLst/>
          </a:prstGeom>
          <a:noFill/>
        </p:spPr>
        <p:txBody>
          <a:bodyPr wrap="square" rtlCol="0">
            <a:spAutoFit/>
          </a:bodyPr>
          <a:lstStyle/>
          <a:p>
            <a:r>
              <a:rPr lang="en-US" sz="4400" b="1">
                <a:solidFill>
                  <a:schemeClr val="bg1"/>
                </a:solidFill>
                <a:latin typeface="Open Sans" panose="020B0606030504020204" pitchFamily="34" charset="0"/>
                <a:ea typeface="Open Sans" panose="020B0606030504020204" pitchFamily="34" charset="0"/>
                <a:cs typeface="Open Sans" panose="020B0606030504020204" pitchFamily="34" charset="0"/>
              </a:rPr>
              <a:t>Infection Prevention &amp; Control on Dairy Farms</a:t>
            </a:r>
          </a:p>
        </p:txBody>
      </p:sp>
      <p:sp>
        <p:nvSpPr>
          <p:cNvPr id="5" name="TextBox 4">
            <a:extLst>
              <a:ext uri="{FF2B5EF4-FFF2-40B4-BE49-F238E27FC236}">
                <a16:creationId xmlns:a16="http://schemas.microsoft.com/office/drawing/2014/main" id="{67EC9D27-82CD-3DD4-36FA-E51270A4CB5A}"/>
              </a:ext>
            </a:extLst>
          </p:cNvPr>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Open Sans" panose="020B0606030504020204" pitchFamily="34" charset="0"/>
                <a:ea typeface="Open Sans" panose="020B0606030504020204" pitchFamily="34" charset="0"/>
                <a:cs typeface="Open Sans" panose="020B0606030504020204" pitchFamily="34" charset="0"/>
              </a:rPr>
              <a:t>PROTECTING WORKER HEALTH</a:t>
            </a:r>
          </a:p>
        </p:txBody>
      </p:sp>
    </p:spTree>
    <p:extLst>
      <p:ext uri="{BB962C8B-B14F-4D97-AF65-F5344CB8AC3E}">
        <p14:creationId xmlns:p14="http://schemas.microsoft.com/office/powerpoint/2010/main" val="145141106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6C1DF5D1-631C-3355-343D-41A6FAADD7E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AD904F0E-C630-16F7-17EF-73AAF1E60BB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30866" y="1166338"/>
            <a:ext cx="10515601" cy="324466"/>
          </a:xfrm>
          <a:prstGeom prst="rect">
            <a:avLst/>
          </a:prstGeom>
        </p:spPr>
      </p:pic>
      <p:sp>
        <p:nvSpPr>
          <p:cNvPr id="2" name="Title 1"/>
          <p:cNvSpPr>
            <a:spLocks noGrp="1"/>
          </p:cNvSpPr>
          <p:nvPr>
            <p:ph type="title"/>
          </p:nvPr>
        </p:nvSpPr>
        <p:spPr>
          <a:xfrm>
            <a:off x="753978" y="179613"/>
            <a:ext cx="10515600" cy="1325563"/>
          </a:xfrm>
        </p:spPr>
        <p:txBody>
          <a:bodyPr anchor="ctr">
            <a:normAutofit/>
          </a:bodyPr>
          <a:lstStyle/>
          <a:p>
            <a:r>
              <a:rPr lang="en-US">
                <a:latin typeface="Open Sans"/>
                <a:ea typeface="Open Sans"/>
                <a:cs typeface="Open Sans"/>
              </a:rPr>
              <a:t>Employee Health &amp; Well-Being</a:t>
            </a:r>
          </a:p>
        </p:txBody>
      </p:sp>
    </p:spTree>
    <p:extLst>
      <p:ext uri="{BB962C8B-B14F-4D97-AF65-F5344CB8AC3E}">
        <p14:creationId xmlns:p14="http://schemas.microsoft.com/office/powerpoint/2010/main" val="25804152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93A95-2BFC-210F-8F84-5E977DCA32BE}"/>
              </a:ext>
            </a:extLst>
          </p:cNvPr>
          <p:cNvSpPr>
            <a:spLocks noGrp="1"/>
          </p:cNvSpPr>
          <p:nvPr>
            <p:ph type="title"/>
          </p:nvPr>
        </p:nvSpPr>
        <p:spPr/>
        <p:txBody>
          <a:bodyPr/>
          <a:lstStyle/>
          <a:p>
            <a:r>
              <a:rPr lang="en-US">
                <a:latin typeface="Open Sans"/>
                <a:ea typeface="Open Sans"/>
                <a:cs typeface="Open Sans"/>
              </a:rPr>
              <a:t>Health on The Farm</a:t>
            </a:r>
          </a:p>
        </p:txBody>
      </p:sp>
      <p:sp>
        <p:nvSpPr>
          <p:cNvPr id="3" name="Content Placeholder 2">
            <a:extLst>
              <a:ext uri="{FF2B5EF4-FFF2-40B4-BE49-F238E27FC236}">
                <a16:creationId xmlns:a16="http://schemas.microsoft.com/office/drawing/2014/main" id="{3A6183DB-17DB-BD2F-EFCC-FFD7F08D04F0}"/>
              </a:ext>
            </a:extLst>
          </p:cNvPr>
          <p:cNvSpPr>
            <a:spLocks noGrp="1"/>
          </p:cNvSpPr>
          <p:nvPr>
            <p:ph idx="1"/>
          </p:nvPr>
        </p:nvSpPr>
        <p:spPr>
          <a:xfrm>
            <a:off x="313874" y="2011678"/>
            <a:ext cx="5574792" cy="3669793"/>
          </a:xfrm>
        </p:spPr>
        <p:txBody>
          <a:bodyPr vert="horz" lIns="91440" tIns="45720" rIns="91440" bIns="45720" rtlCol="0" anchor="t">
            <a:normAutofit/>
          </a:bodyPr>
          <a:lstStyle/>
          <a:p>
            <a:r>
              <a:rPr lang="en-US"/>
              <a:t>Ongoing worker education</a:t>
            </a:r>
          </a:p>
          <a:p>
            <a:pPr lvl="1"/>
            <a:r>
              <a:rPr lang="en-US"/>
              <a:t>Provides the </a:t>
            </a:r>
            <a:r>
              <a:rPr lang="en-US" i="1" u="sng"/>
              <a:t>why</a:t>
            </a:r>
            <a:r>
              <a:rPr lang="en-US"/>
              <a:t> behind policies and practices</a:t>
            </a:r>
          </a:p>
          <a:p>
            <a:r>
              <a:rPr lang="en-US"/>
              <a:t>Employee training should include: </a:t>
            </a:r>
          </a:p>
          <a:p>
            <a:pPr lvl="1"/>
            <a:r>
              <a:rPr lang="en-US">
                <a:latin typeface="Open Sans" panose="020B0606030504020204" pitchFamily="34" charset="0"/>
              </a:rPr>
              <a:t>Risks of infectious, zoonotic diseases, and occupational illnesses. </a:t>
            </a:r>
          </a:p>
          <a:p>
            <a:pPr lvl="1"/>
            <a:r>
              <a:rPr lang="en-US">
                <a:latin typeface="Open Sans" panose="020B0606030504020204" pitchFamily="34" charset="0"/>
              </a:rPr>
              <a:t>Workplace hygiene and biosecurity practices. </a:t>
            </a:r>
          </a:p>
          <a:p>
            <a:pPr lvl="1"/>
            <a:r>
              <a:rPr lang="en-US">
                <a:latin typeface="Open Sans" panose="020B0606030504020204" pitchFamily="34" charset="0"/>
              </a:rPr>
              <a:t>When and how to report symptoms or concerns. </a:t>
            </a:r>
          </a:p>
        </p:txBody>
      </p:sp>
      <p:pic>
        <p:nvPicPr>
          <p:cNvPr id="4" name="Picture 3">
            <a:extLst>
              <a:ext uri="{FF2B5EF4-FFF2-40B4-BE49-F238E27FC236}">
                <a16:creationId xmlns:a16="http://schemas.microsoft.com/office/drawing/2014/main" id="{EB547BBE-5680-55FA-898C-B6B5011B41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866" y="1366222"/>
            <a:ext cx="10515601" cy="324466"/>
          </a:xfrm>
          <a:prstGeom prst="rect">
            <a:avLst/>
          </a:prstGeom>
        </p:spPr>
      </p:pic>
      <p:pic>
        <p:nvPicPr>
          <p:cNvPr id="1026" name="Picture 2">
            <a:extLst>
              <a:ext uri="{FF2B5EF4-FFF2-40B4-BE49-F238E27FC236}">
                <a16:creationId xmlns:a16="http://schemas.microsoft.com/office/drawing/2014/main" id="{399F640E-629B-C3BE-A03B-B8622653EAD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90395" y="275297"/>
            <a:ext cx="1738949" cy="12330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BFF8D7C-5349-063F-3780-1B7E09300757}"/>
              </a:ext>
            </a:extLst>
          </p:cNvPr>
          <p:cNvPicPr>
            <a:picLocks noChangeAspect="1"/>
          </p:cNvPicPr>
          <p:nvPr/>
        </p:nvPicPr>
        <p:blipFill>
          <a:blip r:embed="rId5"/>
          <a:stretch>
            <a:fillRect/>
          </a:stretch>
        </p:blipFill>
        <p:spPr>
          <a:xfrm>
            <a:off x="6096000" y="2011678"/>
            <a:ext cx="5768840" cy="3711262"/>
          </a:xfrm>
          <a:prstGeom prst="rect">
            <a:avLst/>
          </a:prstGeom>
        </p:spPr>
      </p:pic>
    </p:spTree>
    <p:extLst>
      <p:ext uri="{BB962C8B-B14F-4D97-AF65-F5344CB8AC3E}">
        <p14:creationId xmlns:p14="http://schemas.microsoft.com/office/powerpoint/2010/main" val="13322595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0D59E28-AD0A-64CE-EA49-D16C08DE1B6D}"/>
              </a:ext>
            </a:extLst>
          </p:cNvPr>
          <p:cNvSpPr>
            <a:spLocks noGrp="1"/>
          </p:cNvSpPr>
          <p:nvPr>
            <p:ph type="title"/>
          </p:nvPr>
        </p:nvSpPr>
        <p:spPr>
          <a:xfrm>
            <a:off x="838200" y="365125"/>
            <a:ext cx="10515599" cy="1099619"/>
          </a:xfrm>
        </p:spPr>
        <p:txBody>
          <a:bodyPr/>
          <a:lstStyle/>
          <a:p>
            <a:r>
              <a:rPr lang="en-US">
                <a:latin typeface="Open Sans"/>
                <a:ea typeface="Open Sans"/>
                <a:cs typeface="Open Sans"/>
              </a:rPr>
              <a:t>Employee Health Card</a:t>
            </a:r>
          </a:p>
        </p:txBody>
      </p:sp>
      <p:pic>
        <p:nvPicPr>
          <p:cNvPr id="5" name="Picture 4">
            <a:extLst>
              <a:ext uri="{FF2B5EF4-FFF2-40B4-BE49-F238E27FC236}">
                <a16:creationId xmlns:a16="http://schemas.microsoft.com/office/drawing/2014/main" id="{C9E13DEA-06F3-C83C-E4ED-AC3C7D0F5A9F}"/>
              </a:ext>
            </a:extLst>
          </p:cNvPr>
          <p:cNvPicPr>
            <a:picLocks noChangeAspect="1"/>
          </p:cNvPicPr>
          <p:nvPr/>
        </p:nvPicPr>
        <p:blipFill>
          <a:blip r:embed="rId3"/>
          <a:stretch>
            <a:fillRect/>
          </a:stretch>
        </p:blipFill>
        <p:spPr>
          <a:xfrm>
            <a:off x="838200" y="2437098"/>
            <a:ext cx="10515600" cy="3128392"/>
          </a:xfrm>
          <a:prstGeom prst="rect">
            <a:avLst/>
          </a:prstGeom>
          <a:noFill/>
        </p:spPr>
      </p:pic>
      <p:sp>
        <p:nvSpPr>
          <p:cNvPr id="6" name="TextBox 5">
            <a:extLst>
              <a:ext uri="{FF2B5EF4-FFF2-40B4-BE49-F238E27FC236}">
                <a16:creationId xmlns:a16="http://schemas.microsoft.com/office/drawing/2014/main" id="{029EF18C-BB5C-C4F1-3868-F88CF18AE2C5}"/>
              </a:ext>
            </a:extLst>
          </p:cNvPr>
          <p:cNvSpPr txBox="1"/>
          <p:nvPr/>
        </p:nvSpPr>
        <p:spPr>
          <a:xfrm>
            <a:off x="838201" y="1464744"/>
            <a:ext cx="5635752" cy="646331"/>
          </a:xfrm>
          <a:prstGeom prst="rect">
            <a:avLst/>
          </a:prstGeom>
          <a:noFill/>
        </p:spPr>
        <p:txBody>
          <a:bodyPr wrap="square" rtlCol="0">
            <a:spAutoFit/>
          </a:bodyPr>
          <a:lstStyle/>
          <a:p>
            <a:r>
              <a:rPr lang="en-US" sz="3600"/>
              <a:t>Provided resource </a:t>
            </a:r>
          </a:p>
        </p:txBody>
      </p:sp>
    </p:spTree>
    <p:extLst>
      <p:ext uri="{BB962C8B-B14F-4D97-AF65-F5344CB8AC3E}">
        <p14:creationId xmlns:p14="http://schemas.microsoft.com/office/powerpoint/2010/main" val="9956801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C4B43-8840-52A9-0CB8-C3F4A4A90FA4}"/>
              </a:ext>
            </a:extLst>
          </p:cNvPr>
          <p:cNvSpPr>
            <a:spLocks noGrp="1"/>
          </p:cNvSpPr>
          <p:nvPr>
            <p:ph type="title"/>
          </p:nvPr>
        </p:nvSpPr>
        <p:spPr>
          <a:xfrm>
            <a:off x="838200" y="365125"/>
            <a:ext cx="10515600" cy="1325563"/>
          </a:xfrm>
        </p:spPr>
        <p:txBody>
          <a:bodyPr anchor="ctr">
            <a:normAutofit/>
          </a:bodyPr>
          <a:lstStyle/>
          <a:p>
            <a:r>
              <a:rPr lang="en-US">
                <a:latin typeface="Open Sans"/>
                <a:ea typeface="Open Sans"/>
                <a:cs typeface="Open Sans"/>
              </a:rPr>
              <a:t>Employee Vaccinations </a:t>
            </a:r>
          </a:p>
        </p:txBody>
      </p:sp>
      <p:sp>
        <p:nvSpPr>
          <p:cNvPr id="10" name="Content Placeholder 2">
            <a:extLst>
              <a:ext uri="{FF2B5EF4-FFF2-40B4-BE49-F238E27FC236}">
                <a16:creationId xmlns:a16="http://schemas.microsoft.com/office/drawing/2014/main" id="{1EDD2775-00FA-9A28-DF73-2F3F37C507B0}"/>
              </a:ext>
            </a:extLst>
          </p:cNvPr>
          <p:cNvSpPr>
            <a:spLocks noGrp="1"/>
          </p:cNvSpPr>
          <p:nvPr>
            <p:ph sz="half" idx="1"/>
          </p:nvPr>
        </p:nvSpPr>
        <p:spPr>
          <a:xfrm>
            <a:off x="838200" y="1825625"/>
            <a:ext cx="5181600" cy="4351338"/>
          </a:xfrm>
        </p:spPr>
        <p:txBody>
          <a:bodyPr/>
          <a:lstStyle/>
          <a:p>
            <a:r>
              <a:rPr lang="en-US"/>
              <a:t>Tetanus</a:t>
            </a:r>
          </a:p>
          <a:p>
            <a:r>
              <a:rPr lang="en-US"/>
              <a:t>Seasonal Flu</a:t>
            </a:r>
          </a:p>
          <a:p>
            <a:r>
              <a:rPr lang="en-US"/>
              <a:t>COVID-19</a:t>
            </a:r>
          </a:p>
        </p:txBody>
      </p:sp>
      <p:pic>
        <p:nvPicPr>
          <p:cNvPr id="5" name="Picture 4">
            <a:extLst>
              <a:ext uri="{FF2B5EF4-FFF2-40B4-BE49-F238E27FC236}">
                <a16:creationId xmlns:a16="http://schemas.microsoft.com/office/drawing/2014/main" id="{6C76CF70-83F9-834F-D09F-16FBCA28D916}"/>
              </a:ext>
            </a:extLst>
          </p:cNvPr>
          <p:cNvPicPr>
            <a:picLocks noChangeAspect="1"/>
          </p:cNvPicPr>
          <p:nvPr/>
        </p:nvPicPr>
        <p:blipFill>
          <a:blip r:embed="rId3">
            <a:alphaModFix/>
          </a:blip>
          <a:srcRect t="36001" r="-2" b="8014"/>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193470938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0DE61-BD4F-EC40-4579-2D8307697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5D1D06-9BEE-9F3E-E9ED-61C9DB184D01}"/>
              </a:ext>
            </a:extLst>
          </p:cNvPr>
          <p:cNvSpPr>
            <a:spLocks noGrp="1"/>
          </p:cNvSpPr>
          <p:nvPr>
            <p:ph type="title"/>
          </p:nvPr>
        </p:nvSpPr>
        <p:spPr>
          <a:xfrm>
            <a:off x="838200" y="365125"/>
            <a:ext cx="10515600" cy="1325563"/>
          </a:xfrm>
        </p:spPr>
        <p:txBody>
          <a:bodyPr anchor="ctr">
            <a:normAutofit/>
          </a:bodyPr>
          <a:lstStyle/>
          <a:p>
            <a:r>
              <a:rPr lang="en-US">
                <a:latin typeface="Open Sans"/>
                <a:ea typeface="Open Sans"/>
                <a:cs typeface="Open Sans"/>
              </a:rPr>
              <a:t>Employee Vaccinations </a:t>
            </a:r>
          </a:p>
        </p:txBody>
      </p:sp>
      <p:sp>
        <p:nvSpPr>
          <p:cNvPr id="10" name="Content Placeholder 2">
            <a:extLst>
              <a:ext uri="{FF2B5EF4-FFF2-40B4-BE49-F238E27FC236}">
                <a16:creationId xmlns:a16="http://schemas.microsoft.com/office/drawing/2014/main" id="{5C888BE2-6FD6-CAF8-67C6-47E31ADED466}"/>
              </a:ext>
            </a:extLst>
          </p:cNvPr>
          <p:cNvSpPr>
            <a:spLocks noGrp="1"/>
          </p:cNvSpPr>
          <p:nvPr>
            <p:ph sz="half" idx="1"/>
          </p:nvPr>
        </p:nvSpPr>
        <p:spPr>
          <a:xfrm>
            <a:off x="838200" y="1825625"/>
            <a:ext cx="5181600" cy="4351338"/>
          </a:xfrm>
        </p:spPr>
        <p:txBody>
          <a:bodyPr/>
          <a:lstStyle/>
          <a:p>
            <a:r>
              <a:rPr lang="en-US"/>
              <a:t>Tetanus</a:t>
            </a:r>
          </a:p>
          <a:p>
            <a:r>
              <a:rPr lang="en-US"/>
              <a:t>Seasonal Flu</a:t>
            </a:r>
          </a:p>
          <a:p>
            <a:r>
              <a:rPr lang="en-US"/>
              <a:t>COVID-19</a:t>
            </a:r>
          </a:p>
        </p:txBody>
      </p:sp>
      <p:pic>
        <p:nvPicPr>
          <p:cNvPr id="5" name="Picture 4">
            <a:extLst>
              <a:ext uri="{FF2B5EF4-FFF2-40B4-BE49-F238E27FC236}">
                <a16:creationId xmlns:a16="http://schemas.microsoft.com/office/drawing/2014/main" id="{C49966DC-4920-8E06-44F6-AD5C68512F6B}"/>
              </a:ext>
            </a:extLst>
          </p:cNvPr>
          <p:cNvPicPr>
            <a:picLocks noChangeAspect="1"/>
          </p:cNvPicPr>
          <p:nvPr/>
        </p:nvPicPr>
        <p:blipFill>
          <a:blip r:embed="rId3">
            <a:alphaModFix amt="56000"/>
          </a:blip>
          <a:srcRect t="36001" r="-2" b="8014"/>
          <a:stretch>
            <a:fillRect/>
          </a:stretch>
        </p:blipFill>
        <p:spPr>
          <a:xfrm>
            <a:off x="6172200" y="1825625"/>
            <a:ext cx="5181600" cy="4351338"/>
          </a:xfrm>
          <a:prstGeom prst="rect">
            <a:avLst/>
          </a:prstGeom>
          <a:noFill/>
        </p:spPr>
      </p:pic>
      <p:graphicFrame>
        <p:nvGraphicFramePr>
          <p:cNvPr id="3" name="Table 2">
            <a:extLst>
              <a:ext uri="{FF2B5EF4-FFF2-40B4-BE49-F238E27FC236}">
                <a16:creationId xmlns:a16="http://schemas.microsoft.com/office/drawing/2014/main" id="{427431E9-555B-6B06-3A28-B6DFC3B4E1F3}"/>
              </a:ext>
            </a:extLst>
          </p:cNvPr>
          <p:cNvGraphicFramePr>
            <a:graphicFrameLocks noGrp="1"/>
          </p:cNvGraphicFramePr>
          <p:nvPr>
            <p:extLst>
              <p:ext uri="{D42A27DB-BD31-4B8C-83A1-F6EECF244321}">
                <p14:modId xmlns:p14="http://schemas.microsoft.com/office/powerpoint/2010/main" val="409589400"/>
              </p:ext>
            </p:extLst>
          </p:nvPr>
        </p:nvGraphicFramePr>
        <p:xfrm>
          <a:off x="1195435" y="3603715"/>
          <a:ext cx="9953529" cy="795158"/>
        </p:xfrm>
        <a:graphic>
          <a:graphicData uri="http://schemas.openxmlformats.org/drawingml/2006/table">
            <a:tbl>
              <a:tblPr firstRow="1" firstCol="1" bandRow="1">
                <a:tableStyleId>{5C22544A-7EE6-4342-B048-85BDC9FD1C3A}</a:tableStyleId>
              </a:tblPr>
              <a:tblGrid>
                <a:gridCol w="9953529">
                  <a:extLst>
                    <a:ext uri="{9D8B030D-6E8A-4147-A177-3AD203B41FA5}">
                      <a16:colId xmlns:a16="http://schemas.microsoft.com/office/drawing/2014/main" val="2392539392"/>
                    </a:ext>
                  </a:extLst>
                </a:gridCol>
              </a:tblGrid>
              <a:tr h="795158">
                <a:tc>
                  <a:txBody>
                    <a:bodyPr/>
                    <a:lstStyle/>
                    <a:p>
                      <a:pPr marL="0" marR="0" algn="l">
                        <a:lnSpc>
                          <a:spcPct val="107000"/>
                        </a:lnSpc>
                        <a:spcAft>
                          <a:spcPts val="800"/>
                        </a:spcAft>
                        <a:buNone/>
                      </a:pPr>
                      <a:r>
                        <a:rPr lang="en-US" sz="2400">
                          <a:effectLst/>
                        </a:rPr>
                        <a:t>On page 6 of the IPC Plan template, complete the “Employee Vaccinations” checkbox</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93589691"/>
                  </a:ext>
                </a:extLst>
              </a:tr>
            </a:tbl>
          </a:graphicData>
        </a:graphic>
      </p:graphicFrame>
    </p:spTree>
    <p:extLst>
      <p:ext uri="{BB962C8B-B14F-4D97-AF65-F5344CB8AC3E}">
        <p14:creationId xmlns:p14="http://schemas.microsoft.com/office/powerpoint/2010/main" val="305229516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B08AA-A845-EC07-92B5-D4EE338FE34F}"/>
              </a:ext>
            </a:extLst>
          </p:cNvPr>
          <p:cNvSpPr>
            <a:spLocks noGrp="1"/>
          </p:cNvSpPr>
          <p:nvPr>
            <p:ph type="title"/>
          </p:nvPr>
        </p:nvSpPr>
        <p:spPr/>
        <p:txBody>
          <a:bodyPr/>
          <a:lstStyle/>
          <a:p>
            <a:r>
              <a:rPr lang="en-US">
                <a:latin typeface="Open Sans"/>
                <a:ea typeface="Open Sans"/>
                <a:cs typeface="Open Sans"/>
              </a:rPr>
              <a:t>Vaccination Programs</a:t>
            </a:r>
          </a:p>
        </p:txBody>
      </p:sp>
      <p:sp>
        <p:nvSpPr>
          <p:cNvPr id="3" name="Content Placeholder 2">
            <a:extLst>
              <a:ext uri="{FF2B5EF4-FFF2-40B4-BE49-F238E27FC236}">
                <a16:creationId xmlns:a16="http://schemas.microsoft.com/office/drawing/2014/main" id="{371A834F-C46A-B204-B5D4-062FEA0BB439}"/>
              </a:ext>
            </a:extLst>
          </p:cNvPr>
          <p:cNvSpPr>
            <a:spLocks noGrp="1"/>
          </p:cNvSpPr>
          <p:nvPr>
            <p:ph idx="1"/>
          </p:nvPr>
        </p:nvSpPr>
        <p:spPr>
          <a:xfrm>
            <a:off x="472440" y="2316481"/>
            <a:ext cx="5830824" cy="3152266"/>
          </a:xfrm>
        </p:spPr>
        <p:txBody>
          <a:bodyPr vert="horz" lIns="91440" tIns="45720" rIns="91440" bIns="45720" rtlCol="0" anchor="t">
            <a:normAutofit fontScale="92500"/>
          </a:bodyPr>
          <a:lstStyle/>
          <a:p>
            <a:r>
              <a:rPr lang="en-US"/>
              <a:t>One study found that most Washington State dairy workers would get a flu shot if a free mobile clinic came to the farm. </a:t>
            </a:r>
          </a:p>
          <a:p>
            <a:r>
              <a:rPr lang="en-US"/>
              <a:t>Most vaccines can be received at a local clinic or pharmacy.</a:t>
            </a:r>
          </a:p>
          <a:p>
            <a:r>
              <a:rPr lang="en-US"/>
              <a:t>Some farms have collaborated with their Local Health Jurisdictions to have a mobile unit visit the farm to offer vaccines.  </a:t>
            </a:r>
          </a:p>
        </p:txBody>
      </p:sp>
      <p:pic>
        <p:nvPicPr>
          <p:cNvPr id="4" name="Picture 3">
            <a:extLst>
              <a:ext uri="{FF2B5EF4-FFF2-40B4-BE49-F238E27FC236}">
                <a16:creationId xmlns:a16="http://schemas.microsoft.com/office/drawing/2014/main" id="{FE611E9C-94D0-0795-04B9-EBE118814B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0866" y="1690688"/>
            <a:ext cx="10642723" cy="328388"/>
          </a:xfrm>
          <a:prstGeom prst="rect">
            <a:avLst/>
          </a:prstGeom>
        </p:spPr>
      </p:pic>
      <p:pic>
        <p:nvPicPr>
          <p:cNvPr id="6" name="Picture 5">
            <a:extLst>
              <a:ext uri="{FF2B5EF4-FFF2-40B4-BE49-F238E27FC236}">
                <a16:creationId xmlns:a16="http://schemas.microsoft.com/office/drawing/2014/main" id="{AD9C4050-1D34-5738-E63E-9CD0A8C1302D}"/>
              </a:ext>
            </a:extLst>
          </p:cNvPr>
          <p:cNvPicPr>
            <a:picLocks noChangeAspect="1"/>
          </p:cNvPicPr>
          <p:nvPr/>
        </p:nvPicPr>
        <p:blipFill>
          <a:blip r:embed="rId4"/>
          <a:stretch>
            <a:fillRect/>
          </a:stretch>
        </p:blipFill>
        <p:spPr>
          <a:xfrm>
            <a:off x="6595872" y="2080937"/>
            <a:ext cx="5123688" cy="3533111"/>
          </a:xfrm>
          <a:prstGeom prst="rect">
            <a:avLst/>
          </a:prstGeom>
        </p:spPr>
      </p:pic>
    </p:spTree>
    <p:extLst>
      <p:ext uri="{BB962C8B-B14F-4D97-AF65-F5344CB8AC3E}">
        <p14:creationId xmlns:p14="http://schemas.microsoft.com/office/powerpoint/2010/main" val="109304327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C9CC2-18CD-3B17-B3E3-BEDEDEEF9D38}"/>
              </a:ext>
            </a:extLst>
          </p:cNvPr>
          <p:cNvSpPr>
            <a:spLocks noGrp="1"/>
          </p:cNvSpPr>
          <p:nvPr>
            <p:ph type="title"/>
          </p:nvPr>
        </p:nvSpPr>
        <p:spPr>
          <a:xfrm>
            <a:off x="746760" y="341376"/>
            <a:ext cx="8909304" cy="1167384"/>
          </a:xfrm>
        </p:spPr>
        <p:txBody>
          <a:bodyPr>
            <a:normAutofit/>
          </a:bodyPr>
          <a:lstStyle/>
          <a:p>
            <a:r>
              <a:rPr lang="en-US">
                <a:latin typeface="Open Sans"/>
                <a:ea typeface="Open Sans"/>
                <a:cs typeface="Open Sans"/>
              </a:rPr>
              <a:t>Worker Illness Communication</a:t>
            </a:r>
          </a:p>
        </p:txBody>
      </p:sp>
      <p:pic>
        <p:nvPicPr>
          <p:cNvPr id="7" name="Content Placeholder 6" descr="Cough with solid fill">
            <a:extLst>
              <a:ext uri="{FF2B5EF4-FFF2-40B4-BE49-F238E27FC236}">
                <a16:creationId xmlns:a16="http://schemas.microsoft.com/office/drawing/2014/main" id="{200A929E-F764-3DFF-EF71-423F570D85B4}"/>
              </a:ext>
            </a:extLst>
          </p:cNvPr>
          <p:cNvPicPr>
            <a:picLocks noGrp="1" noChangeAspect="1"/>
          </p:cNvPicPr>
          <p:nvPr>
            <p:ph idx="1"/>
          </p:nvPr>
        </p:nvPicPr>
        <p:blipFill>
          <a:blip>
            <a:extLst>
              <a:ext uri="{96DAC541-7B7A-43D3-8B79-37D633B846F1}">
                <asvg:svgBlip xmlns:asvg="http://schemas.microsoft.com/office/drawing/2016/SVG/main" r:embed="rId3"/>
              </a:ext>
            </a:extLst>
          </a:blip>
          <a:stretch>
            <a:fillRect/>
          </a:stretch>
        </p:blipFill>
        <p:spPr>
          <a:xfrm>
            <a:off x="8808720" y="3651650"/>
            <a:ext cx="2490946" cy="2490946"/>
          </a:xfrm>
          <a:prstGeom prst="rect">
            <a:avLst/>
          </a:prstGeom>
        </p:spPr>
      </p:pic>
      <p:pic>
        <p:nvPicPr>
          <p:cNvPr id="5" name="Content Placeholder 4" descr="Fever with solid fill">
            <a:extLst>
              <a:ext uri="{FF2B5EF4-FFF2-40B4-BE49-F238E27FC236}">
                <a16:creationId xmlns:a16="http://schemas.microsoft.com/office/drawing/2014/main" id="{79DFEE53-3F56-E00C-6FD5-A2D6B423E0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16130" y="1308751"/>
            <a:ext cx="2322576" cy="2322576"/>
          </a:xfrm>
          <a:prstGeom prst="rect">
            <a:avLst/>
          </a:prstGeom>
        </p:spPr>
      </p:pic>
      <p:sp>
        <p:nvSpPr>
          <p:cNvPr id="6" name="TextBox 5">
            <a:extLst>
              <a:ext uri="{FF2B5EF4-FFF2-40B4-BE49-F238E27FC236}">
                <a16:creationId xmlns:a16="http://schemas.microsoft.com/office/drawing/2014/main" id="{66093FAA-7B44-8473-8B9A-4ECA2EBE5FFA}"/>
              </a:ext>
            </a:extLst>
          </p:cNvPr>
          <p:cNvSpPr txBox="1"/>
          <p:nvPr/>
        </p:nvSpPr>
        <p:spPr>
          <a:xfrm>
            <a:off x="633984" y="1886711"/>
            <a:ext cx="7449312" cy="3046988"/>
          </a:xfrm>
          <a:prstGeom prst="rect">
            <a:avLst/>
          </a:prstGeom>
          <a:noFill/>
        </p:spPr>
        <p:txBody>
          <a:bodyPr wrap="square">
            <a:spAutoFit/>
          </a:bodyPr>
          <a:lstStyle/>
          <a:p>
            <a:pPr marL="342900" indent="-342900" rtl="0" fontAlgn="base">
              <a:buFont typeface="Arial" panose="020B0604020202020204" pitchFamily="34" charset="0"/>
              <a:buChar char="•"/>
            </a:pPr>
            <a:r>
              <a:rPr lang="en-US" sz="2400" b="0" i="0">
                <a:solidFill>
                  <a:srgbClr val="000000"/>
                </a:solidFill>
                <a:effectLst/>
                <a:latin typeface="Calibri" panose="020F0502020204030204" pitchFamily="34" charset="0"/>
              </a:rPr>
              <a:t>Employees notify their supervisor if feeling unwell. </a:t>
            </a:r>
          </a:p>
          <a:p>
            <a:pPr rtl="0" fontAlgn="base"/>
            <a:endParaRPr lang="en-US" sz="2400" b="0" i="0">
              <a:solidFill>
                <a:srgbClr val="000000"/>
              </a:solidFill>
              <a:effectLst/>
              <a:latin typeface="Calibri" panose="020F0502020204030204" pitchFamily="34" charset="0"/>
            </a:endParaRPr>
          </a:p>
          <a:p>
            <a:pPr marL="342900" indent="-342900" rtl="0" fontAlgn="base">
              <a:buFont typeface="Arial" panose="020B0604020202020204" pitchFamily="34" charset="0"/>
              <a:buChar char="•"/>
            </a:pPr>
            <a:r>
              <a:rPr lang="en-US" sz="2400" b="0" i="0">
                <a:solidFill>
                  <a:srgbClr val="000000"/>
                </a:solidFill>
                <a:effectLst/>
                <a:latin typeface="Calibri" panose="020F0502020204030204" pitchFamily="34" charset="0"/>
              </a:rPr>
              <a:t>Managers encourage employees to avoid coming to work if they are sick. </a:t>
            </a:r>
          </a:p>
          <a:p>
            <a:pPr rtl="0" fontAlgn="base"/>
            <a:endParaRPr lang="en-US" sz="2400" b="0" i="0">
              <a:solidFill>
                <a:srgbClr val="000000"/>
              </a:solidFill>
              <a:effectLst/>
              <a:latin typeface="Calibri" panose="020F0502020204030204" pitchFamily="34" charset="0"/>
            </a:endParaRPr>
          </a:p>
          <a:p>
            <a:pPr marL="342900" indent="-342900" rtl="0" fontAlgn="base">
              <a:buFont typeface="Arial" panose="020B0604020202020204" pitchFamily="34" charset="0"/>
              <a:buChar char="•"/>
            </a:pPr>
            <a:r>
              <a:rPr lang="en-US" sz="2400">
                <a:solidFill>
                  <a:srgbClr val="000000"/>
                </a:solidFill>
                <a:latin typeface="Calibri" panose="020F0502020204030204" pitchFamily="34" charset="0"/>
              </a:rPr>
              <a:t>Employees </a:t>
            </a:r>
            <a:r>
              <a:rPr lang="en-US" sz="2400" b="0" i="0">
                <a:solidFill>
                  <a:srgbClr val="000000"/>
                </a:solidFill>
                <a:effectLst/>
                <a:latin typeface="Calibri" panose="020F0502020204030204" pitchFamily="34" charset="0"/>
              </a:rPr>
              <a:t>avoid coming to work if fever or vomiting in the last 24 hours, or if too ill to work, and notify their supervisor  </a:t>
            </a:r>
          </a:p>
        </p:txBody>
      </p:sp>
    </p:spTree>
    <p:extLst>
      <p:ext uri="{BB962C8B-B14F-4D97-AF65-F5344CB8AC3E}">
        <p14:creationId xmlns:p14="http://schemas.microsoft.com/office/powerpoint/2010/main" val="3318844091"/>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279BD-6828-9E4D-6C3A-DA5BB8418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14BC86-BC01-296E-AB49-AD3FCCF75E98}"/>
              </a:ext>
            </a:extLst>
          </p:cNvPr>
          <p:cNvSpPr>
            <a:spLocks noGrp="1"/>
          </p:cNvSpPr>
          <p:nvPr>
            <p:ph type="title"/>
          </p:nvPr>
        </p:nvSpPr>
        <p:spPr>
          <a:xfrm>
            <a:off x="746760" y="341376"/>
            <a:ext cx="8909304" cy="1167384"/>
          </a:xfrm>
        </p:spPr>
        <p:txBody>
          <a:bodyPr>
            <a:normAutofit fontScale="90000"/>
          </a:bodyPr>
          <a:lstStyle/>
          <a:p>
            <a:r>
              <a:rPr lang="en-US">
                <a:latin typeface="Open Sans"/>
                <a:ea typeface="Open Sans"/>
                <a:cs typeface="Open Sans"/>
              </a:rPr>
              <a:t>Worker Symptom &amp; Illness Management: Best Practice</a:t>
            </a:r>
            <a:endParaRPr lang="en-US"/>
          </a:p>
        </p:txBody>
      </p:sp>
      <p:pic>
        <p:nvPicPr>
          <p:cNvPr id="7" name="Content Placeholder 6" descr="Cough with solid fill">
            <a:extLst>
              <a:ext uri="{FF2B5EF4-FFF2-40B4-BE49-F238E27FC236}">
                <a16:creationId xmlns:a16="http://schemas.microsoft.com/office/drawing/2014/main" id="{DD3BDBE2-AD46-4588-BA7B-E517B11C502B}"/>
              </a:ext>
            </a:extLst>
          </p:cNvPr>
          <p:cNvPicPr>
            <a:picLocks noGrp="1" noChangeAspect="1"/>
          </p:cNvPicPr>
          <p:nvPr>
            <p:ph idx="1"/>
          </p:nvPr>
        </p:nvPicPr>
        <p:blipFill>
          <a:blip>
            <a:extLst>
              <a:ext uri="{96DAC541-7B7A-43D3-8B79-37D633B846F1}">
                <asvg:svgBlip xmlns:asvg="http://schemas.microsoft.com/office/drawing/2016/SVG/main" r:embed="rId3"/>
              </a:ext>
            </a:extLst>
          </a:blip>
          <a:stretch>
            <a:fillRect/>
          </a:stretch>
        </p:blipFill>
        <p:spPr>
          <a:xfrm>
            <a:off x="8808720" y="3651650"/>
            <a:ext cx="2490946" cy="2490946"/>
          </a:xfrm>
          <a:prstGeom prst="rect">
            <a:avLst/>
          </a:prstGeom>
        </p:spPr>
      </p:pic>
      <p:pic>
        <p:nvPicPr>
          <p:cNvPr id="5" name="Content Placeholder 4" descr="Fever with solid fill">
            <a:extLst>
              <a:ext uri="{FF2B5EF4-FFF2-40B4-BE49-F238E27FC236}">
                <a16:creationId xmlns:a16="http://schemas.microsoft.com/office/drawing/2014/main" id="{A1CF37A9-695B-A749-C0B9-BEA7EBC7915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16130" y="1308751"/>
            <a:ext cx="2322576" cy="2322576"/>
          </a:xfrm>
          <a:prstGeom prst="rect">
            <a:avLst/>
          </a:prstGeom>
        </p:spPr>
      </p:pic>
      <p:sp>
        <p:nvSpPr>
          <p:cNvPr id="6" name="TextBox 5">
            <a:extLst>
              <a:ext uri="{FF2B5EF4-FFF2-40B4-BE49-F238E27FC236}">
                <a16:creationId xmlns:a16="http://schemas.microsoft.com/office/drawing/2014/main" id="{FD962999-EE00-0E32-FF45-0D477F32B3A2}"/>
              </a:ext>
            </a:extLst>
          </p:cNvPr>
          <p:cNvSpPr txBox="1"/>
          <p:nvPr/>
        </p:nvSpPr>
        <p:spPr>
          <a:xfrm>
            <a:off x="633984" y="1886711"/>
            <a:ext cx="7449312" cy="3046988"/>
          </a:xfrm>
          <a:prstGeom prst="rect">
            <a:avLst/>
          </a:prstGeom>
          <a:noFill/>
        </p:spPr>
        <p:txBody>
          <a:bodyPr wrap="square">
            <a:spAutoFit/>
          </a:bodyPr>
          <a:lstStyle/>
          <a:p>
            <a:pPr marL="342900" indent="-342900" rtl="0" fontAlgn="base">
              <a:buFont typeface="Arial" panose="020B0604020202020204" pitchFamily="34" charset="0"/>
              <a:buChar char="•"/>
            </a:pPr>
            <a:r>
              <a:rPr lang="en-US" sz="2400" b="0" i="0">
                <a:solidFill>
                  <a:srgbClr val="000000"/>
                </a:solidFill>
                <a:effectLst/>
                <a:latin typeface="Calibri" panose="020F0502020204030204" pitchFamily="34" charset="0"/>
              </a:rPr>
              <a:t>Employees notify their supervisor if feeling unwell. </a:t>
            </a:r>
          </a:p>
          <a:p>
            <a:pPr rtl="0" fontAlgn="base"/>
            <a:endParaRPr lang="en-US" sz="2400" b="0" i="0">
              <a:solidFill>
                <a:srgbClr val="000000"/>
              </a:solidFill>
              <a:effectLst/>
              <a:latin typeface="Calibri" panose="020F0502020204030204" pitchFamily="34" charset="0"/>
            </a:endParaRPr>
          </a:p>
          <a:p>
            <a:pPr marL="342900" indent="-342900" rtl="0" fontAlgn="base">
              <a:buFont typeface="Arial" panose="020B0604020202020204" pitchFamily="34" charset="0"/>
              <a:buChar char="•"/>
            </a:pPr>
            <a:r>
              <a:rPr lang="en-US" sz="2400" b="0" i="0">
                <a:solidFill>
                  <a:srgbClr val="000000"/>
                </a:solidFill>
                <a:effectLst/>
                <a:latin typeface="Calibri" panose="020F0502020204030204" pitchFamily="34" charset="0"/>
              </a:rPr>
              <a:t>Managers encourage employees to avoid coming to work if they are sick. </a:t>
            </a:r>
          </a:p>
          <a:p>
            <a:pPr rtl="0" fontAlgn="base"/>
            <a:endParaRPr lang="en-US" sz="2400" b="0" i="0">
              <a:solidFill>
                <a:srgbClr val="000000"/>
              </a:solidFill>
              <a:effectLst/>
              <a:latin typeface="Calibri" panose="020F0502020204030204" pitchFamily="34" charset="0"/>
            </a:endParaRPr>
          </a:p>
          <a:p>
            <a:pPr marL="342900" indent="-342900" rtl="0" fontAlgn="base">
              <a:buFont typeface="Arial" panose="020B0604020202020204" pitchFamily="34" charset="0"/>
              <a:buChar char="•"/>
            </a:pPr>
            <a:r>
              <a:rPr lang="en-US" sz="2400">
                <a:solidFill>
                  <a:srgbClr val="000000"/>
                </a:solidFill>
                <a:latin typeface="Calibri" panose="020F0502020204030204" pitchFamily="34" charset="0"/>
              </a:rPr>
              <a:t>Employees </a:t>
            </a:r>
            <a:r>
              <a:rPr lang="en-US" sz="2400" b="0" i="0">
                <a:solidFill>
                  <a:srgbClr val="000000"/>
                </a:solidFill>
                <a:effectLst/>
                <a:latin typeface="Calibri" panose="020F0502020204030204" pitchFamily="34" charset="0"/>
              </a:rPr>
              <a:t>avoid coming to work if fever or vomiting in the last 24 hours, or if too ill to work, and notify their supervisor  </a:t>
            </a:r>
          </a:p>
        </p:txBody>
      </p:sp>
      <p:graphicFrame>
        <p:nvGraphicFramePr>
          <p:cNvPr id="3" name="Table 2">
            <a:extLst>
              <a:ext uri="{FF2B5EF4-FFF2-40B4-BE49-F238E27FC236}">
                <a16:creationId xmlns:a16="http://schemas.microsoft.com/office/drawing/2014/main" id="{17A20BCC-7E1D-3F72-40AD-DE1A9610FC25}"/>
              </a:ext>
            </a:extLst>
          </p:cNvPr>
          <p:cNvGraphicFramePr>
            <a:graphicFrameLocks noGrp="1"/>
          </p:cNvGraphicFramePr>
          <p:nvPr>
            <p:extLst>
              <p:ext uri="{D42A27DB-BD31-4B8C-83A1-F6EECF244321}">
                <p14:modId xmlns:p14="http://schemas.microsoft.com/office/powerpoint/2010/main" val="3412203739"/>
              </p:ext>
            </p:extLst>
          </p:nvPr>
        </p:nvGraphicFramePr>
        <p:xfrm>
          <a:off x="953294" y="3429000"/>
          <a:ext cx="10153465" cy="701675"/>
        </p:xfrm>
        <a:graphic>
          <a:graphicData uri="http://schemas.openxmlformats.org/drawingml/2006/table">
            <a:tbl>
              <a:tblPr firstRow="1" firstCol="1" bandRow="1">
                <a:tableStyleId>{5C22544A-7EE6-4342-B048-85BDC9FD1C3A}</a:tableStyleId>
              </a:tblPr>
              <a:tblGrid>
                <a:gridCol w="10153465">
                  <a:extLst>
                    <a:ext uri="{9D8B030D-6E8A-4147-A177-3AD203B41FA5}">
                      <a16:colId xmlns:a16="http://schemas.microsoft.com/office/drawing/2014/main" val="2354911669"/>
                    </a:ext>
                  </a:extLst>
                </a:gridCol>
              </a:tblGrid>
              <a:tr h="541033">
                <a:tc>
                  <a:txBody>
                    <a:bodyPr/>
                    <a:lstStyle/>
                    <a:p>
                      <a:pPr marL="0" marR="0" algn="l">
                        <a:lnSpc>
                          <a:spcPct val="107000"/>
                        </a:lnSpc>
                        <a:spcAft>
                          <a:spcPts val="800"/>
                        </a:spcAft>
                        <a:buNone/>
                      </a:pPr>
                      <a:r>
                        <a:rPr lang="en-US" sz="2200">
                          <a:effectLst/>
                        </a:rPr>
                        <a:t>On page 7 on the IPC Plan Template, complete the “Worker Illness Communication” checkbox</a:t>
                      </a:r>
                      <a:endParaRPr lang="en-US" sz="2200">
                        <a:effectLst/>
                        <a:latin typeface="Calibri"/>
                        <a:ea typeface="Calibri"/>
                        <a:cs typeface="Arial"/>
                      </a:endParaRPr>
                    </a:p>
                  </a:txBody>
                  <a:tcPr marL="68580" marR="68580" marT="0" marB="0" anchor="ctr"/>
                </a:tc>
                <a:extLst>
                  <a:ext uri="{0D108BD9-81ED-4DB2-BD59-A6C34878D82A}">
                    <a16:rowId xmlns:a16="http://schemas.microsoft.com/office/drawing/2014/main" val="3132785410"/>
                  </a:ext>
                </a:extLst>
              </a:tr>
            </a:tbl>
          </a:graphicData>
        </a:graphic>
      </p:graphicFrame>
    </p:spTree>
    <p:extLst>
      <p:ext uri="{BB962C8B-B14F-4D97-AF65-F5344CB8AC3E}">
        <p14:creationId xmlns:p14="http://schemas.microsoft.com/office/powerpoint/2010/main" val="12091102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26AC1-AD8A-2BFF-B37B-DDD21E8C7E12}"/>
              </a:ext>
            </a:extLst>
          </p:cNvPr>
          <p:cNvSpPr>
            <a:spLocks noGrp="1"/>
          </p:cNvSpPr>
          <p:nvPr>
            <p:ph type="title"/>
          </p:nvPr>
        </p:nvSpPr>
        <p:spPr>
          <a:xfrm>
            <a:off x="838200" y="365125"/>
            <a:ext cx="10515600" cy="1325563"/>
          </a:xfrm>
        </p:spPr>
        <p:txBody>
          <a:bodyPr anchor="ctr">
            <a:normAutofit/>
          </a:bodyPr>
          <a:lstStyle/>
          <a:p>
            <a:r>
              <a:rPr lang="en-US">
                <a:latin typeface="Open Sans"/>
                <a:ea typeface="Open Sans"/>
                <a:cs typeface="Open Sans"/>
              </a:rPr>
              <a:t>Worker Protections &amp; Herd Illness</a:t>
            </a:r>
          </a:p>
        </p:txBody>
      </p:sp>
      <p:sp>
        <p:nvSpPr>
          <p:cNvPr id="3" name="Content Placeholder 2">
            <a:extLst>
              <a:ext uri="{FF2B5EF4-FFF2-40B4-BE49-F238E27FC236}">
                <a16:creationId xmlns:a16="http://schemas.microsoft.com/office/drawing/2014/main" id="{5E9574E0-952B-E60E-B9E8-07CB82E7B8D0}"/>
              </a:ext>
            </a:extLst>
          </p:cNvPr>
          <p:cNvSpPr>
            <a:spLocks noGrp="1"/>
          </p:cNvSpPr>
          <p:nvPr>
            <p:ph sz="half" idx="1"/>
          </p:nvPr>
        </p:nvSpPr>
        <p:spPr>
          <a:xfrm>
            <a:off x="838201" y="2552473"/>
            <a:ext cx="5181600" cy="2068513"/>
          </a:xfrm>
        </p:spPr>
        <p:txBody>
          <a:bodyPr>
            <a:normAutofit/>
          </a:bodyPr>
          <a:lstStyle/>
          <a:p>
            <a:pPr marL="0" indent="0">
              <a:buNone/>
            </a:pPr>
            <a:r>
              <a:rPr lang="en-US" b="1"/>
              <a:t>Communication between the herd health lead and the worker health lead is important for the health of works and cows on the farm</a:t>
            </a:r>
            <a:endParaRPr lang="en-US" sz="2400" b="1"/>
          </a:p>
        </p:txBody>
      </p:sp>
      <p:pic>
        <p:nvPicPr>
          <p:cNvPr id="5" name="Picture 4">
            <a:extLst>
              <a:ext uri="{FF2B5EF4-FFF2-40B4-BE49-F238E27FC236}">
                <a16:creationId xmlns:a16="http://schemas.microsoft.com/office/drawing/2014/main" id="{462998B3-1E23-2AAE-EFBA-BAB71874DF37}"/>
              </a:ext>
            </a:extLst>
          </p:cNvPr>
          <p:cNvPicPr>
            <a:picLocks noChangeAspect="1"/>
          </p:cNvPicPr>
          <p:nvPr/>
        </p:nvPicPr>
        <p:blipFill>
          <a:blip r:embed="rId3"/>
          <a:srcRect l="11538" r="1178"/>
          <a:stretch>
            <a:fillRect/>
          </a:stretch>
        </p:blipFill>
        <p:spPr>
          <a:xfrm>
            <a:off x="6172200" y="1825625"/>
            <a:ext cx="5181600" cy="4351338"/>
          </a:xfrm>
          <a:prstGeom prst="rect">
            <a:avLst/>
          </a:prstGeom>
          <a:noFill/>
        </p:spPr>
      </p:pic>
    </p:spTree>
    <p:extLst>
      <p:ext uri="{BB962C8B-B14F-4D97-AF65-F5344CB8AC3E}">
        <p14:creationId xmlns:p14="http://schemas.microsoft.com/office/powerpoint/2010/main" val="2970057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DC8F5-8CAE-7D73-BE10-1C387B6A3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FB6728-EBDC-72B1-48F1-DF4739AAE2E3}"/>
              </a:ext>
            </a:extLst>
          </p:cNvPr>
          <p:cNvSpPr>
            <a:spLocks noGrp="1"/>
          </p:cNvSpPr>
          <p:nvPr>
            <p:ph type="title"/>
          </p:nvPr>
        </p:nvSpPr>
        <p:spPr>
          <a:xfrm>
            <a:off x="838200" y="365125"/>
            <a:ext cx="10515600" cy="1325563"/>
          </a:xfrm>
        </p:spPr>
        <p:txBody>
          <a:bodyPr anchor="ctr">
            <a:normAutofit/>
          </a:bodyPr>
          <a:lstStyle/>
          <a:p>
            <a:r>
              <a:rPr lang="en-US">
                <a:latin typeface="Open Sans"/>
                <a:ea typeface="Open Sans"/>
                <a:cs typeface="Open Sans"/>
              </a:rPr>
              <a:t>Worker Protections &amp; Herd Illness</a:t>
            </a:r>
          </a:p>
        </p:txBody>
      </p:sp>
      <p:pic>
        <p:nvPicPr>
          <p:cNvPr id="5" name="Picture 4">
            <a:extLst>
              <a:ext uri="{FF2B5EF4-FFF2-40B4-BE49-F238E27FC236}">
                <a16:creationId xmlns:a16="http://schemas.microsoft.com/office/drawing/2014/main" id="{4335A71F-6564-25FC-3A41-C6643837DBA7}"/>
              </a:ext>
            </a:extLst>
          </p:cNvPr>
          <p:cNvPicPr>
            <a:picLocks noChangeAspect="1"/>
          </p:cNvPicPr>
          <p:nvPr/>
        </p:nvPicPr>
        <p:blipFill>
          <a:blip r:embed="rId3">
            <a:alphaModFix amt="50000"/>
          </a:blip>
          <a:srcRect l="11538" r="1178"/>
          <a:stretch>
            <a:fillRect/>
          </a:stretch>
        </p:blipFill>
        <p:spPr>
          <a:xfrm>
            <a:off x="6172200" y="1825625"/>
            <a:ext cx="5181600" cy="4351338"/>
          </a:xfrm>
          <a:prstGeom prst="rect">
            <a:avLst/>
          </a:prstGeom>
          <a:noFill/>
        </p:spPr>
      </p:pic>
      <p:graphicFrame>
        <p:nvGraphicFramePr>
          <p:cNvPr id="4" name="Table 3">
            <a:extLst>
              <a:ext uri="{FF2B5EF4-FFF2-40B4-BE49-F238E27FC236}">
                <a16:creationId xmlns:a16="http://schemas.microsoft.com/office/drawing/2014/main" id="{E48CBC52-2833-17C9-EDEC-8E478C25F395}"/>
              </a:ext>
            </a:extLst>
          </p:cNvPr>
          <p:cNvGraphicFramePr>
            <a:graphicFrameLocks noGrp="1"/>
          </p:cNvGraphicFramePr>
          <p:nvPr>
            <p:extLst>
              <p:ext uri="{D42A27DB-BD31-4B8C-83A1-F6EECF244321}">
                <p14:modId xmlns:p14="http://schemas.microsoft.com/office/powerpoint/2010/main" val="2894197429"/>
              </p:ext>
            </p:extLst>
          </p:nvPr>
        </p:nvGraphicFramePr>
        <p:xfrm>
          <a:off x="634166" y="2511018"/>
          <a:ext cx="11076067" cy="917982"/>
        </p:xfrm>
        <a:graphic>
          <a:graphicData uri="http://schemas.openxmlformats.org/drawingml/2006/table">
            <a:tbl>
              <a:tblPr firstRow="1" firstCol="1" bandRow="1">
                <a:tableStyleId>{5C22544A-7EE6-4342-B048-85BDC9FD1C3A}</a:tableStyleId>
              </a:tblPr>
              <a:tblGrid>
                <a:gridCol w="11076067">
                  <a:extLst>
                    <a:ext uri="{9D8B030D-6E8A-4147-A177-3AD203B41FA5}">
                      <a16:colId xmlns:a16="http://schemas.microsoft.com/office/drawing/2014/main" val="4105984426"/>
                    </a:ext>
                  </a:extLst>
                </a:gridCol>
              </a:tblGrid>
              <a:tr h="917982">
                <a:tc>
                  <a:txBody>
                    <a:bodyPr/>
                    <a:lstStyle/>
                    <a:p>
                      <a:pPr marL="0" marR="0" algn="ctr">
                        <a:lnSpc>
                          <a:spcPct val="107000"/>
                        </a:lnSpc>
                        <a:spcAft>
                          <a:spcPts val="800"/>
                        </a:spcAft>
                        <a:buNone/>
                      </a:pPr>
                      <a:r>
                        <a:rPr lang="en-US" sz="2400">
                          <a:effectLst/>
                        </a:rPr>
                        <a:t>On page 7 on the IPC Plan Template, complete the “Worker Protection &amp; Herd Health” checkbox</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57578854"/>
                  </a:ext>
                </a:extLst>
              </a:tr>
            </a:tbl>
          </a:graphicData>
        </a:graphic>
      </p:graphicFrame>
      <p:sp>
        <p:nvSpPr>
          <p:cNvPr id="9" name="TextBox 8">
            <a:extLst>
              <a:ext uri="{FF2B5EF4-FFF2-40B4-BE49-F238E27FC236}">
                <a16:creationId xmlns:a16="http://schemas.microsoft.com/office/drawing/2014/main" id="{0CD4F9DE-0463-454B-EAB6-B18DDCFC91C6}"/>
              </a:ext>
            </a:extLst>
          </p:cNvPr>
          <p:cNvSpPr txBox="1"/>
          <p:nvPr/>
        </p:nvSpPr>
        <p:spPr>
          <a:xfrm>
            <a:off x="626076" y="3392620"/>
            <a:ext cx="6098720" cy="1200329"/>
          </a:xfrm>
          <a:prstGeom prst="rect">
            <a:avLst/>
          </a:prstGeom>
          <a:noFill/>
        </p:spPr>
        <p:txBody>
          <a:bodyPr wrap="square">
            <a:spAutoFit/>
          </a:bodyPr>
          <a:lstStyle/>
          <a:p>
            <a:pPr marL="0" indent="0">
              <a:buNone/>
            </a:pPr>
            <a:r>
              <a:rPr lang="en-US" sz="2400" b="1">
                <a:solidFill>
                  <a:schemeClr val="bg1">
                    <a:lumMod val="75000"/>
                  </a:schemeClr>
                </a:solidFill>
              </a:rPr>
              <a:t>Communication between the herd health lead and the worker health lead is important for the health of works and cows on the farm</a:t>
            </a:r>
          </a:p>
        </p:txBody>
      </p:sp>
    </p:spTree>
    <p:extLst>
      <p:ext uri="{BB962C8B-B14F-4D97-AF65-F5344CB8AC3E}">
        <p14:creationId xmlns:p14="http://schemas.microsoft.com/office/powerpoint/2010/main" val="20727411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F3E16-9E19-9B5E-A5DA-D05DC6A228E2}"/>
              </a:ext>
            </a:extLst>
          </p:cNvPr>
          <p:cNvSpPr>
            <a:spLocks noGrp="1"/>
          </p:cNvSpPr>
          <p:nvPr>
            <p:ph type="title"/>
          </p:nvPr>
        </p:nvSpPr>
        <p:spPr/>
        <p:txBody>
          <a:bodyPr/>
          <a:lstStyle/>
          <a:p>
            <a:r>
              <a:rPr lang="en-US">
                <a:latin typeface="Open Sans"/>
                <a:ea typeface="Open Sans"/>
                <a:cs typeface="Open Sans"/>
              </a:rPr>
              <a:t>Paid Sick Leave &amp; Paid Time Off</a:t>
            </a:r>
          </a:p>
        </p:txBody>
      </p:sp>
      <p:pic>
        <p:nvPicPr>
          <p:cNvPr id="9" name="Graphic 8" descr="Monthly calendar with solid fill">
            <a:extLst>
              <a:ext uri="{FF2B5EF4-FFF2-40B4-BE49-F238E27FC236}">
                <a16:creationId xmlns:a16="http://schemas.microsoft.com/office/drawing/2014/main" id="{168A962D-E35D-36EE-1709-BEEC67F47D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90987" y="1479137"/>
            <a:ext cx="2501525" cy="2501525"/>
          </a:xfrm>
          <a:prstGeom prst="rect">
            <a:avLst/>
          </a:prstGeom>
        </p:spPr>
      </p:pic>
      <p:sp>
        <p:nvSpPr>
          <p:cNvPr id="11" name="Content Placeholder 10">
            <a:extLst>
              <a:ext uri="{FF2B5EF4-FFF2-40B4-BE49-F238E27FC236}">
                <a16:creationId xmlns:a16="http://schemas.microsoft.com/office/drawing/2014/main" id="{8664DBA1-19CA-4350-8C6B-AB02ACC15D97}"/>
              </a:ext>
            </a:extLst>
          </p:cNvPr>
          <p:cNvSpPr>
            <a:spLocks noGrp="1"/>
          </p:cNvSpPr>
          <p:nvPr>
            <p:ph idx="1"/>
          </p:nvPr>
        </p:nvSpPr>
        <p:spPr>
          <a:xfrm>
            <a:off x="838200" y="1560576"/>
            <a:ext cx="6050280" cy="4616387"/>
          </a:xfrm>
        </p:spPr>
        <p:txBody>
          <a:bodyPr>
            <a:normAutofit/>
          </a:bodyPr>
          <a:lstStyle/>
          <a:p>
            <a:pPr fontAlgn="base"/>
            <a:r>
              <a:rPr lang="en-US"/>
              <a:t>Paid Sick Leave and paid time off </a:t>
            </a:r>
          </a:p>
          <a:p>
            <a:pPr lvl="1" fontAlgn="base"/>
            <a:r>
              <a:rPr lang="en-US"/>
              <a:t>Compliance with the Washington Department of Labor and Industries Paid Sick Leave Laws </a:t>
            </a:r>
          </a:p>
          <a:p>
            <a:pPr fontAlgn="base"/>
            <a:r>
              <a:rPr lang="en-US"/>
              <a:t>Helps protect employees &amp; herd: </a:t>
            </a:r>
          </a:p>
          <a:p>
            <a:pPr lvl="1" fontAlgn="base"/>
            <a:r>
              <a:rPr lang="en-US"/>
              <a:t>Encouraging ill workers to stay home. </a:t>
            </a:r>
          </a:p>
          <a:p>
            <a:pPr lvl="1" fontAlgn="base"/>
            <a:r>
              <a:rPr lang="en-US"/>
              <a:t>Reducing workplace and animal exposure to infectious diseases. </a:t>
            </a:r>
          </a:p>
          <a:p>
            <a:pPr lvl="1" fontAlgn="base"/>
            <a:r>
              <a:rPr lang="en-US"/>
              <a:t>Supporting overall farm productivity and resilience. </a:t>
            </a:r>
          </a:p>
        </p:txBody>
      </p:sp>
      <p:pic>
        <p:nvPicPr>
          <p:cNvPr id="13" name="Graphic 12" descr="Scroll with solid fill">
            <a:extLst>
              <a:ext uri="{FF2B5EF4-FFF2-40B4-BE49-F238E27FC236}">
                <a16:creationId xmlns:a16="http://schemas.microsoft.com/office/drawing/2014/main" id="{FBB588DF-9DEE-3E9E-ABC2-372404FF47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14177" y="3980662"/>
            <a:ext cx="1772653" cy="1772653"/>
          </a:xfrm>
          <a:prstGeom prst="rect">
            <a:avLst/>
          </a:prstGeom>
        </p:spPr>
      </p:pic>
    </p:spTree>
    <p:extLst>
      <p:ext uri="{BB962C8B-B14F-4D97-AF65-F5344CB8AC3E}">
        <p14:creationId xmlns:p14="http://schemas.microsoft.com/office/powerpoint/2010/main" val="41957211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47A44-C714-66B7-374F-4ED559631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60BCF5-E5F8-9C7E-08FA-60F096E6E17A}"/>
              </a:ext>
            </a:extLst>
          </p:cNvPr>
          <p:cNvSpPr>
            <a:spLocks noGrp="1"/>
          </p:cNvSpPr>
          <p:nvPr>
            <p:ph type="title"/>
          </p:nvPr>
        </p:nvSpPr>
        <p:spPr/>
        <p:txBody>
          <a:bodyPr/>
          <a:lstStyle/>
          <a:p>
            <a:r>
              <a:rPr lang="en-US">
                <a:latin typeface="Open Sans"/>
                <a:ea typeface="Open Sans"/>
                <a:cs typeface="Open Sans"/>
              </a:rPr>
              <a:t>Paid Sick Leave &amp; Paid Time Off</a:t>
            </a:r>
          </a:p>
        </p:txBody>
      </p:sp>
      <p:pic>
        <p:nvPicPr>
          <p:cNvPr id="9" name="Graphic 8" descr="Monthly calendar with solid fill">
            <a:extLst>
              <a:ext uri="{FF2B5EF4-FFF2-40B4-BE49-F238E27FC236}">
                <a16:creationId xmlns:a16="http://schemas.microsoft.com/office/drawing/2014/main" id="{35BEEFF5-DB22-336A-E840-CC20C05303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90987" y="1479137"/>
            <a:ext cx="2501525" cy="2501525"/>
          </a:xfrm>
          <a:prstGeom prst="rect">
            <a:avLst/>
          </a:prstGeom>
        </p:spPr>
      </p:pic>
      <p:sp>
        <p:nvSpPr>
          <p:cNvPr id="11" name="Content Placeholder 10">
            <a:extLst>
              <a:ext uri="{FF2B5EF4-FFF2-40B4-BE49-F238E27FC236}">
                <a16:creationId xmlns:a16="http://schemas.microsoft.com/office/drawing/2014/main" id="{CE282253-5DD0-5228-69AF-DA8AECBD4267}"/>
              </a:ext>
            </a:extLst>
          </p:cNvPr>
          <p:cNvSpPr>
            <a:spLocks noGrp="1"/>
          </p:cNvSpPr>
          <p:nvPr>
            <p:ph idx="1"/>
          </p:nvPr>
        </p:nvSpPr>
        <p:spPr>
          <a:xfrm>
            <a:off x="838200" y="1560576"/>
            <a:ext cx="6050280" cy="4616387"/>
          </a:xfrm>
        </p:spPr>
        <p:txBody>
          <a:bodyPr>
            <a:normAutofit/>
          </a:bodyPr>
          <a:lstStyle/>
          <a:p>
            <a:pPr fontAlgn="base"/>
            <a:r>
              <a:rPr lang="en-US"/>
              <a:t>Paid Sick Leave and paid time off </a:t>
            </a:r>
          </a:p>
          <a:p>
            <a:pPr lvl="1" fontAlgn="base"/>
            <a:r>
              <a:rPr lang="en-US"/>
              <a:t>Compliance with the Washington Department of Labor and Industries Paid Sick Leave Laws </a:t>
            </a:r>
          </a:p>
          <a:p>
            <a:pPr fontAlgn="base"/>
            <a:r>
              <a:rPr lang="en-US"/>
              <a:t>Helps protect employees &amp; herd: </a:t>
            </a:r>
          </a:p>
          <a:p>
            <a:pPr lvl="1" fontAlgn="base"/>
            <a:r>
              <a:rPr lang="en-US"/>
              <a:t>Encouraging ill workers to stay home. </a:t>
            </a:r>
          </a:p>
          <a:p>
            <a:pPr lvl="1" fontAlgn="base"/>
            <a:r>
              <a:rPr lang="en-US"/>
              <a:t>Reducing workplace and animal exposure to infectious diseases. </a:t>
            </a:r>
          </a:p>
          <a:p>
            <a:pPr lvl="1" fontAlgn="base"/>
            <a:r>
              <a:rPr lang="en-US"/>
              <a:t>Supporting overall farm productivity and resilience. </a:t>
            </a:r>
          </a:p>
        </p:txBody>
      </p:sp>
      <p:pic>
        <p:nvPicPr>
          <p:cNvPr id="13" name="Graphic 12" descr="Scroll with solid fill">
            <a:extLst>
              <a:ext uri="{FF2B5EF4-FFF2-40B4-BE49-F238E27FC236}">
                <a16:creationId xmlns:a16="http://schemas.microsoft.com/office/drawing/2014/main" id="{4CE396A5-86E1-EC1C-602F-2F75C7774C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14177" y="3980662"/>
            <a:ext cx="1772653" cy="1772653"/>
          </a:xfrm>
          <a:prstGeom prst="rect">
            <a:avLst/>
          </a:prstGeom>
        </p:spPr>
      </p:pic>
      <p:graphicFrame>
        <p:nvGraphicFramePr>
          <p:cNvPr id="3" name="Table 2">
            <a:extLst>
              <a:ext uri="{FF2B5EF4-FFF2-40B4-BE49-F238E27FC236}">
                <a16:creationId xmlns:a16="http://schemas.microsoft.com/office/drawing/2014/main" id="{82053098-5CD4-2333-BFB9-AFF71071CC46}"/>
              </a:ext>
            </a:extLst>
          </p:cNvPr>
          <p:cNvGraphicFramePr>
            <a:graphicFrameLocks noGrp="1"/>
          </p:cNvGraphicFramePr>
          <p:nvPr>
            <p:extLst>
              <p:ext uri="{D42A27DB-BD31-4B8C-83A1-F6EECF244321}">
                <p14:modId xmlns:p14="http://schemas.microsoft.com/office/powerpoint/2010/main" val="2640952575"/>
              </p:ext>
            </p:extLst>
          </p:nvPr>
        </p:nvGraphicFramePr>
        <p:xfrm>
          <a:off x="584199" y="3340099"/>
          <a:ext cx="10306957" cy="765366"/>
        </p:xfrm>
        <a:graphic>
          <a:graphicData uri="http://schemas.openxmlformats.org/drawingml/2006/table">
            <a:tbl>
              <a:tblPr firstRow="1" firstCol="1" bandRow="1">
                <a:tableStyleId>{5C22544A-7EE6-4342-B048-85BDC9FD1C3A}</a:tableStyleId>
              </a:tblPr>
              <a:tblGrid>
                <a:gridCol w="10306957">
                  <a:extLst>
                    <a:ext uri="{9D8B030D-6E8A-4147-A177-3AD203B41FA5}">
                      <a16:colId xmlns:a16="http://schemas.microsoft.com/office/drawing/2014/main" val="3923125934"/>
                    </a:ext>
                  </a:extLst>
                </a:gridCol>
              </a:tblGrid>
              <a:tr h="561435">
                <a:tc>
                  <a:txBody>
                    <a:bodyPr/>
                    <a:lstStyle/>
                    <a:p>
                      <a:pPr marL="0" marR="0" algn="ctr">
                        <a:lnSpc>
                          <a:spcPct val="107000"/>
                        </a:lnSpc>
                        <a:spcAft>
                          <a:spcPts val="800"/>
                        </a:spcAft>
                        <a:buNone/>
                      </a:pPr>
                      <a:r>
                        <a:rPr lang="en-US" sz="2400">
                          <a:effectLst/>
                        </a:rPr>
                        <a:t>On page 7 on the IPC Plan Template, complete the “Employee Sick Leave &amp; Time Off” checkbox</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14721450"/>
                  </a:ext>
                </a:extLst>
              </a:tr>
            </a:tbl>
          </a:graphicData>
        </a:graphic>
      </p:graphicFrame>
      <p:sp>
        <p:nvSpPr>
          <p:cNvPr id="4" name="Rectangle 1">
            <a:extLst>
              <a:ext uri="{FF2B5EF4-FFF2-40B4-BE49-F238E27FC236}">
                <a16:creationId xmlns:a16="http://schemas.microsoft.com/office/drawing/2014/main" id="{F0F224B5-92FD-F272-9E04-B90AA315DEE8}"/>
              </a:ext>
            </a:extLst>
          </p:cNvPr>
          <p:cNvSpPr>
            <a:spLocks noChangeArrowheads="1"/>
          </p:cNvSpPr>
          <p:nvPr/>
        </p:nvSpPr>
        <p:spPr bwMode="auto">
          <a:xfrm>
            <a:off x="295274" y="3063335"/>
            <a:ext cx="14936834"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086825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96D3B-5B7C-CCA3-D7DC-8A91335C8A3B}"/>
              </a:ext>
            </a:extLst>
          </p:cNvPr>
          <p:cNvSpPr>
            <a:spLocks noGrp="1"/>
          </p:cNvSpPr>
          <p:nvPr>
            <p:ph type="title"/>
          </p:nvPr>
        </p:nvSpPr>
        <p:spPr>
          <a:xfrm>
            <a:off x="626364" y="255397"/>
            <a:ext cx="10939272" cy="1325563"/>
          </a:xfrm>
        </p:spPr>
        <p:txBody>
          <a:bodyPr/>
          <a:lstStyle/>
          <a:p>
            <a:r>
              <a:rPr lang="en-US">
                <a:latin typeface="Open Sans"/>
                <a:ea typeface="Open Sans"/>
                <a:cs typeface="Open Sans"/>
              </a:rPr>
              <a:t>Return to Work Policies &amp; Procedures</a:t>
            </a:r>
          </a:p>
        </p:txBody>
      </p:sp>
      <p:sp>
        <p:nvSpPr>
          <p:cNvPr id="3" name="Content Placeholder 2">
            <a:extLst>
              <a:ext uri="{FF2B5EF4-FFF2-40B4-BE49-F238E27FC236}">
                <a16:creationId xmlns:a16="http://schemas.microsoft.com/office/drawing/2014/main" id="{79EDAC74-7017-4D91-242A-C6241171E90A}"/>
              </a:ext>
            </a:extLst>
          </p:cNvPr>
          <p:cNvSpPr>
            <a:spLocks noGrp="1"/>
          </p:cNvSpPr>
          <p:nvPr>
            <p:ph idx="1"/>
          </p:nvPr>
        </p:nvSpPr>
        <p:spPr>
          <a:xfrm>
            <a:off x="626364" y="1463040"/>
            <a:ext cx="7200900" cy="4645151"/>
          </a:xfrm>
        </p:spPr>
        <p:txBody>
          <a:bodyPr/>
          <a:lstStyle/>
          <a:p>
            <a:pPr fontAlgn="base"/>
            <a:r>
              <a:rPr lang="en-US"/>
              <a:t>Return-to-work process should include: </a:t>
            </a:r>
          </a:p>
          <a:p>
            <a:pPr lvl="1" fontAlgn="base"/>
            <a:r>
              <a:rPr lang="en-US"/>
              <a:t>Clear steps for resuming duties after illness or injury. </a:t>
            </a:r>
          </a:p>
          <a:p>
            <a:pPr lvl="1" fontAlgn="base"/>
            <a:r>
              <a:rPr lang="en-US"/>
              <a:t>Reasonable accommodation based on the recommendations of the employee’s medical provider. </a:t>
            </a:r>
          </a:p>
          <a:p>
            <a:r>
              <a:rPr lang="en-US"/>
              <a:t>If an employee has been diagnosed with an infectious disease by a healthcare provider, their date of return to work and any necessary work restrictions will be determined by their healthcare provider. </a:t>
            </a:r>
          </a:p>
        </p:txBody>
      </p:sp>
      <p:pic>
        <p:nvPicPr>
          <p:cNvPr id="5" name="Picture 4">
            <a:extLst>
              <a:ext uri="{FF2B5EF4-FFF2-40B4-BE49-F238E27FC236}">
                <a16:creationId xmlns:a16="http://schemas.microsoft.com/office/drawing/2014/main" id="{F682CA73-D127-B422-907A-95BB17B9C28A}"/>
              </a:ext>
            </a:extLst>
          </p:cNvPr>
          <p:cNvPicPr>
            <a:picLocks noChangeAspect="1"/>
          </p:cNvPicPr>
          <p:nvPr/>
        </p:nvPicPr>
        <p:blipFill>
          <a:blip r:embed="rId3"/>
          <a:stretch>
            <a:fillRect/>
          </a:stretch>
        </p:blipFill>
        <p:spPr>
          <a:xfrm>
            <a:off x="7773290" y="1769204"/>
            <a:ext cx="3792346" cy="3625756"/>
          </a:xfrm>
          <a:prstGeom prst="rect">
            <a:avLst/>
          </a:prstGeom>
        </p:spPr>
      </p:pic>
    </p:spTree>
    <p:extLst>
      <p:ext uri="{BB962C8B-B14F-4D97-AF65-F5344CB8AC3E}">
        <p14:creationId xmlns:p14="http://schemas.microsoft.com/office/powerpoint/2010/main" val="23806803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55BB1-7B37-7AFB-0387-E9788379CE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2DA250-B8FC-1A00-0BEA-4CB2BF88FF67}"/>
              </a:ext>
            </a:extLst>
          </p:cNvPr>
          <p:cNvSpPr>
            <a:spLocks noGrp="1"/>
          </p:cNvSpPr>
          <p:nvPr>
            <p:ph type="title"/>
          </p:nvPr>
        </p:nvSpPr>
        <p:spPr>
          <a:xfrm>
            <a:off x="626364" y="255397"/>
            <a:ext cx="10939272" cy="1325563"/>
          </a:xfrm>
        </p:spPr>
        <p:txBody>
          <a:bodyPr/>
          <a:lstStyle/>
          <a:p>
            <a:r>
              <a:rPr lang="en-US">
                <a:latin typeface="Open Sans"/>
                <a:ea typeface="Open Sans"/>
                <a:cs typeface="Open Sans"/>
              </a:rPr>
              <a:t>Return to Work Policies &amp; Procedures</a:t>
            </a:r>
          </a:p>
        </p:txBody>
      </p:sp>
      <p:sp>
        <p:nvSpPr>
          <p:cNvPr id="3" name="Content Placeholder 2">
            <a:extLst>
              <a:ext uri="{FF2B5EF4-FFF2-40B4-BE49-F238E27FC236}">
                <a16:creationId xmlns:a16="http://schemas.microsoft.com/office/drawing/2014/main" id="{E78D8FCF-A803-C2BE-1D14-EB72747E29AE}"/>
              </a:ext>
            </a:extLst>
          </p:cNvPr>
          <p:cNvSpPr>
            <a:spLocks noGrp="1"/>
          </p:cNvSpPr>
          <p:nvPr>
            <p:ph idx="1"/>
          </p:nvPr>
        </p:nvSpPr>
        <p:spPr>
          <a:xfrm>
            <a:off x="626364" y="1463040"/>
            <a:ext cx="7200900" cy="4645151"/>
          </a:xfrm>
        </p:spPr>
        <p:txBody>
          <a:bodyPr/>
          <a:lstStyle/>
          <a:p>
            <a:pPr fontAlgn="base"/>
            <a:r>
              <a:rPr lang="en-US"/>
              <a:t>Return-to-work process should include: </a:t>
            </a:r>
          </a:p>
          <a:p>
            <a:pPr lvl="1" fontAlgn="base"/>
            <a:r>
              <a:rPr lang="en-US"/>
              <a:t>Clear steps for resuming duties after illness or injury. </a:t>
            </a:r>
          </a:p>
          <a:p>
            <a:pPr lvl="1" fontAlgn="base"/>
            <a:r>
              <a:rPr lang="en-US"/>
              <a:t>Reasonable accommodation based on the recommendations of the employee’s medical provider. </a:t>
            </a:r>
          </a:p>
          <a:p>
            <a:r>
              <a:rPr lang="en-US"/>
              <a:t>If an employee has been diagnosed with an infectious disease by a healthcare provider, their date of return to work and any necessary work restrictions will be determined by their healthcare provider. </a:t>
            </a:r>
          </a:p>
        </p:txBody>
      </p:sp>
      <p:pic>
        <p:nvPicPr>
          <p:cNvPr id="5" name="Picture 4">
            <a:extLst>
              <a:ext uri="{FF2B5EF4-FFF2-40B4-BE49-F238E27FC236}">
                <a16:creationId xmlns:a16="http://schemas.microsoft.com/office/drawing/2014/main" id="{14512AD4-9102-8549-51A0-4F077C6B8C1F}"/>
              </a:ext>
            </a:extLst>
          </p:cNvPr>
          <p:cNvPicPr>
            <a:picLocks noChangeAspect="1"/>
          </p:cNvPicPr>
          <p:nvPr/>
        </p:nvPicPr>
        <p:blipFill>
          <a:blip r:embed="rId3"/>
          <a:stretch>
            <a:fillRect/>
          </a:stretch>
        </p:blipFill>
        <p:spPr>
          <a:xfrm>
            <a:off x="7773290" y="1769204"/>
            <a:ext cx="3792346" cy="3625756"/>
          </a:xfrm>
          <a:prstGeom prst="rect">
            <a:avLst/>
          </a:prstGeom>
        </p:spPr>
      </p:pic>
      <p:graphicFrame>
        <p:nvGraphicFramePr>
          <p:cNvPr id="4" name="Table 3">
            <a:extLst>
              <a:ext uri="{FF2B5EF4-FFF2-40B4-BE49-F238E27FC236}">
                <a16:creationId xmlns:a16="http://schemas.microsoft.com/office/drawing/2014/main" id="{F3E811E5-AC6B-EEC6-1AF6-3C3F0D629E05}"/>
              </a:ext>
            </a:extLst>
          </p:cNvPr>
          <p:cNvGraphicFramePr>
            <a:graphicFrameLocks noGrp="1"/>
          </p:cNvGraphicFramePr>
          <p:nvPr>
            <p:extLst>
              <p:ext uri="{D42A27DB-BD31-4B8C-83A1-F6EECF244321}">
                <p14:modId xmlns:p14="http://schemas.microsoft.com/office/powerpoint/2010/main" val="2821960520"/>
              </p:ext>
            </p:extLst>
          </p:nvPr>
        </p:nvGraphicFramePr>
        <p:xfrm>
          <a:off x="819150" y="3273309"/>
          <a:ext cx="10553699" cy="901839"/>
        </p:xfrm>
        <a:graphic>
          <a:graphicData uri="http://schemas.openxmlformats.org/drawingml/2006/table">
            <a:tbl>
              <a:tblPr firstRow="1" firstCol="1" bandRow="1">
                <a:tableStyleId>{5C22544A-7EE6-4342-B048-85BDC9FD1C3A}</a:tableStyleId>
              </a:tblPr>
              <a:tblGrid>
                <a:gridCol w="10553699">
                  <a:extLst>
                    <a:ext uri="{9D8B030D-6E8A-4147-A177-3AD203B41FA5}">
                      <a16:colId xmlns:a16="http://schemas.microsoft.com/office/drawing/2014/main" val="3721081862"/>
                    </a:ext>
                  </a:extLst>
                </a:gridCol>
              </a:tblGrid>
              <a:tr h="901839">
                <a:tc>
                  <a:txBody>
                    <a:bodyPr/>
                    <a:lstStyle/>
                    <a:p>
                      <a:pPr marL="0" marR="0" algn="ctr">
                        <a:lnSpc>
                          <a:spcPct val="107000"/>
                        </a:lnSpc>
                        <a:spcAft>
                          <a:spcPts val="800"/>
                        </a:spcAft>
                        <a:buNone/>
                      </a:pPr>
                      <a:r>
                        <a:rPr lang="en-US" sz="2400">
                          <a:effectLst/>
                        </a:rPr>
                        <a:t>On page 8 on the IPC Plan Template, complete the “Employee Return-to Work Policies &amp; Procedures” checkbox</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98325328"/>
                  </a:ext>
                </a:extLst>
              </a:tr>
            </a:tbl>
          </a:graphicData>
        </a:graphic>
      </p:graphicFrame>
      <p:sp>
        <p:nvSpPr>
          <p:cNvPr id="6" name="Rectangle 1">
            <a:extLst>
              <a:ext uri="{FF2B5EF4-FFF2-40B4-BE49-F238E27FC236}">
                <a16:creationId xmlns:a16="http://schemas.microsoft.com/office/drawing/2014/main" id="{6DA50EB7-9A67-9042-DC5B-7BA860C6610F}"/>
              </a:ext>
            </a:extLst>
          </p:cNvPr>
          <p:cNvSpPr>
            <a:spLocks noChangeArrowheads="1"/>
          </p:cNvSpPr>
          <p:nvPr/>
        </p:nvSpPr>
        <p:spPr bwMode="auto">
          <a:xfrm>
            <a:off x="-947490" y="3447230"/>
            <a:ext cx="2167176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937939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C039C-DE33-D665-C2BF-5753800FD99D}"/>
              </a:ext>
            </a:extLst>
          </p:cNvPr>
          <p:cNvSpPr>
            <a:spLocks noGrp="1"/>
          </p:cNvSpPr>
          <p:nvPr>
            <p:ph type="title"/>
          </p:nvPr>
        </p:nvSpPr>
        <p:spPr>
          <a:xfrm>
            <a:off x="438912" y="365125"/>
            <a:ext cx="11216640" cy="1325563"/>
          </a:xfrm>
        </p:spPr>
        <p:txBody>
          <a:bodyPr/>
          <a:lstStyle/>
          <a:p>
            <a:r>
              <a:rPr lang="en-US">
                <a:latin typeface="Open Sans"/>
                <a:ea typeface="Open Sans"/>
                <a:cs typeface="Open Sans"/>
              </a:rPr>
              <a:t>Worker Well-being Strategies &amp; Resources</a:t>
            </a:r>
          </a:p>
        </p:txBody>
      </p:sp>
      <p:sp>
        <p:nvSpPr>
          <p:cNvPr id="3" name="Content Placeholder 2">
            <a:extLst>
              <a:ext uri="{FF2B5EF4-FFF2-40B4-BE49-F238E27FC236}">
                <a16:creationId xmlns:a16="http://schemas.microsoft.com/office/drawing/2014/main" id="{4AB0C06B-828D-28CB-0092-6922CE0B478F}"/>
              </a:ext>
            </a:extLst>
          </p:cNvPr>
          <p:cNvSpPr>
            <a:spLocks noGrp="1"/>
          </p:cNvSpPr>
          <p:nvPr>
            <p:ph idx="1"/>
          </p:nvPr>
        </p:nvSpPr>
        <p:spPr>
          <a:xfrm>
            <a:off x="438912" y="1849184"/>
            <a:ext cx="6571488" cy="4490656"/>
          </a:xfrm>
        </p:spPr>
        <p:txBody>
          <a:bodyPr vert="horz" lIns="91440" tIns="45720" rIns="91440" bIns="45720" rtlCol="0" anchor="t">
            <a:normAutofit/>
          </a:bodyPr>
          <a:lstStyle/>
          <a:p>
            <a:r>
              <a:rPr lang="en-US">
                <a:latin typeface="Open Sans"/>
                <a:ea typeface="Open Sans"/>
                <a:cs typeface="Open Sans"/>
              </a:rPr>
              <a:t>Page 23 of the IPC Plan provides resources on worker well-being</a:t>
            </a:r>
          </a:p>
          <a:p>
            <a:r>
              <a:rPr lang="en-US">
                <a:latin typeface="Open Sans"/>
                <a:ea typeface="Open Sans"/>
                <a:cs typeface="Open Sans"/>
              </a:rPr>
              <a:t>Well-being helps keep workers healthy on and off the farm.</a:t>
            </a:r>
          </a:p>
          <a:p>
            <a:r>
              <a:rPr lang="en-US">
                <a:latin typeface="Open Sans"/>
                <a:ea typeface="Open Sans"/>
                <a:cs typeface="Open Sans"/>
              </a:rPr>
              <a:t>Employees have the knowledge, equipment, skillset, and training to do their job safely.</a:t>
            </a:r>
          </a:p>
          <a:p>
            <a:r>
              <a:rPr lang="en-US">
                <a:latin typeface="Open Sans"/>
                <a:ea typeface="Open Sans"/>
                <a:cs typeface="Open Sans"/>
              </a:rPr>
              <a:t>Flexible work arrangements</a:t>
            </a:r>
          </a:p>
          <a:p>
            <a:r>
              <a:rPr lang="en-US">
                <a:latin typeface="Open Sans"/>
                <a:ea typeface="Open Sans"/>
                <a:cs typeface="Open Sans"/>
              </a:rPr>
              <a:t>Flexible schedules</a:t>
            </a:r>
          </a:p>
          <a:p>
            <a:r>
              <a:rPr lang="en-US">
                <a:latin typeface="Open Sans"/>
                <a:ea typeface="Open Sans"/>
                <a:cs typeface="Open Sans"/>
              </a:rPr>
              <a:t>Periodically surveying workers</a:t>
            </a:r>
          </a:p>
          <a:p>
            <a:r>
              <a:rPr lang="en-US">
                <a:latin typeface="Open Sans"/>
                <a:ea typeface="Open Sans"/>
                <a:cs typeface="Open Sans"/>
              </a:rPr>
              <a:t>Vaccination programs</a:t>
            </a:r>
          </a:p>
        </p:txBody>
      </p:sp>
      <p:pic>
        <p:nvPicPr>
          <p:cNvPr id="5" name="Picture 4">
            <a:extLst>
              <a:ext uri="{FF2B5EF4-FFF2-40B4-BE49-F238E27FC236}">
                <a16:creationId xmlns:a16="http://schemas.microsoft.com/office/drawing/2014/main" id="{740932BA-6545-5D4A-8599-2964113A9BA2}"/>
              </a:ext>
            </a:extLst>
          </p:cNvPr>
          <p:cNvPicPr>
            <a:picLocks noChangeAspect="1"/>
          </p:cNvPicPr>
          <p:nvPr/>
        </p:nvPicPr>
        <p:blipFill>
          <a:blip r:embed="rId3"/>
          <a:stretch>
            <a:fillRect/>
          </a:stretch>
        </p:blipFill>
        <p:spPr>
          <a:xfrm>
            <a:off x="7409312" y="1690688"/>
            <a:ext cx="4343776" cy="4359018"/>
          </a:xfrm>
          <a:prstGeom prst="rect">
            <a:avLst/>
          </a:prstGeom>
        </p:spPr>
      </p:pic>
    </p:spTree>
    <p:extLst>
      <p:ext uri="{BB962C8B-B14F-4D97-AF65-F5344CB8AC3E}">
        <p14:creationId xmlns:p14="http://schemas.microsoft.com/office/powerpoint/2010/main" val="20587799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23"/>
          <p:cNvSpPr txBox="1">
            <a:spLocks noGrp="1"/>
          </p:cNvSpPr>
          <p:nvPr>
            <p:ph type="title"/>
          </p:nvPr>
        </p:nvSpPr>
        <p:spPr>
          <a:xfrm>
            <a:off x="447950" y="152400"/>
            <a:ext cx="11591654" cy="112003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4B2E83"/>
              </a:buClr>
              <a:buSzPts val="4400"/>
              <a:buFont typeface="Encode Sans Condensed Thin"/>
              <a:buNone/>
            </a:pPr>
            <a:r>
              <a:rPr lang="en-US">
                <a:latin typeface="Open Sans"/>
                <a:ea typeface="Open Sans"/>
                <a:cs typeface="Open Sans"/>
              </a:rPr>
              <a:t>Worker Well-being Beyond the Farm</a:t>
            </a:r>
          </a:p>
        </p:txBody>
      </p:sp>
      <p:pic>
        <p:nvPicPr>
          <p:cNvPr id="458" name="Google Shape;458;p2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47944" y="1010154"/>
            <a:ext cx="3638550" cy="184804"/>
          </a:xfrm>
          <a:prstGeom prst="rect">
            <a:avLst/>
          </a:prstGeom>
          <a:noFill/>
          <a:ln>
            <a:noFill/>
          </a:ln>
        </p:spPr>
      </p:pic>
      <p:sp>
        <p:nvSpPr>
          <p:cNvPr id="459" name="Google Shape;459;p23"/>
          <p:cNvSpPr/>
          <p:nvPr/>
        </p:nvSpPr>
        <p:spPr>
          <a:xfrm>
            <a:off x="5046383" y="6457953"/>
            <a:ext cx="1449658" cy="457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0" name="Google Shape;460;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1" name="Google Shape;461;p23"/>
          <p:cNvSpPr txBox="1"/>
          <p:nvPr/>
        </p:nvSpPr>
        <p:spPr>
          <a:xfrm>
            <a:off x="447950" y="1543876"/>
            <a:ext cx="10141800" cy="36163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rgbClr val="85754D"/>
                </a:solidFill>
                <a:latin typeface="Arial"/>
                <a:ea typeface="Arial"/>
                <a:cs typeface="Arial"/>
                <a:sym typeface="Arial"/>
              </a:rPr>
              <a:t>R</a:t>
            </a:r>
            <a:r>
              <a:rPr lang="en-US" sz="2800" b="1" i="0" u="none" strike="noStrike" cap="none">
                <a:solidFill>
                  <a:srgbClr val="85754D"/>
                </a:solidFill>
                <a:latin typeface="Arial"/>
                <a:ea typeface="Arial"/>
                <a:cs typeface="Arial"/>
                <a:sym typeface="Arial"/>
              </a:rPr>
              <a:t>esponding to infectious </a:t>
            </a:r>
            <a:r>
              <a:rPr lang="en-US" sz="2800" b="1">
                <a:solidFill>
                  <a:srgbClr val="85754D"/>
                </a:solidFill>
                <a:latin typeface="Arial"/>
                <a:ea typeface="Arial"/>
                <a:cs typeface="Arial"/>
                <a:sym typeface="Arial"/>
              </a:rPr>
              <a:t>animal illness</a:t>
            </a:r>
            <a:r>
              <a:rPr lang="en-US" sz="2800" b="1" i="0" u="none" strike="noStrike" cap="none">
                <a:solidFill>
                  <a:srgbClr val="85754D"/>
                </a:solidFill>
                <a:latin typeface="Arial"/>
                <a:ea typeface="Arial"/>
                <a:cs typeface="Arial"/>
                <a:sym typeface="Arial"/>
              </a:rPr>
              <a:t> o</a:t>
            </a:r>
            <a:r>
              <a:rPr lang="en-US" sz="2800" b="1">
                <a:solidFill>
                  <a:srgbClr val="85754D"/>
                </a:solidFill>
                <a:latin typeface="Arial"/>
                <a:ea typeface="Arial"/>
                <a:cs typeface="Arial"/>
                <a:sym typeface="Arial"/>
              </a:rPr>
              <a:t>n the farm</a:t>
            </a:r>
            <a:r>
              <a:rPr lang="en-US" sz="2800" b="1" i="0" u="none" strike="noStrike" cap="none">
                <a:solidFill>
                  <a:srgbClr val="85754D"/>
                </a:solidFill>
                <a:latin typeface="Arial"/>
                <a:ea typeface="Arial"/>
                <a:cs typeface="Arial"/>
                <a:sym typeface="Arial"/>
              </a:rPr>
              <a:t> may have </a:t>
            </a:r>
            <a:r>
              <a:rPr lang="en-US" sz="2800" b="1">
                <a:solidFill>
                  <a:srgbClr val="85754D"/>
                </a:solidFill>
                <a:latin typeface="Arial"/>
                <a:ea typeface="Arial"/>
                <a:cs typeface="Arial"/>
                <a:sym typeface="Arial"/>
              </a:rPr>
              <a:t>psychological</a:t>
            </a:r>
            <a:r>
              <a:rPr lang="en-US" sz="2800" b="1" i="0" u="none" strike="noStrike" cap="none">
                <a:solidFill>
                  <a:srgbClr val="85754D"/>
                </a:solidFill>
                <a:latin typeface="Arial"/>
                <a:ea typeface="Arial"/>
                <a:cs typeface="Arial"/>
                <a:sym typeface="Arial"/>
              </a:rPr>
              <a:t> impacts, as well as being exposed to infectious diseases.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400">
              <a:solidFill>
                <a:schemeClr val="dk1"/>
              </a:solidFill>
              <a:latin typeface="Open Sans"/>
              <a:ea typeface="Open Sans"/>
              <a:cs typeface="Open Sans"/>
              <a:sym typeface="Open Sans"/>
            </a:endParaRPr>
          </a:p>
          <a:p>
            <a:pPr marL="457200" marR="0" lvl="0" indent="-457200" algn="l" rtl="0">
              <a:lnSpc>
                <a:spcPct val="100000"/>
              </a:lnSpc>
              <a:spcBef>
                <a:spcPts val="0"/>
              </a:spcBef>
              <a:spcAft>
                <a:spcPts val="0"/>
              </a:spcAft>
              <a:buClr>
                <a:schemeClr val="dk1"/>
              </a:buClr>
              <a:buSzPts val="2400"/>
              <a:buFont typeface="Arial"/>
              <a:buChar char="•"/>
            </a:pPr>
            <a:r>
              <a:rPr lang="en-US" sz="2400" b="0" i="0" u="none" strike="noStrike" cap="none">
                <a:solidFill>
                  <a:schemeClr val="dk1"/>
                </a:solidFill>
                <a:latin typeface="Open Sans"/>
                <a:ea typeface="Open Sans"/>
                <a:cs typeface="Open Sans"/>
                <a:sym typeface="Open Sans"/>
              </a:rPr>
              <a:t>Stress from human health impacts in the community.</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1000"/>
              </a:spcBef>
              <a:spcAft>
                <a:spcPts val="0"/>
              </a:spcAft>
              <a:buClr>
                <a:schemeClr val="dk1"/>
              </a:buClr>
              <a:buSzPts val="2400"/>
              <a:buFont typeface="Arial"/>
              <a:buChar char="•"/>
            </a:pPr>
            <a:r>
              <a:rPr lang="en-US" sz="2400" b="0" i="0" u="none" strike="noStrike" cap="none">
                <a:solidFill>
                  <a:schemeClr val="dk1"/>
                </a:solidFill>
                <a:latin typeface="Open Sans"/>
                <a:ea typeface="Open Sans"/>
                <a:cs typeface="Open Sans"/>
                <a:sym typeface="Open Sans"/>
              </a:rPr>
              <a:t>Stress caused by fear of potential health impacts.</a:t>
            </a:r>
          </a:p>
          <a:p>
            <a:pPr marL="457200" marR="0" lvl="0" indent="-457200" algn="l" rtl="0">
              <a:lnSpc>
                <a:spcPct val="100000"/>
              </a:lnSpc>
              <a:spcBef>
                <a:spcPts val="100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Stress from animal deaths and caring for sick animals</a:t>
            </a:r>
            <a:endParaRPr sz="2400" b="0" i="0" u="none" strike="noStrike" cap="none">
              <a:solidFill>
                <a:schemeClr val="dk1"/>
              </a:solidFill>
              <a:latin typeface="Open Sans"/>
              <a:ea typeface="Open Sans"/>
              <a:cs typeface="Open Sans"/>
              <a:sym typeface="Open Sans"/>
            </a:endParaRPr>
          </a:p>
          <a:p>
            <a:pPr marL="457200" marR="0" lvl="0" indent="-457200" algn="l" rtl="0">
              <a:lnSpc>
                <a:spcPct val="100000"/>
              </a:lnSpc>
              <a:spcBef>
                <a:spcPts val="100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Stress from loss of work and wages</a:t>
            </a:r>
            <a:endParaRPr sz="800" b="0" i="0" u="none" strike="noStrike" cap="none">
              <a:solidFill>
                <a:schemeClr val="dk1"/>
              </a:solidFill>
              <a:latin typeface="Open Sans"/>
              <a:ea typeface="Open Sans"/>
              <a:cs typeface="Open Sans"/>
              <a:sym typeface="Open Sans"/>
            </a:endParaRPr>
          </a:p>
        </p:txBody>
      </p:sp>
      <p:sp>
        <p:nvSpPr>
          <p:cNvPr id="462" name="Google Shape;462;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3" name="Google Shape;463;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4" name="Google Shape;464;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5" name="Google Shape;465;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6" name="Google Shape;466;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7" name="Google Shape;467;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3" name="Audio 2">
            <a:hlinkClick r:id="" action="ppaction://media"/>
            <a:extLst>
              <a:ext uri="{FF2B5EF4-FFF2-40B4-BE49-F238E27FC236}">
                <a16:creationId xmlns:a16="http://schemas.microsoft.com/office/drawing/2014/main" id="{31217BBF-637D-0B4A-927F-49891AE878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5" name="Graphic 4" descr="Head with gears with solid fill">
            <a:extLst>
              <a:ext uri="{FF2B5EF4-FFF2-40B4-BE49-F238E27FC236}">
                <a16:creationId xmlns:a16="http://schemas.microsoft.com/office/drawing/2014/main" id="{8816A071-595C-7F98-66E2-4569B49021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8903065" y="2755142"/>
            <a:ext cx="2582779" cy="2582779"/>
          </a:xfrm>
          <a:prstGeom prst="rect">
            <a:avLst/>
          </a:prstGeom>
        </p:spPr>
      </p:pic>
    </p:spTree>
    <p:extLst>
      <p:ext uri="{BB962C8B-B14F-4D97-AF65-F5344CB8AC3E}">
        <p14:creationId xmlns:p14="http://schemas.microsoft.com/office/powerpoint/2010/main" val="3711630160"/>
      </p:ext>
    </p:extLst>
  </p:cSld>
  <p:clrMapOvr>
    <a:masterClrMapping/>
  </p:clrMapOvr>
  <mc:AlternateContent xmlns:mc="http://schemas.openxmlformats.org/markup-compatibility/2006" xmlns:p14="http://schemas.microsoft.com/office/powerpoint/2010/main">
    <mc:Choice Requires="p14">
      <p:transition p14:dur="0" advTm="31551"/>
    </mc:Choice>
    <mc:Fallback xmlns="">
      <p:transition advTm="31551"/>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9" objId="2"/>
        <p14:stopEvt time="31548" objId="2"/>
      </p14:showEvtLst>
    </p:ext>
  </p:extLs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23"/>
          <p:cNvSpPr txBox="1">
            <a:spLocks noGrp="1"/>
          </p:cNvSpPr>
          <p:nvPr>
            <p:ph type="title"/>
          </p:nvPr>
        </p:nvSpPr>
        <p:spPr>
          <a:xfrm>
            <a:off x="447950" y="152400"/>
            <a:ext cx="11591654" cy="112003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4B2E83"/>
              </a:buClr>
              <a:buSzPts val="4400"/>
              <a:buFont typeface="Encode Sans Condensed Thin"/>
              <a:buNone/>
            </a:pPr>
            <a:r>
              <a:rPr lang="en-US">
                <a:latin typeface="Open Sans"/>
                <a:ea typeface="Open Sans"/>
                <a:cs typeface="Open Sans"/>
              </a:rPr>
              <a:t>Worker Well-being Beyond the Farm</a:t>
            </a:r>
          </a:p>
        </p:txBody>
      </p:sp>
      <p:pic>
        <p:nvPicPr>
          <p:cNvPr id="458" name="Google Shape;458;p23"/>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447944" y="1010154"/>
            <a:ext cx="3638550" cy="184804"/>
          </a:xfrm>
          <a:prstGeom prst="rect">
            <a:avLst/>
          </a:prstGeom>
          <a:noFill/>
          <a:ln>
            <a:noFill/>
          </a:ln>
        </p:spPr>
      </p:pic>
      <p:sp>
        <p:nvSpPr>
          <p:cNvPr id="459" name="Google Shape;459;p23"/>
          <p:cNvSpPr/>
          <p:nvPr/>
        </p:nvSpPr>
        <p:spPr>
          <a:xfrm>
            <a:off x="5046383" y="6457953"/>
            <a:ext cx="1449658" cy="457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60" name="Google Shape;460;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1" name="Google Shape;461;p23"/>
          <p:cNvSpPr txBox="1"/>
          <p:nvPr/>
        </p:nvSpPr>
        <p:spPr>
          <a:xfrm>
            <a:off x="447950" y="1543876"/>
            <a:ext cx="10141800" cy="361633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rgbClr val="85754D"/>
                </a:solidFill>
                <a:latin typeface="Arial"/>
                <a:ea typeface="Arial"/>
                <a:cs typeface="Arial"/>
                <a:sym typeface="Arial"/>
              </a:rPr>
              <a:t>R</a:t>
            </a:r>
            <a:r>
              <a:rPr lang="en-US" sz="2800" b="1" i="0" u="none" strike="noStrike" cap="none">
                <a:solidFill>
                  <a:srgbClr val="85754D"/>
                </a:solidFill>
                <a:latin typeface="Arial"/>
                <a:ea typeface="Arial"/>
                <a:cs typeface="Arial"/>
                <a:sym typeface="Arial"/>
              </a:rPr>
              <a:t>esponding to infectious </a:t>
            </a:r>
            <a:r>
              <a:rPr lang="en-US" sz="2800" b="1">
                <a:solidFill>
                  <a:srgbClr val="85754D"/>
                </a:solidFill>
                <a:latin typeface="Arial"/>
                <a:ea typeface="Arial"/>
                <a:cs typeface="Arial"/>
                <a:sym typeface="Arial"/>
              </a:rPr>
              <a:t>animal illness</a:t>
            </a:r>
            <a:r>
              <a:rPr lang="en-US" sz="2800" b="1" i="0" u="none" strike="noStrike" cap="none">
                <a:solidFill>
                  <a:srgbClr val="85754D"/>
                </a:solidFill>
                <a:latin typeface="Arial"/>
                <a:ea typeface="Arial"/>
                <a:cs typeface="Arial"/>
                <a:sym typeface="Arial"/>
              </a:rPr>
              <a:t> o</a:t>
            </a:r>
            <a:r>
              <a:rPr lang="en-US" sz="2800" b="1">
                <a:solidFill>
                  <a:srgbClr val="85754D"/>
                </a:solidFill>
                <a:latin typeface="Arial"/>
                <a:ea typeface="Arial"/>
                <a:cs typeface="Arial"/>
                <a:sym typeface="Arial"/>
              </a:rPr>
              <a:t>n the farm</a:t>
            </a:r>
            <a:r>
              <a:rPr lang="en-US" sz="2800" b="1" i="0" u="none" strike="noStrike" cap="none">
                <a:solidFill>
                  <a:srgbClr val="85754D"/>
                </a:solidFill>
                <a:latin typeface="Arial"/>
                <a:ea typeface="Arial"/>
                <a:cs typeface="Arial"/>
                <a:sym typeface="Arial"/>
              </a:rPr>
              <a:t> may have </a:t>
            </a:r>
            <a:r>
              <a:rPr lang="en-US" sz="2800" b="1">
                <a:solidFill>
                  <a:srgbClr val="85754D"/>
                </a:solidFill>
                <a:latin typeface="Arial"/>
                <a:ea typeface="Arial"/>
                <a:cs typeface="Arial"/>
                <a:sym typeface="Arial"/>
              </a:rPr>
              <a:t>psychological</a:t>
            </a:r>
            <a:r>
              <a:rPr lang="en-US" sz="2800" b="1" i="0" u="none" strike="noStrike" cap="none">
                <a:solidFill>
                  <a:srgbClr val="85754D"/>
                </a:solidFill>
                <a:latin typeface="Arial"/>
                <a:ea typeface="Arial"/>
                <a:cs typeface="Arial"/>
                <a:sym typeface="Arial"/>
              </a:rPr>
              <a:t> impacts, as well as being exposed to infectious diseases.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2400">
              <a:solidFill>
                <a:schemeClr val="dk1"/>
              </a:solidFill>
              <a:latin typeface="Open Sans"/>
              <a:ea typeface="Open Sans"/>
              <a:cs typeface="Open Sans"/>
              <a:sym typeface="Open Sans"/>
            </a:endParaRPr>
          </a:p>
          <a:p>
            <a:pPr marL="457200" marR="0" lvl="0" indent="-457200" algn="l" rtl="0">
              <a:lnSpc>
                <a:spcPct val="100000"/>
              </a:lnSpc>
              <a:spcBef>
                <a:spcPts val="0"/>
              </a:spcBef>
              <a:spcAft>
                <a:spcPts val="0"/>
              </a:spcAft>
              <a:buClr>
                <a:schemeClr val="dk1"/>
              </a:buClr>
              <a:buSzPts val="2400"/>
              <a:buFont typeface="Arial"/>
              <a:buChar char="•"/>
            </a:pPr>
            <a:r>
              <a:rPr lang="en-US" sz="2400" b="0" i="0" u="none" strike="noStrike" cap="none">
                <a:solidFill>
                  <a:schemeClr val="dk1"/>
                </a:solidFill>
                <a:latin typeface="Open Sans"/>
                <a:ea typeface="Open Sans"/>
                <a:cs typeface="Open Sans"/>
                <a:sym typeface="Open Sans"/>
              </a:rPr>
              <a:t>Stress from human health impacts in the community.</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1000"/>
              </a:spcBef>
              <a:spcAft>
                <a:spcPts val="0"/>
              </a:spcAft>
              <a:buClr>
                <a:schemeClr val="dk1"/>
              </a:buClr>
              <a:buSzPts val="2400"/>
              <a:buFont typeface="Arial"/>
              <a:buChar char="•"/>
            </a:pPr>
            <a:r>
              <a:rPr lang="en-US" sz="2400" b="0" i="0" u="none" strike="noStrike" cap="none">
                <a:solidFill>
                  <a:schemeClr val="dk1"/>
                </a:solidFill>
                <a:latin typeface="Open Sans"/>
                <a:ea typeface="Open Sans"/>
                <a:cs typeface="Open Sans"/>
                <a:sym typeface="Open Sans"/>
              </a:rPr>
              <a:t>Stress caused by fear of potential health impacts.</a:t>
            </a:r>
          </a:p>
          <a:p>
            <a:pPr marL="457200" marR="0" lvl="0" indent="-457200" algn="l" rtl="0">
              <a:lnSpc>
                <a:spcPct val="100000"/>
              </a:lnSpc>
              <a:spcBef>
                <a:spcPts val="100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Stress from animal deaths and caring for sick animals</a:t>
            </a:r>
            <a:endParaRPr sz="2400" b="0" i="0" u="none" strike="noStrike" cap="none">
              <a:solidFill>
                <a:schemeClr val="dk1"/>
              </a:solidFill>
              <a:latin typeface="Open Sans"/>
              <a:ea typeface="Open Sans"/>
              <a:cs typeface="Open Sans"/>
              <a:sym typeface="Open Sans"/>
            </a:endParaRPr>
          </a:p>
          <a:p>
            <a:pPr marL="457200" marR="0" lvl="0" indent="-457200" algn="l" rtl="0">
              <a:lnSpc>
                <a:spcPct val="100000"/>
              </a:lnSpc>
              <a:spcBef>
                <a:spcPts val="1000"/>
              </a:spcBef>
              <a:spcAft>
                <a:spcPts val="0"/>
              </a:spcAft>
              <a:buClr>
                <a:schemeClr val="dk1"/>
              </a:buClr>
              <a:buSzPts val="2400"/>
              <a:buFont typeface="Open Sans"/>
              <a:buChar char="•"/>
            </a:pPr>
            <a:r>
              <a:rPr lang="en-US" sz="2400">
                <a:solidFill>
                  <a:schemeClr val="dk1"/>
                </a:solidFill>
                <a:latin typeface="Open Sans"/>
                <a:ea typeface="Open Sans"/>
                <a:cs typeface="Open Sans"/>
                <a:sym typeface="Open Sans"/>
              </a:rPr>
              <a:t>Stress from loss of work and wages</a:t>
            </a:r>
            <a:endParaRPr sz="800" b="0" i="0" u="none" strike="noStrike" cap="none">
              <a:solidFill>
                <a:schemeClr val="dk1"/>
              </a:solidFill>
              <a:latin typeface="Open Sans"/>
              <a:ea typeface="Open Sans"/>
              <a:cs typeface="Open Sans"/>
              <a:sym typeface="Open Sans"/>
            </a:endParaRPr>
          </a:p>
        </p:txBody>
      </p:sp>
      <p:sp>
        <p:nvSpPr>
          <p:cNvPr id="462" name="Google Shape;462;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3" name="Google Shape;463;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4" name="Google Shape;464;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5" name="Google Shape;465;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6" name="Google Shape;466;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467" name="Google Shape;467;p23"/>
          <p:cNvSpPr/>
          <p:nvPr/>
        </p:nvSpPr>
        <p:spPr>
          <a:xfrm>
            <a:off x="5977217" y="3244334"/>
            <a:ext cx="23756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pic>
        <p:nvPicPr>
          <p:cNvPr id="3" name="Audio 2">
            <a:hlinkClick r:id="" action="ppaction://media"/>
            <a:extLst>
              <a:ext uri="{FF2B5EF4-FFF2-40B4-BE49-F238E27FC236}">
                <a16:creationId xmlns:a16="http://schemas.microsoft.com/office/drawing/2014/main" id="{31217BBF-637D-0B4A-927F-49891AE878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pic>
        <p:nvPicPr>
          <p:cNvPr id="5" name="Graphic 4" descr="Head with gears with solid fill">
            <a:extLst>
              <a:ext uri="{FF2B5EF4-FFF2-40B4-BE49-F238E27FC236}">
                <a16:creationId xmlns:a16="http://schemas.microsoft.com/office/drawing/2014/main" id="{8816A071-595C-7F98-66E2-4569B490219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flipH="1">
            <a:off x="8903065" y="2755142"/>
            <a:ext cx="2582779" cy="2582779"/>
          </a:xfrm>
          <a:prstGeom prst="rect">
            <a:avLst/>
          </a:prstGeom>
        </p:spPr>
      </p:pic>
      <p:graphicFrame>
        <p:nvGraphicFramePr>
          <p:cNvPr id="4" name="Table 3">
            <a:extLst>
              <a:ext uri="{FF2B5EF4-FFF2-40B4-BE49-F238E27FC236}">
                <a16:creationId xmlns:a16="http://schemas.microsoft.com/office/drawing/2014/main" id="{32DFD0AF-20C4-FA19-0E5F-7380033EC8A4}"/>
              </a:ext>
            </a:extLst>
          </p:cNvPr>
          <p:cNvGraphicFramePr>
            <a:graphicFrameLocks noGrp="1"/>
          </p:cNvGraphicFramePr>
          <p:nvPr>
            <p:extLst>
              <p:ext uri="{D42A27DB-BD31-4B8C-83A1-F6EECF244321}">
                <p14:modId xmlns:p14="http://schemas.microsoft.com/office/powerpoint/2010/main" val="1750172435"/>
              </p:ext>
            </p:extLst>
          </p:nvPr>
        </p:nvGraphicFramePr>
        <p:xfrm>
          <a:off x="818788" y="3281165"/>
          <a:ext cx="9904847" cy="765366"/>
        </p:xfrm>
        <a:graphic>
          <a:graphicData uri="http://schemas.openxmlformats.org/drawingml/2006/table">
            <a:tbl>
              <a:tblPr firstRow="1" firstCol="1" bandRow="1">
                <a:tableStyleId>{5C22544A-7EE6-4342-B048-85BDC9FD1C3A}</a:tableStyleId>
              </a:tblPr>
              <a:tblGrid>
                <a:gridCol w="9904847">
                  <a:extLst>
                    <a:ext uri="{9D8B030D-6E8A-4147-A177-3AD203B41FA5}">
                      <a16:colId xmlns:a16="http://schemas.microsoft.com/office/drawing/2014/main" val="4140712491"/>
                    </a:ext>
                  </a:extLst>
                </a:gridCol>
              </a:tblGrid>
              <a:tr h="502603">
                <a:tc>
                  <a:txBody>
                    <a:bodyPr/>
                    <a:lstStyle/>
                    <a:p>
                      <a:pPr marL="0" marR="0" algn="l">
                        <a:lnSpc>
                          <a:spcPct val="107000"/>
                        </a:lnSpc>
                        <a:spcAft>
                          <a:spcPts val="800"/>
                        </a:spcAft>
                        <a:buNone/>
                      </a:pPr>
                      <a:r>
                        <a:rPr lang="en-US" sz="2400">
                          <a:effectLst/>
                        </a:rPr>
                        <a:t>On page 8 of the IPC Plan Template, complete the “Employee Mental Well-Being, Psychological &amp; Stress Support” checkbox.</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969650553"/>
                  </a:ext>
                </a:extLst>
              </a:tr>
            </a:tbl>
          </a:graphicData>
        </a:graphic>
      </p:graphicFrame>
    </p:spTree>
    <p:extLst>
      <p:ext uri="{BB962C8B-B14F-4D97-AF65-F5344CB8AC3E}">
        <p14:creationId xmlns:p14="http://schemas.microsoft.com/office/powerpoint/2010/main" val="1038733419"/>
      </p:ext>
    </p:extLst>
  </p:cSld>
  <p:clrMapOvr>
    <a:masterClrMapping/>
  </p:clrMapOvr>
  <mc:AlternateContent xmlns:mc="http://schemas.openxmlformats.org/markup-compatibility/2006" xmlns:p14="http://schemas.microsoft.com/office/powerpoint/2010/main">
    <mc:Choice Requires="p14">
      <p:transition spd="slow" p14:dur="2000" advTm="31551"/>
    </mc:Choice>
    <mc:Fallback xmlns="">
      <p:transition spd="slow" advTm="31551"/>
    </mc:Fallback>
  </mc:AlternateContent>
  <p:timing>
    <p:tnLst>
      <p:par>
        <p:cTn id="1" dur="indefinite" restart="never" nodeType="tmRoot">
          <p:childTnLst>
            <p:audio isNarration="1">
              <p:cMediaNode vol="80000" showWhenStopped="0">
                <p:cTn id="2"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19" objId="2"/>
        <p14:stopEvt time="31548" objId="2"/>
      </p14:showEvtLst>
    </p:ext>
  </p:extLs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12136"/>
            <a:ext cx="6016519" cy="2123658"/>
          </a:xfrm>
          <a:prstGeom prst="rect">
            <a:avLst/>
          </a:prstGeom>
          <a:noFill/>
        </p:spPr>
        <p:txBody>
          <a:bodyPr wrap="square" rtlCol="0">
            <a:spAutoFit/>
          </a:bodyPr>
          <a:lstStyle/>
          <a:p>
            <a:r>
              <a:rPr lang="en-US" sz="4400" b="1">
                <a:solidFill>
                  <a:schemeClr val="bg1"/>
                </a:solidFill>
                <a:latin typeface="Calibri" panose="020F0502020204030204" pitchFamily="34" charset="0"/>
                <a:ea typeface="Calibri" panose="020F0502020204030204" pitchFamily="34" charset="0"/>
                <a:cs typeface="Calibri" panose="020F0502020204030204" pitchFamily="34" charset="0"/>
              </a:rPr>
              <a:t>Records Management, Infection Reporting &amp; Notification</a:t>
            </a:r>
          </a:p>
        </p:txBody>
      </p:sp>
      <p:sp>
        <p:nvSpPr>
          <p:cNvPr id="5" name="TextBox 4"/>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Calibri" panose="020F0502020204030204" pitchFamily="34" charset="0"/>
                <a:ea typeface="Calibri" panose="020F0502020204030204" pitchFamily="34" charset="0"/>
                <a:cs typeface="Calibri" panose="020F0502020204030204" pitchFamily="34" charset="0"/>
              </a:rPr>
              <a:t>PROTECTING WORKER HEALTH</a:t>
            </a:r>
          </a:p>
        </p:txBody>
      </p:sp>
    </p:spTree>
    <p:extLst>
      <p:ext uri="{BB962C8B-B14F-4D97-AF65-F5344CB8AC3E}">
        <p14:creationId xmlns:p14="http://schemas.microsoft.com/office/powerpoint/2010/main" val="65076188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C06C-1375-83CE-B58E-8AF1565791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D11159-251B-B21F-6116-057060FA3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EFBDA052-5953-E455-D77A-19B874EFC9D3}"/>
              </a:ext>
            </a:extLst>
          </p:cNvPr>
          <p:cNvSpPr>
            <a:spLocks noGrp="1"/>
          </p:cNvSpPr>
          <p:nvPr>
            <p:ph type="title"/>
          </p:nvPr>
        </p:nvSpPr>
        <p:spPr>
          <a:xfrm>
            <a:off x="715368" y="37574"/>
            <a:ext cx="10515600" cy="1325563"/>
          </a:xfrm>
        </p:spPr>
        <p:txBody>
          <a:bodyPr/>
          <a:lstStyle/>
          <a:p>
            <a:r>
              <a:rPr lang="en-US" altLang="zh-CN"/>
              <a:t> </a:t>
            </a:r>
            <a:r>
              <a:rPr lang="en-US" altLang="zh-CN" sz="3600"/>
              <a:t>Employee Record Keeping &amp; Management</a:t>
            </a:r>
            <a:endParaRPr sz="3600"/>
          </a:p>
        </p:txBody>
      </p:sp>
      <p:sp>
        <p:nvSpPr>
          <p:cNvPr id="3" name="Content Placeholder 2">
            <a:extLst>
              <a:ext uri="{FF2B5EF4-FFF2-40B4-BE49-F238E27FC236}">
                <a16:creationId xmlns:a16="http://schemas.microsoft.com/office/drawing/2014/main" id="{632E4C66-AC8F-1B7E-2933-198C05EA7C80}"/>
              </a:ext>
            </a:extLst>
          </p:cNvPr>
          <p:cNvSpPr>
            <a:spLocks noGrp="1"/>
          </p:cNvSpPr>
          <p:nvPr>
            <p:ph idx="1"/>
          </p:nvPr>
        </p:nvSpPr>
        <p:spPr>
          <a:xfrm>
            <a:off x="838201" y="1320650"/>
            <a:ext cx="5580528" cy="4351338"/>
          </a:xfrm>
        </p:spPr>
        <p:txBody>
          <a:bodyPr vert="horz" lIns="91440" tIns="45720" rIns="91440" bIns="45720" rtlCol="0" anchor="t">
            <a:noAutofit/>
          </a:bodyPr>
          <a:lstStyle/>
          <a:p>
            <a:pPr marL="0" indent="0">
              <a:buNone/>
            </a:pPr>
            <a:r>
              <a:rPr lang="en-US" altLang="zh-CN" sz="2200" b="1"/>
              <a:t>Maintaining current records:</a:t>
            </a:r>
          </a:p>
          <a:p>
            <a:r>
              <a:rPr lang="en-US" altLang="zh-CN" sz="2200"/>
              <a:t>Is essential for health, safety, compliance, and operational efficiency. </a:t>
            </a:r>
          </a:p>
          <a:p>
            <a:r>
              <a:rPr lang="en-US" altLang="zh-CN" sz="2200"/>
              <a:t>Supports a healthy workforce, healthy animals, and a productive dairy operation. </a:t>
            </a:r>
          </a:p>
          <a:p>
            <a:pPr marL="0" indent="0">
              <a:buNone/>
            </a:pPr>
            <a:endParaRPr lang="en-US" altLang="zh-CN" sz="2200" b="1"/>
          </a:p>
          <a:p>
            <a:pPr marL="0" indent="0">
              <a:buNone/>
            </a:pPr>
            <a:r>
              <a:rPr lang="en-US" altLang="zh-CN" sz="2200" b="1"/>
              <a:t>Farm Responsibilities:</a:t>
            </a:r>
          </a:p>
          <a:p>
            <a:r>
              <a:rPr lang="en-US" altLang="zh-CN" sz="2200"/>
              <a:t>Confidentiality</a:t>
            </a:r>
          </a:p>
          <a:p>
            <a:r>
              <a:rPr lang="en-US" altLang="zh-CN" sz="2200"/>
              <a:t>Legal Compliance</a:t>
            </a:r>
          </a:p>
          <a:p>
            <a:r>
              <a:rPr lang="en-US" altLang="zh-CN" sz="2200"/>
              <a:t>Recordkeeping</a:t>
            </a:r>
          </a:p>
        </p:txBody>
      </p:sp>
      <p:sp>
        <p:nvSpPr>
          <p:cNvPr id="6" name="TextBox 5">
            <a:extLst>
              <a:ext uri="{FF2B5EF4-FFF2-40B4-BE49-F238E27FC236}">
                <a16:creationId xmlns:a16="http://schemas.microsoft.com/office/drawing/2014/main" id="{B9BEEB91-4092-4154-F541-815D3420344C}"/>
              </a:ext>
            </a:extLst>
          </p:cNvPr>
          <p:cNvSpPr txBox="1"/>
          <p:nvPr/>
        </p:nvSpPr>
        <p:spPr>
          <a:xfrm>
            <a:off x="7475838" y="3126259"/>
            <a:ext cx="2150076" cy="369332"/>
          </a:xfrm>
          <a:prstGeom prst="rect">
            <a:avLst/>
          </a:prstGeom>
          <a:noFill/>
        </p:spPr>
        <p:txBody>
          <a:bodyPr wrap="square" rtlCol="0">
            <a:spAutoFit/>
          </a:bodyPr>
          <a:lstStyle/>
          <a:p>
            <a:r>
              <a:rPr lang="en-US">
                <a:solidFill>
                  <a:srgbClr val="00B050"/>
                </a:solidFill>
              </a:rPr>
              <a:t>picture</a:t>
            </a:r>
          </a:p>
        </p:txBody>
      </p:sp>
      <p:pic>
        <p:nvPicPr>
          <p:cNvPr id="9" name="Picture 8">
            <a:extLst>
              <a:ext uri="{FF2B5EF4-FFF2-40B4-BE49-F238E27FC236}">
                <a16:creationId xmlns:a16="http://schemas.microsoft.com/office/drawing/2014/main" id="{257B20E8-A963-32D7-7536-3C6551B852A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40653" y="1320649"/>
            <a:ext cx="4351339" cy="4351339"/>
          </a:xfrm>
          <a:prstGeom prst="rect">
            <a:avLst/>
          </a:prstGeom>
        </p:spPr>
      </p:pic>
    </p:spTree>
    <p:extLst>
      <p:ext uri="{BB962C8B-B14F-4D97-AF65-F5344CB8AC3E}">
        <p14:creationId xmlns:p14="http://schemas.microsoft.com/office/powerpoint/2010/main" val="11439202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198B0-EC2B-5A53-5AE4-068D480CB59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EB0B402-BEFC-F279-891B-7F917B6B37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A00BB175-004E-F72F-A466-0B5386D12F07}"/>
              </a:ext>
            </a:extLst>
          </p:cNvPr>
          <p:cNvSpPr>
            <a:spLocks noGrp="1"/>
          </p:cNvSpPr>
          <p:nvPr>
            <p:ph type="title"/>
          </p:nvPr>
        </p:nvSpPr>
        <p:spPr>
          <a:xfrm>
            <a:off x="715368" y="37574"/>
            <a:ext cx="10515600" cy="1325563"/>
          </a:xfrm>
        </p:spPr>
        <p:txBody>
          <a:bodyPr/>
          <a:lstStyle/>
          <a:p>
            <a:r>
              <a:rPr lang="en-US" altLang="zh-CN"/>
              <a:t> Record Keeping &amp; Management</a:t>
            </a:r>
            <a:endParaRPr/>
          </a:p>
        </p:txBody>
      </p:sp>
      <p:sp>
        <p:nvSpPr>
          <p:cNvPr id="3" name="Content Placeholder 2">
            <a:extLst>
              <a:ext uri="{FF2B5EF4-FFF2-40B4-BE49-F238E27FC236}">
                <a16:creationId xmlns:a16="http://schemas.microsoft.com/office/drawing/2014/main" id="{F91D9DCF-F71B-0E77-903E-3EF1EA89D640}"/>
              </a:ext>
            </a:extLst>
          </p:cNvPr>
          <p:cNvSpPr>
            <a:spLocks noGrp="1"/>
          </p:cNvSpPr>
          <p:nvPr>
            <p:ph idx="1"/>
          </p:nvPr>
        </p:nvSpPr>
        <p:spPr>
          <a:xfrm>
            <a:off x="838201" y="1320650"/>
            <a:ext cx="5113148" cy="4351338"/>
          </a:xfrm>
        </p:spPr>
        <p:txBody>
          <a:bodyPr vert="horz" lIns="91440" tIns="45720" rIns="91440" bIns="45720" rtlCol="0" anchor="t">
            <a:noAutofit/>
          </a:bodyPr>
          <a:lstStyle/>
          <a:p>
            <a:pPr marL="0" indent="0">
              <a:buNone/>
            </a:pPr>
            <a:endParaRPr lang="en-US" altLang="zh-CN" sz="2200"/>
          </a:p>
          <a:p>
            <a:pPr marL="0" indent="0">
              <a:buNone/>
            </a:pPr>
            <a:r>
              <a:rPr lang="en-US" altLang="zh-CN" sz="2200" b="1"/>
              <a:t>Record keeping of employee training</a:t>
            </a:r>
          </a:p>
          <a:p>
            <a:pPr>
              <a:buFontTx/>
              <a:buChar char="-"/>
            </a:pPr>
            <a:r>
              <a:rPr lang="en-US" altLang="zh-CN" sz="2200"/>
              <a:t>Tracks employee participation in IPC training</a:t>
            </a:r>
          </a:p>
          <a:p>
            <a:pPr>
              <a:buFontTx/>
              <a:buChar char="-"/>
            </a:pPr>
            <a:r>
              <a:rPr lang="en-US" altLang="zh-CN" sz="2200"/>
              <a:t>Ensures all workers are prepared to handle hazards safely </a:t>
            </a:r>
          </a:p>
          <a:p>
            <a:pPr marL="0" indent="0">
              <a:buNone/>
            </a:pPr>
            <a:endParaRPr lang="en-US" altLang="zh-CN" sz="2200" b="1"/>
          </a:p>
          <a:p>
            <a:pPr marL="0" indent="0">
              <a:buNone/>
            </a:pPr>
            <a:r>
              <a:rPr lang="en-US" altLang="zh-CN" sz="2200" b="1"/>
              <a:t>Record keeping of employee contact info</a:t>
            </a:r>
          </a:p>
          <a:p>
            <a:pPr>
              <a:buFontTx/>
              <a:buChar char="-"/>
            </a:pPr>
            <a:r>
              <a:rPr lang="en-US" altLang="zh-CN" sz="2200"/>
              <a:t>Up-to-date records enables quick identification of potentially exposed workers during disease outbreaks.</a:t>
            </a:r>
          </a:p>
        </p:txBody>
      </p:sp>
      <p:pic>
        <p:nvPicPr>
          <p:cNvPr id="7" name="Graphic 6" descr="Checklist with solid fill">
            <a:extLst>
              <a:ext uri="{FF2B5EF4-FFF2-40B4-BE49-F238E27FC236}">
                <a16:creationId xmlns:a16="http://schemas.microsoft.com/office/drawing/2014/main" id="{665A59F6-81D4-3701-022B-E07FA6E559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62554" y="1982453"/>
            <a:ext cx="3198586" cy="3198586"/>
          </a:xfrm>
          <a:prstGeom prst="rect">
            <a:avLst/>
          </a:prstGeom>
        </p:spPr>
      </p:pic>
    </p:spTree>
    <p:extLst>
      <p:ext uri="{BB962C8B-B14F-4D97-AF65-F5344CB8AC3E}">
        <p14:creationId xmlns:p14="http://schemas.microsoft.com/office/powerpoint/2010/main" val="266201173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233D7-88C9-9396-B246-55A05996DBA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DDBA2FD-E170-67D6-0666-5A7463178DE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1B64279F-7F95-EE15-D89B-434115A42923}"/>
              </a:ext>
            </a:extLst>
          </p:cNvPr>
          <p:cNvSpPr>
            <a:spLocks noGrp="1"/>
          </p:cNvSpPr>
          <p:nvPr>
            <p:ph type="title"/>
          </p:nvPr>
        </p:nvSpPr>
        <p:spPr>
          <a:xfrm>
            <a:off x="715368" y="37574"/>
            <a:ext cx="10515600" cy="1325563"/>
          </a:xfrm>
        </p:spPr>
        <p:txBody>
          <a:bodyPr/>
          <a:lstStyle/>
          <a:p>
            <a:r>
              <a:rPr lang="en-US" altLang="zh-CN"/>
              <a:t> Record Keeping &amp; Management</a:t>
            </a:r>
            <a:endParaRPr/>
          </a:p>
        </p:txBody>
      </p:sp>
      <p:graphicFrame>
        <p:nvGraphicFramePr>
          <p:cNvPr id="8" name="Content Placeholder 3">
            <a:extLst>
              <a:ext uri="{FF2B5EF4-FFF2-40B4-BE49-F238E27FC236}">
                <a16:creationId xmlns:a16="http://schemas.microsoft.com/office/drawing/2014/main" id="{9241AF59-94CD-2D66-A121-58FA7FD46E28}"/>
              </a:ext>
            </a:extLst>
          </p:cNvPr>
          <p:cNvGraphicFramePr>
            <a:graphicFrameLocks noGrp="1"/>
          </p:cNvGraphicFramePr>
          <p:nvPr>
            <p:ph idx="1"/>
            <p:extLst>
              <p:ext uri="{D42A27DB-BD31-4B8C-83A1-F6EECF244321}">
                <p14:modId xmlns:p14="http://schemas.microsoft.com/office/powerpoint/2010/main" val="415464954"/>
              </p:ext>
            </p:extLst>
          </p:nvPr>
        </p:nvGraphicFramePr>
        <p:xfrm>
          <a:off x="408122" y="2584949"/>
          <a:ext cx="11375756" cy="1688102"/>
        </p:xfrm>
        <a:graphic>
          <a:graphicData uri="http://schemas.openxmlformats.org/drawingml/2006/table">
            <a:tbl>
              <a:tblPr firstRow="1" firstCol="1" bandRow="1">
                <a:tableStyleId>{5C22544A-7EE6-4342-B048-85BDC9FD1C3A}</a:tableStyleId>
              </a:tblPr>
              <a:tblGrid>
                <a:gridCol w="11375756">
                  <a:extLst>
                    <a:ext uri="{9D8B030D-6E8A-4147-A177-3AD203B41FA5}">
                      <a16:colId xmlns:a16="http://schemas.microsoft.com/office/drawing/2014/main" val="3762107522"/>
                    </a:ext>
                  </a:extLst>
                </a:gridCol>
              </a:tblGrid>
              <a:tr h="1688102">
                <a:tc>
                  <a:txBody>
                    <a:bodyPr/>
                    <a:lstStyle/>
                    <a:p>
                      <a:pPr marL="0" marR="0" algn="l">
                        <a:lnSpc>
                          <a:spcPct val="107000"/>
                        </a:lnSpc>
                        <a:spcAft>
                          <a:spcPts val="800"/>
                        </a:spcAft>
                        <a:buNone/>
                      </a:pPr>
                      <a:r>
                        <a:rPr lang="en-US" sz="3300">
                          <a:effectLst/>
                        </a:rPr>
                        <a:t>On page 9 of the IPC Plan Template, complete the “Record Keeping &amp; Management” checkbox</a:t>
                      </a:r>
                      <a:endParaRPr lang="en-US" sz="3000">
                        <a:effectLst/>
                        <a:latin typeface="Calibri" panose="020F0502020204030204" pitchFamily="34" charset="0"/>
                        <a:ea typeface="Calibri" panose="020F0502020204030204" pitchFamily="34" charset="0"/>
                        <a:cs typeface="Arial" panose="020B0604020202020204" pitchFamily="34" charset="0"/>
                      </a:endParaRPr>
                    </a:p>
                  </a:txBody>
                  <a:tcPr marL="188595" marR="188595" marT="0" marB="0" anchor="ctr"/>
                </a:tc>
                <a:extLst>
                  <a:ext uri="{0D108BD9-81ED-4DB2-BD59-A6C34878D82A}">
                    <a16:rowId xmlns:a16="http://schemas.microsoft.com/office/drawing/2014/main" val="1922365365"/>
                  </a:ext>
                </a:extLst>
              </a:tr>
            </a:tbl>
          </a:graphicData>
        </a:graphic>
      </p:graphicFrame>
    </p:spTree>
    <p:extLst>
      <p:ext uri="{BB962C8B-B14F-4D97-AF65-F5344CB8AC3E}">
        <p14:creationId xmlns:p14="http://schemas.microsoft.com/office/powerpoint/2010/main" val="391361003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01146-1B25-2203-3DA8-125286758E0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10EDB4D-C46C-A3C8-7A83-94B44F8DE6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D1733978-70AC-3094-D6ED-C14F4D84400C}"/>
              </a:ext>
            </a:extLst>
          </p:cNvPr>
          <p:cNvSpPr>
            <a:spLocks noGrp="1"/>
          </p:cNvSpPr>
          <p:nvPr>
            <p:ph type="title"/>
          </p:nvPr>
        </p:nvSpPr>
        <p:spPr>
          <a:xfrm>
            <a:off x="715368" y="2938"/>
            <a:ext cx="11254509" cy="1360199"/>
          </a:xfrm>
        </p:spPr>
        <p:txBody>
          <a:bodyPr>
            <a:normAutofit/>
          </a:bodyPr>
          <a:lstStyle/>
          <a:p>
            <a:r>
              <a:rPr lang="en-US">
                <a:latin typeface="Calibri"/>
                <a:ea typeface="Calibri"/>
                <a:cs typeface="Calibri"/>
              </a:rPr>
              <a:t>Following OSH A 300 Log Policies</a:t>
            </a:r>
            <a:endParaRPr lang="en-US"/>
          </a:p>
        </p:txBody>
      </p:sp>
      <p:pic>
        <p:nvPicPr>
          <p:cNvPr id="6" name="Picture 5">
            <a:extLst>
              <a:ext uri="{FF2B5EF4-FFF2-40B4-BE49-F238E27FC236}">
                <a16:creationId xmlns:a16="http://schemas.microsoft.com/office/drawing/2014/main" id="{7FF9907E-72FB-7F7A-0E75-A814066FAEFD}"/>
              </a:ext>
            </a:extLst>
          </p:cNvPr>
          <p:cNvPicPr>
            <a:picLocks noChangeAspect="1"/>
          </p:cNvPicPr>
          <p:nvPr/>
        </p:nvPicPr>
        <p:blipFill>
          <a:blip r:embed="rId4"/>
          <a:stretch>
            <a:fillRect/>
          </a:stretch>
        </p:blipFill>
        <p:spPr>
          <a:xfrm>
            <a:off x="2381250" y="1520683"/>
            <a:ext cx="7429500" cy="4581525"/>
          </a:xfrm>
          <a:prstGeom prst="rect">
            <a:avLst/>
          </a:prstGeom>
        </p:spPr>
      </p:pic>
    </p:spTree>
    <p:extLst>
      <p:ext uri="{BB962C8B-B14F-4D97-AF65-F5344CB8AC3E}">
        <p14:creationId xmlns:p14="http://schemas.microsoft.com/office/powerpoint/2010/main" val="391228903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614EF-35E9-D9A3-E362-84E9623335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131D733-D194-AC4D-A5E6-CE51789C1A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C73EC97E-E300-8D75-E540-79E98AE82B72}"/>
              </a:ext>
            </a:extLst>
          </p:cNvPr>
          <p:cNvSpPr>
            <a:spLocks noGrp="1"/>
          </p:cNvSpPr>
          <p:nvPr>
            <p:ph type="title"/>
          </p:nvPr>
        </p:nvSpPr>
        <p:spPr>
          <a:xfrm>
            <a:off x="715368" y="37574"/>
            <a:ext cx="10515600" cy="1325563"/>
          </a:xfrm>
        </p:spPr>
        <p:txBody>
          <a:bodyPr/>
          <a:lstStyle/>
          <a:p>
            <a:r>
              <a:rPr lang="en-US" altLang="zh-CN"/>
              <a:t>Following OSH A 300 Log Policies</a:t>
            </a:r>
            <a:endParaRPr/>
          </a:p>
        </p:txBody>
      </p:sp>
      <p:pic>
        <p:nvPicPr>
          <p:cNvPr id="6" name="Picture 5">
            <a:extLst>
              <a:ext uri="{FF2B5EF4-FFF2-40B4-BE49-F238E27FC236}">
                <a16:creationId xmlns:a16="http://schemas.microsoft.com/office/drawing/2014/main" id="{C8DDCF11-B449-12A1-5F0F-1D38DF9865E0}"/>
              </a:ext>
            </a:extLst>
          </p:cNvPr>
          <p:cNvPicPr>
            <a:picLocks noChangeAspect="1"/>
          </p:cNvPicPr>
          <p:nvPr/>
        </p:nvPicPr>
        <p:blipFill>
          <a:blip r:embed="rId4">
            <a:alphaModFix amt="48000"/>
          </a:blip>
          <a:stretch>
            <a:fillRect/>
          </a:stretch>
        </p:blipFill>
        <p:spPr>
          <a:xfrm>
            <a:off x="2381250" y="1520683"/>
            <a:ext cx="7429500" cy="4581525"/>
          </a:xfrm>
          <a:prstGeom prst="rect">
            <a:avLst/>
          </a:prstGeom>
        </p:spPr>
      </p:pic>
      <p:graphicFrame>
        <p:nvGraphicFramePr>
          <p:cNvPr id="5" name="Content Placeholder 4">
            <a:extLst>
              <a:ext uri="{FF2B5EF4-FFF2-40B4-BE49-F238E27FC236}">
                <a16:creationId xmlns:a16="http://schemas.microsoft.com/office/drawing/2014/main" id="{65F65B5D-5B90-0EAA-5A0B-09D357ED4CE1}"/>
              </a:ext>
            </a:extLst>
          </p:cNvPr>
          <p:cNvGraphicFramePr>
            <a:graphicFrameLocks noGrp="1"/>
          </p:cNvGraphicFramePr>
          <p:nvPr>
            <p:ph idx="1"/>
            <p:extLst>
              <p:ext uri="{D42A27DB-BD31-4B8C-83A1-F6EECF244321}">
                <p14:modId xmlns:p14="http://schemas.microsoft.com/office/powerpoint/2010/main" val="3089126950"/>
              </p:ext>
            </p:extLst>
          </p:nvPr>
        </p:nvGraphicFramePr>
        <p:xfrm>
          <a:off x="982459" y="3317469"/>
          <a:ext cx="10313393" cy="987951"/>
        </p:xfrm>
        <a:graphic>
          <a:graphicData uri="http://schemas.openxmlformats.org/drawingml/2006/table">
            <a:tbl>
              <a:tblPr firstRow="1" firstCol="1" bandRow="1">
                <a:tableStyleId>{5C22544A-7EE6-4342-B048-85BDC9FD1C3A}</a:tableStyleId>
              </a:tblPr>
              <a:tblGrid>
                <a:gridCol w="10313393">
                  <a:extLst>
                    <a:ext uri="{9D8B030D-6E8A-4147-A177-3AD203B41FA5}">
                      <a16:colId xmlns:a16="http://schemas.microsoft.com/office/drawing/2014/main" val="2802408039"/>
                    </a:ext>
                  </a:extLst>
                </a:gridCol>
              </a:tblGrid>
              <a:tr h="987951">
                <a:tc>
                  <a:txBody>
                    <a:bodyPr/>
                    <a:lstStyle/>
                    <a:p>
                      <a:pPr marL="0" marR="0" algn="ctr">
                        <a:lnSpc>
                          <a:spcPct val="107000"/>
                        </a:lnSpc>
                        <a:spcAft>
                          <a:spcPts val="800"/>
                        </a:spcAft>
                        <a:buNone/>
                      </a:pPr>
                      <a:r>
                        <a:rPr lang="en-US" sz="2200">
                          <a:effectLst/>
                        </a:rPr>
                        <a:t>On page 9 of the IPC Plan Template, complete the “Following OSHA 300 Log Policies” checkbox</a:t>
                      </a:r>
                      <a:endParaRPr lang="en-US" sz="2200">
                        <a:effectLst/>
                        <a:latin typeface="Calibri"/>
                        <a:ea typeface="Calibri"/>
                        <a:cs typeface="Arial"/>
                      </a:endParaRPr>
                    </a:p>
                  </a:txBody>
                  <a:tcPr marL="68580" marR="68580" marT="0" marB="0" anchor="ctr"/>
                </a:tc>
                <a:extLst>
                  <a:ext uri="{0D108BD9-81ED-4DB2-BD59-A6C34878D82A}">
                    <a16:rowId xmlns:a16="http://schemas.microsoft.com/office/drawing/2014/main" val="3764176378"/>
                  </a:ext>
                </a:extLst>
              </a:tr>
            </a:tbl>
          </a:graphicData>
        </a:graphic>
      </p:graphicFrame>
    </p:spTree>
    <p:extLst>
      <p:ext uri="{BB962C8B-B14F-4D97-AF65-F5344CB8AC3E}">
        <p14:creationId xmlns:p14="http://schemas.microsoft.com/office/powerpoint/2010/main" val="407024449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0D712-46EC-5463-0F91-763557BE9FC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A777552-3711-5E7D-67C3-AA0C402E9E9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5CBA41DB-7C1D-644C-16C0-B94C113EB476}"/>
              </a:ext>
            </a:extLst>
          </p:cNvPr>
          <p:cNvSpPr>
            <a:spLocks noGrp="1"/>
          </p:cNvSpPr>
          <p:nvPr>
            <p:ph type="title"/>
          </p:nvPr>
        </p:nvSpPr>
        <p:spPr>
          <a:xfrm>
            <a:off x="715368" y="37574"/>
            <a:ext cx="10515600" cy="1325563"/>
          </a:xfrm>
        </p:spPr>
        <p:txBody>
          <a:bodyPr/>
          <a:lstStyle/>
          <a:p>
            <a:r>
              <a:rPr lang="en-US" altLang="zh-CN">
                <a:latin typeface="Calibri"/>
                <a:ea typeface="Calibri"/>
                <a:cs typeface="Calibri"/>
              </a:rPr>
              <a:t>Incidents Reporting</a:t>
            </a:r>
            <a:endParaRPr>
              <a:latin typeface="Calibri"/>
              <a:ea typeface="Calibri"/>
              <a:cs typeface="Calibri"/>
            </a:endParaRPr>
          </a:p>
        </p:txBody>
      </p:sp>
      <p:sp>
        <p:nvSpPr>
          <p:cNvPr id="3" name="Content Placeholder 2">
            <a:extLst>
              <a:ext uri="{FF2B5EF4-FFF2-40B4-BE49-F238E27FC236}">
                <a16:creationId xmlns:a16="http://schemas.microsoft.com/office/drawing/2014/main" id="{6C611CE5-42FE-209A-E516-C3701D17BF25}"/>
              </a:ext>
            </a:extLst>
          </p:cNvPr>
          <p:cNvSpPr>
            <a:spLocks noGrp="1"/>
          </p:cNvSpPr>
          <p:nvPr>
            <p:ph idx="1"/>
          </p:nvPr>
        </p:nvSpPr>
        <p:spPr>
          <a:xfrm>
            <a:off x="838201" y="1366831"/>
            <a:ext cx="6648693" cy="4305157"/>
          </a:xfrm>
        </p:spPr>
        <p:txBody>
          <a:bodyPr vert="horz" lIns="91440" tIns="45720" rIns="91440" bIns="45720" rtlCol="0" anchor="t">
            <a:noAutofit/>
          </a:bodyPr>
          <a:lstStyle/>
          <a:p>
            <a:pPr>
              <a:buNone/>
            </a:pPr>
            <a:r>
              <a:rPr lang="en-US" b="1">
                <a:latin typeface="Calibri"/>
                <a:ea typeface="Calibri"/>
                <a:cs typeface="Calibri"/>
              </a:rPr>
              <a:t>What happens in reportable human health disease situations?</a:t>
            </a:r>
            <a:r>
              <a:rPr lang="en-US">
                <a:latin typeface="Calibri"/>
                <a:ea typeface="Calibri"/>
                <a:cs typeface="Calibri"/>
              </a:rPr>
              <a:t> </a:t>
            </a:r>
            <a:endParaRPr lang="en-US"/>
          </a:p>
          <a:p>
            <a:r>
              <a:rPr lang="en-US">
                <a:latin typeface="Calibri"/>
                <a:ea typeface="Calibri"/>
                <a:cs typeface="Calibri"/>
              </a:rPr>
              <a:t>The diagnostic lab is required to notify the LHJ alongside the medical provider that ordered the test. </a:t>
            </a:r>
            <a:endParaRPr lang="en-US"/>
          </a:p>
          <a:p>
            <a:pPr>
              <a:buNone/>
            </a:pPr>
            <a:r>
              <a:rPr lang="en-US" b="1">
                <a:latin typeface="Calibri"/>
                <a:ea typeface="Calibri"/>
                <a:cs typeface="Calibri"/>
              </a:rPr>
              <a:t>What is the farm responsible for?</a:t>
            </a:r>
            <a:endParaRPr lang="en-US" b="1"/>
          </a:p>
          <a:p>
            <a:r>
              <a:rPr lang="en-US">
                <a:latin typeface="Calibri"/>
                <a:ea typeface="Calibri"/>
                <a:cs typeface="Calibri"/>
              </a:rPr>
              <a:t>Report fatalities or inpatient hospitalizations from work-related infectious disease within eight hours.</a:t>
            </a:r>
            <a:endParaRPr lang="en-US"/>
          </a:p>
          <a:p>
            <a:r>
              <a:rPr lang="en-US">
                <a:latin typeface="Calibri"/>
                <a:ea typeface="Calibri"/>
                <a:cs typeface="Calibri"/>
              </a:rPr>
              <a:t> Communicate with LHJs in the event of an outbreak </a:t>
            </a:r>
            <a:endParaRPr lang="en-US"/>
          </a:p>
          <a:p>
            <a:endParaRPr lang="en-US">
              <a:latin typeface="Calibri"/>
              <a:ea typeface="Calibri"/>
              <a:cs typeface="Calibri"/>
            </a:endParaRPr>
          </a:p>
        </p:txBody>
      </p:sp>
      <p:pic>
        <p:nvPicPr>
          <p:cNvPr id="6" name="Graphic 5" descr="Lungs with virus with solid fill">
            <a:extLst>
              <a:ext uri="{FF2B5EF4-FFF2-40B4-BE49-F238E27FC236}">
                <a16:creationId xmlns:a16="http://schemas.microsoft.com/office/drawing/2014/main" id="{6DD0294E-9DD8-9F08-35DA-859A96507B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44032" y="1968282"/>
            <a:ext cx="3171567" cy="3171567"/>
          </a:xfrm>
          <a:prstGeom prst="rect">
            <a:avLst/>
          </a:prstGeom>
        </p:spPr>
      </p:pic>
    </p:spTree>
    <p:extLst>
      <p:ext uri="{BB962C8B-B14F-4D97-AF65-F5344CB8AC3E}">
        <p14:creationId xmlns:p14="http://schemas.microsoft.com/office/powerpoint/2010/main" val="152210370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6A1BA-1554-34DD-EF2D-58E6277643C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A87E6C7-8739-320F-4DF7-E74A9C24CC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F927CAD7-5FBA-6EB0-90A2-4248CBC0BF93}"/>
              </a:ext>
            </a:extLst>
          </p:cNvPr>
          <p:cNvSpPr>
            <a:spLocks noGrp="1"/>
          </p:cNvSpPr>
          <p:nvPr>
            <p:ph type="title"/>
          </p:nvPr>
        </p:nvSpPr>
        <p:spPr>
          <a:xfrm>
            <a:off x="715368" y="37574"/>
            <a:ext cx="10515600" cy="1325563"/>
          </a:xfrm>
        </p:spPr>
        <p:txBody>
          <a:bodyPr/>
          <a:lstStyle/>
          <a:p>
            <a:r>
              <a:rPr lang="en-US" altLang="zh-CN"/>
              <a:t>Needlestick Incident Reporting</a:t>
            </a:r>
            <a:endParaRPr/>
          </a:p>
        </p:txBody>
      </p:sp>
      <p:sp>
        <p:nvSpPr>
          <p:cNvPr id="3" name="Content Placeholder 2">
            <a:extLst>
              <a:ext uri="{FF2B5EF4-FFF2-40B4-BE49-F238E27FC236}">
                <a16:creationId xmlns:a16="http://schemas.microsoft.com/office/drawing/2014/main" id="{BBB30D55-DFA3-E9C3-4601-29F520647886}"/>
              </a:ext>
            </a:extLst>
          </p:cNvPr>
          <p:cNvSpPr>
            <a:spLocks noGrp="1"/>
          </p:cNvSpPr>
          <p:nvPr>
            <p:ph idx="1"/>
          </p:nvPr>
        </p:nvSpPr>
        <p:spPr>
          <a:xfrm>
            <a:off x="838201" y="1320650"/>
            <a:ext cx="5113148" cy="4351338"/>
          </a:xfrm>
        </p:spPr>
        <p:txBody>
          <a:bodyPr vert="horz" lIns="91440" tIns="45720" rIns="91440" bIns="45720" rtlCol="0" anchor="t">
            <a:noAutofit/>
          </a:bodyPr>
          <a:lstStyle/>
          <a:p>
            <a:pPr marL="0" indent="0">
              <a:buNone/>
            </a:pPr>
            <a:endParaRPr lang="en-US" altLang="zh-CN" sz="2200"/>
          </a:p>
          <a:p>
            <a:pPr marL="0" indent="0">
              <a:buNone/>
            </a:pPr>
            <a:r>
              <a:rPr lang="en-US">
                <a:latin typeface="Calibri"/>
                <a:ea typeface="Calibri"/>
                <a:cs typeface="Calibri"/>
              </a:rPr>
              <a:t>Some diseases diagnosed must be transmitted to public health</a:t>
            </a:r>
          </a:p>
          <a:p>
            <a:pPr marL="0" indent="0">
              <a:buNone/>
            </a:pPr>
            <a:endParaRPr lang="en-US">
              <a:latin typeface="Calibri"/>
              <a:ea typeface="Calibri"/>
              <a:cs typeface="Calibri"/>
            </a:endParaRPr>
          </a:p>
          <a:p>
            <a:pPr marL="0" indent="0">
              <a:buNone/>
            </a:pPr>
            <a:r>
              <a:rPr lang="en-US">
                <a:latin typeface="Calibri"/>
                <a:ea typeface="Calibri"/>
                <a:cs typeface="Calibri"/>
              </a:rPr>
              <a:t>Report fatalities or inpatient hospitalizations from work-related infectious disease within eight hours. </a:t>
            </a:r>
          </a:p>
          <a:p>
            <a:pPr marL="0" indent="0">
              <a:buNone/>
            </a:pPr>
            <a:endParaRPr lang="en-US">
              <a:latin typeface="Calibri"/>
              <a:ea typeface="Calibri"/>
              <a:cs typeface="Calibri"/>
            </a:endParaRPr>
          </a:p>
          <a:p>
            <a:pPr marL="0" indent="0">
              <a:buNone/>
            </a:pPr>
            <a:r>
              <a:rPr lang="en-US">
                <a:latin typeface="Calibri"/>
                <a:ea typeface="Calibri"/>
                <a:cs typeface="Calibri"/>
              </a:rPr>
              <a:t>Communication with LHJs in the event of an outbreak </a:t>
            </a:r>
          </a:p>
        </p:txBody>
      </p:sp>
      <p:pic>
        <p:nvPicPr>
          <p:cNvPr id="7" name="Picture 6">
            <a:extLst>
              <a:ext uri="{FF2B5EF4-FFF2-40B4-BE49-F238E27FC236}">
                <a16:creationId xmlns:a16="http://schemas.microsoft.com/office/drawing/2014/main" id="{D7A5B885-0265-F867-4FEE-BAA6BE414F6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26499" y="1320650"/>
            <a:ext cx="4704469" cy="4704469"/>
          </a:xfrm>
          <a:prstGeom prst="rect">
            <a:avLst/>
          </a:prstGeom>
        </p:spPr>
      </p:pic>
      <p:sp>
        <p:nvSpPr>
          <p:cNvPr id="9" name="TextBox 8">
            <a:extLst>
              <a:ext uri="{FF2B5EF4-FFF2-40B4-BE49-F238E27FC236}">
                <a16:creationId xmlns:a16="http://schemas.microsoft.com/office/drawing/2014/main" id="{D9B5D84F-E898-B44A-38CD-92F003AB8F55}"/>
              </a:ext>
            </a:extLst>
          </p:cNvPr>
          <p:cNvSpPr txBox="1"/>
          <p:nvPr/>
        </p:nvSpPr>
        <p:spPr>
          <a:xfrm>
            <a:off x="961032" y="6340539"/>
            <a:ext cx="11982963" cy="215444"/>
          </a:xfrm>
          <a:prstGeom prst="rect">
            <a:avLst/>
          </a:prstGeom>
          <a:noFill/>
        </p:spPr>
        <p:txBody>
          <a:bodyPr wrap="square">
            <a:spAutoFit/>
          </a:bodyPr>
          <a:lstStyle/>
          <a:p>
            <a:r>
              <a:rPr lang="en-US" sz="800"/>
              <a:t>&lt;a </a:t>
            </a:r>
            <a:r>
              <a:rPr lang="en-US" sz="800" err="1"/>
              <a:t>href</a:t>
            </a:r>
            <a:r>
              <a:rPr lang="en-US" sz="800"/>
              <a:t>="https://www.freepik.com/free-vector/cartoon-vaccination-campaign-illustration_13859994.htm#fromView=keyword&amp;page=1&amp;position=0&amp;uuid=e3c575e5-deb5-479c-a13f-0e551e4c8c36&amp;query=Vaccine+cartoon"&gt;Image by </a:t>
            </a:r>
            <a:r>
              <a:rPr lang="en-US" sz="800" err="1"/>
              <a:t>pikisuperstar</a:t>
            </a:r>
            <a:r>
              <a:rPr lang="en-US" sz="800"/>
              <a:t> on </a:t>
            </a:r>
            <a:r>
              <a:rPr lang="en-US" sz="800" err="1"/>
              <a:t>Freepik</a:t>
            </a:r>
            <a:r>
              <a:rPr lang="en-US" sz="800"/>
              <a:t>&lt;/a&gt;</a:t>
            </a:r>
          </a:p>
        </p:txBody>
      </p:sp>
    </p:spTree>
    <p:extLst>
      <p:ext uri="{BB962C8B-B14F-4D97-AF65-F5344CB8AC3E}">
        <p14:creationId xmlns:p14="http://schemas.microsoft.com/office/powerpoint/2010/main" val="178973942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C126D-F34B-A9AA-5B27-E2EAD3DD8DA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EDC254B-5CE6-35B9-6015-CC1A1921A1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392111F8-27C9-FCF5-C8E6-3001674691EA}"/>
              </a:ext>
            </a:extLst>
          </p:cNvPr>
          <p:cNvSpPr>
            <a:spLocks noGrp="1"/>
          </p:cNvSpPr>
          <p:nvPr>
            <p:ph type="title"/>
          </p:nvPr>
        </p:nvSpPr>
        <p:spPr>
          <a:xfrm>
            <a:off x="715368" y="37574"/>
            <a:ext cx="10515600" cy="1325563"/>
          </a:xfrm>
        </p:spPr>
        <p:txBody>
          <a:bodyPr/>
          <a:lstStyle/>
          <a:p>
            <a:r>
              <a:rPr lang="en-US" altLang="zh-CN"/>
              <a:t>Needlestick Incident Reporting</a:t>
            </a:r>
            <a:endParaRPr/>
          </a:p>
        </p:txBody>
      </p:sp>
      <p:sp>
        <p:nvSpPr>
          <p:cNvPr id="3" name="Content Placeholder 2">
            <a:extLst>
              <a:ext uri="{FF2B5EF4-FFF2-40B4-BE49-F238E27FC236}">
                <a16:creationId xmlns:a16="http://schemas.microsoft.com/office/drawing/2014/main" id="{1C2275CD-5E83-08D7-660F-A33698570B9E}"/>
              </a:ext>
            </a:extLst>
          </p:cNvPr>
          <p:cNvSpPr>
            <a:spLocks noGrp="1"/>
          </p:cNvSpPr>
          <p:nvPr>
            <p:ph idx="1"/>
          </p:nvPr>
        </p:nvSpPr>
        <p:spPr>
          <a:xfrm>
            <a:off x="838201" y="1320650"/>
            <a:ext cx="5113148" cy="4351338"/>
          </a:xfrm>
        </p:spPr>
        <p:txBody>
          <a:bodyPr vert="horz" lIns="91440" tIns="45720" rIns="91440" bIns="45720" rtlCol="0" anchor="t">
            <a:noAutofit/>
          </a:bodyPr>
          <a:lstStyle/>
          <a:p>
            <a:pPr marL="0" indent="0">
              <a:buNone/>
            </a:pPr>
            <a:endParaRPr lang="en-US" altLang="zh-CN" sz="2200"/>
          </a:p>
          <a:p>
            <a:pPr marL="0" indent="0">
              <a:buNone/>
            </a:pPr>
            <a:r>
              <a:rPr lang="en-US">
                <a:latin typeface="Calibri"/>
                <a:ea typeface="Calibri"/>
                <a:cs typeface="Calibri"/>
              </a:rPr>
              <a:t>Some diseases diagnosed must be transmitted to public health</a:t>
            </a:r>
          </a:p>
          <a:p>
            <a:pPr marL="0" indent="0">
              <a:buNone/>
            </a:pPr>
            <a:endParaRPr lang="en-US">
              <a:latin typeface="Calibri"/>
              <a:ea typeface="Calibri"/>
              <a:cs typeface="Calibri"/>
            </a:endParaRPr>
          </a:p>
          <a:p>
            <a:pPr marL="0" indent="0">
              <a:buNone/>
            </a:pPr>
            <a:r>
              <a:rPr lang="en-US">
                <a:latin typeface="Calibri"/>
                <a:ea typeface="Calibri"/>
                <a:cs typeface="Calibri"/>
              </a:rPr>
              <a:t>Report fatalities or inpatient hospitalizations from work-related infectious disease within eight hours. </a:t>
            </a:r>
          </a:p>
          <a:p>
            <a:pPr marL="0" indent="0">
              <a:buNone/>
            </a:pPr>
            <a:endParaRPr lang="en-US">
              <a:latin typeface="Calibri"/>
              <a:ea typeface="Calibri"/>
              <a:cs typeface="Calibri"/>
            </a:endParaRPr>
          </a:p>
          <a:p>
            <a:pPr marL="0" indent="0">
              <a:buNone/>
            </a:pPr>
            <a:r>
              <a:rPr lang="en-US">
                <a:latin typeface="Calibri"/>
                <a:ea typeface="Calibri"/>
                <a:cs typeface="Calibri"/>
              </a:rPr>
              <a:t>Communication with LHJs in the event of an outbreak </a:t>
            </a:r>
          </a:p>
          <a:p>
            <a:pPr marL="0" indent="0">
              <a:buNone/>
            </a:pPr>
            <a:endParaRPr lang="en-US">
              <a:latin typeface="Open Sans"/>
              <a:ea typeface="Open Sans"/>
              <a:cs typeface="Open Sans"/>
            </a:endParaRPr>
          </a:p>
        </p:txBody>
      </p:sp>
      <p:pic>
        <p:nvPicPr>
          <p:cNvPr id="7" name="Picture 6">
            <a:extLst>
              <a:ext uri="{FF2B5EF4-FFF2-40B4-BE49-F238E27FC236}">
                <a16:creationId xmlns:a16="http://schemas.microsoft.com/office/drawing/2014/main" id="{71C089E3-1FF5-586C-76E4-6BC3BB705F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26499" y="1320650"/>
            <a:ext cx="4704469" cy="4704469"/>
          </a:xfrm>
          <a:prstGeom prst="rect">
            <a:avLst/>
          </a:prstGeom>
        </p:spPr>
      </p:pic>
      <p:sp>
        <p:nvSpPr>
          <p:cNvPr id="9" name="TextBox 8">
            <a:extLst>
              <a:ext uri="{FF2B5EF4-FFF2-40B4-BE49-F238E27FC236}">
                <a16:creationId xmlns:a16="http://schemas.microsoft.com/office/drawing/2014/main" id="{76882365-0F40-0BB9-6033-AB61103ACC0A}"/>
              </a:ext>
            </a:extLst>
          </p:cNvPr>
          <p:cNvSpPr txBox="1"/>
          <p:nvPr/>
        </p:nvSpPr>
        <p:spPr>
          <a:xfrm>
            <a:off x="961032" y="6340539"/>
            <a:ext cx="11982963" cy="215444"/>
          </a:xfrm>
          <a:prstGeom prst="rect">
            <a:avLst/>
          </a:prstGeom>
          <a:noFill/>
        </p:spPr>
        <p:txBody>
          <a:bodyPr wrap="square">
            <a:spAutoFit/>
          </a:bodyPr>
          <a:lstStyle/>
          <a:p>
            <a:r>
              <a:rPr lang="en-US" sz="800"/>
              <a:t>&lt;a </a:t>
            </a:r>
            <a:r>
              <a:rPr lang="en-US" sz="800" err="1"/>
              <a:t>href</a:t>
            </a:r>
            <a:r>
              <a:rPr lang="en-US" sz="800"/>
              <a:t>="https://www.freepik.com/free-vector/cartoon-vaccination-campaign-illustration_13859994.htm#fromView=keyword&amp;page=1&amp;position=0&amp;uuid=e3c575e5-deb5-479c-a13f-0e551e4c8c36&amp;query=Vaccine+cartoon"&gt;Image by </a:t>
            </a:r>
            <a:r>
              <a:rPr lang="en-US" sz="800" err="1"/>
              <a:t>pikisuperstar</a:t>
            </a:r>
            <a:r>
              <a:rPr lang="en-US" sz="800"/>
              <a:t> on </a:t>
            </a:r>
            <a:r>
              <a:rPr lang="en-US" sz="800" err="1"/>
              <a:t>Freepik</a:t>
            </a:r>
            <a:r>
              <a:rPr lang="en-US" sz="800"/>
              <a:t>&lt;/a&gt;</a:t>
            </a:r>
          </a:p>
        </p:txBody>
      </p:sp>
      <p:graphicFrame>
        <p:nvGraphicFramePr>
          <p:cNvPr id="6" name="Table 5">
            <a:extLst>
              <a:ext uri="{FF2B5EF4-FFF2-40B4-BE49-F238E27FC236}">
                <a16:creationId xmlns:a16="http://schemas.microsoft.com/office/drawing/2014/main" id="{2D804999-9C2D-A13B-B377-021B995092B1}"/>
              </a:ext>
            </a:extLst>
          </p:cNvPr>
          <p:cNvGraphicFramePr>
            <a:graphicFrameLocks noGrp="1"/>
          </p:cNvGraphicFramePr>
          <p:nvPr>
            <p:extLst>
              <p:ext uri="{D42A27DB-BD31-4B8C-83A1-F6EECF244321}">
                <p14:modId xmlns:p14="http://schemas.microsoft.com/office/powerpoint/2010/main" val="506420699"/>
              </p:ext>
            </p:extLst>
          </p:nvPr>
        </p:nvGraphicFramePr>
        <p:xfrm>
          <a:off x="421482" y="3668096"/>
          <a:ext cx="11074970" cy="1269120"/>
        </p:xfrm>
        <a:graphic>
          <a:graphicData uri="http://schemas.openxmlformats.org/drawingml/2006/table">
            <a:tbl>
              <a:tblPr firstRow="1" firstCol="1" bandRow="1">
                <a:tableStyleId>{5C22544A-7EE6-4342-B048-85BDC9FD1C3A}</a:tableStyleId>
              </a:tblPr>
              <a:tblGrid>
                <a:gridCol w="11074970">
                  <a:extLst>
                    <a:ext uri="{9D8B030D-6E8A-4147-A177-3AD203B41FA5}">
                      <a16:colId xmlns:a16="http://schemas.microsoft.com/office/drawing/2014/main" val="3032717351"/>
                    </a:ext>
                  </a:extLst>
                </a:gridCol>
              </a:tblGrid>
              <a:tr h="1269120">
                <a:tc>
                  <a:txBody>
                    <a:bodyPr/>
                    <a:lstStyle/>
                    <a:p>
                      <a:pPr marL="0" marR="0">
                        <a:lnSpc>
                          <a:spcPct val="107000"/>
                        </a:lnSpc>
                        <a:spcAft>
                          <a:spcPts val="800"/>
                        </a:spcAft>
                        <a:buNone/>
                      </a:pPr>
                      <a:r>
                        <a:rPr lang="en-US" sz="2400">
                          <a:effectLst/>
                        </a:rPr>
                        <a:t>On page 10 of the IPC Plan Template, complete the “Needlestick Incident Policies" table</a:t>
                      </a:r>
                    </a:p>
                  </a:txBody>
                  <a:tcPr marL="68580" marR="68580" marT="0" marB="0" anchor="ctr"/>
                </a:tc>
                <a:extLst>
                  <a:ext uri="{0D108BD9-81ED-4DB2-BD59-A6C34878D82A}">
                    <a16:rowId xmlns:a16="http://schemas.microsoft.com/office/drawing/2014/main" val="3380078609"/>
                  </a:ext>
                </a:extLst>
              </a:tr>
            </a:tbl>
          </a:graphicData>
        </a:graphic>
      </p:graphicFrame>
    </p:spTree>
    <p:extLst>
      <p:ext uri="{BB962C8B-B14F-4D97-AF65-F5344CB8AC3E}">
        <p14:creationId xmlns:p14="http://schemas.microsoft.com/office/powerpoint/2010/main" val="293570769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12136"/>
            <a:ext cx="6016519" cy="769441"/>
          </a:xfrm>
          <a:prstGeom prst="rect">
            <a:avLst/>
          </a:prstGeom>
          <a:noFill/>
        </p:spPr>
        <p:txBody>
          <a:bodyPr wrap="square" rtlCol="0">
            <a:spAutoFit/>
          </a:bodyPr>
          <a:lstStyle/>
          <a:p>
            <a:r>
              <a:rPr lang="en-US" sz="4400" b="1">
                <a:solidFill>
                  <a:schemeClr val="bg1"/>
                </a:solidFill>
                <a:latin typeface="Calibri" panose="020F0502020204030204" pitchFamily="34" charset="0"/>
                <a:ea typeface="Calibri" panose="020F0502020204030204" pitchFamily="34" charset="0"/>
                <a:cs typeface="Calibri" panose="020F0502020204030204" pitchFamily="34" charset="0"/>
              </a:rPr>
              <a:t>Emergency Action Plan</a:t>
            </a:r>
          </a:p>
        </p:txBody>
      </p:sp>
      <p:sp>
        <p:nvSpPr>
          <p:cNvPr id="5" name="TextBox 4"/>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Calibri" panose="020F0502020204030204" pitchFamily="34" charset="0"/>
                <a:ea typeface="Calibri" panose="020F0502020204030204" pitchFamily="34" charset="0"/>
                <a:cs typeface="Calibri" panose="020F0502020204030204" pitchFamily="34" charset="0"/>
              </a:rPr>
              <a:t>PROTECTING WORKER HEALTH</a:t>
            </a:r>
          </a:p>
        </p:txBody>
      </p:sp>
    </p:spTree>
    <p:extLst>
      <p:ext uri="{BB962C8B-B14F-4D97-AF65-F5344CB8AC3E}">
        <p14:creationId xmlns:p14="http://schemas.microsoft.com/office/powerpoint/2010/main" val="280056301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B78A7-933F-1491-C129-5FEB627763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EA17F-D239-4240-7D51-105EC4B728D6}"/>
              </a:ext>
            </a:extLst>
          </p:cNvPr>
          <p:cNvSpPr>
            <a:spLocks noGrp="1"/>
          </p:cNvSpPr>
          <p:nvPr>
            <p:ph type="ctrTitle"/>
          </p:nvPr>
        </p:nvSpPr>
        <p:spPr>
          <a:xfrm>
            <a:off x="330077" y="1155270"/>
            <a:ext cx="11760443" cy="1068312"/>
          </a:xfrm>
        </p:spPr>
        <p:txBody>
          <a:bodyPr>
            <a:noAutofit/>
          </a:bodyPr>
          <a:lstStyle/>
          <a:p>
            <a:pPr algn="l"/>
            <a:br>
              <a:rPr lang="en-US" sz="4400"/>
            </a:br>
            <a:br>
              <a:rPr lang="en-US" sz="4400"/>
            </a:br>
            <a:br>
              <a:rPr lang="en-US" sz="4400"/>
            </a:br>
            <a:br>
              <a:rPr lang="en-US" sz="4400"/>
            </a:br>
            <a:br>
              <a:rPr lang="en-US" sz="4400"/>
            </a:br>
            <a:r>
              <a:rPr lang="en-US" altLang="zh-CN" sz="4400"/>
              <a:t>Emergency Personal Protective Equipment (PPE) Stock </a:t>
            </a:r>
            <a:br>
              <a:rPr lang="en-US" altLang="zh-CN" sz="4400"/>
            </a:br>
            <a:endParaRPr sz="4400"/>
          </a:p>
        </p:txBody>
      </p:sp>
      <p:pic>
        <p:nvPicPr>
          <p:cNvPr id="4" name="Picture 4">
            <a:extLst>
              <a:ext uri="{FF2B5EF4-FFF2-40B4-BE49-F238E27FC236}">
                <a16:creationId xmlns:a16="http://schemas.microsoft.com/office/drawing/2014/main" id="{DAC7304D-A09A-6E33-C71F-277F087425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484464"/>
            <a:ext cx="11836641" cy="365227"/>
          </a:xfrm>
          <a:prstGeom prst="rect">
            <a:avLst/>
          </a:prstGeom>
        </p:spPr>
      </p:pic>
      <p:sp>
        <p:nvSpPr>
          <p:cNvPr id="7" name="Rectangle 2">
            <a:extLst>
              <a:ext uri="{FF2B5EF4-FFF2-40B4-BE49-F238E27FC236}">
                <a16:creationId xmlns:a16="http://schemas.microsoft.com/office/drawing/2014/main" id="{62B48587-8D09-78EA-4130-306ADEAA2738}"/>
              </a:ext>
            </a:extLst>
          </p:cNvPr>
          <p:cNvSpPr>
            <a:spLocks noChangeArrowheads="1"/>
          </p:cNvSpPr>
          <p:nvPr/>
        </p:nvSpPr>
        <p:spPr bwMode="auto">
          <a:xfrm>
            <a:off x="-1209425" y="13069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57573D21-A3F2-BC8B-5A0A-330C796742AB}"/>
              </a:ext>
            </a:extLst>
          </p:cNvPr>
          <p:cNvSpPr txBox="1"/>
          <p:nvPr/>
        </p:nvSpPr>
        <p:spPr>
          <a:xfrm>
            <a:off x="706058" y="6243915"/>
            <a:ext cx="1100848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400" b="1" i="0" u="none" strike="noStrike" cap="none" normalizeH="0" baseline="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Emergency PPE Supply = Number of employees x 3 days x 3 changes of full set of PPE </a:t>
            </a:r>
            <a:endParaRPr kumimoji="0" lang="en-US" altLang="en-US" sz="2400" b="1" i="0" u="none" strike="noStrike" cap="none" normalizeH="0" baseline="0">
              <a:ln>
                <a:noFill/>
              </a:ln>
              <a:solidFill>
                <a:schemeClr val="tx1"/>
              </a:solidFill>
              <a:effectLst/>
            </a:endParaRPr>
          </a:p>
        </p:txBody>
      </p:sp>
      <p:pic>
        <p:nvPicPr>
          <p:cNvPr id="9" name="Picture 8">
            <a:extLst>
              <a:ext uri="{FF2B5EF4-FFF2-40B4-BE49-F238E27FC236}">
                <a16:creationId xmlns:a16="http://schemas.microsoft.com/office/drawing/2014/main" id="{EFB95F5F-A4F2-2317-F449-62CA9486375B}"/>
              </a:ext>
            </a:extLst>
          </p:cNvPr>
          <p:cNvPicPr>
            <a:picLocks noChangeAspect="1"/>
          </p:cNvPicPr>
          <p:nvPr/>
        </p:nvPicPr>
        <p:blipFill>
          <a:blip r:embed="rId4"/>
          <a:stretch>
            <a:fillRect/>
          </a:stretch>
        </p:blipFill>
        <p:spPr>
          <a:xfrm>
            <a:off x="2309266" y="2027221"/>
            <a:ext cx="7802064" cy="4039164"/>
          </a:xfrm>
          <a:prstGeom prst="rect">
            <a:avLst/>
          </a:prstGeom>
        </p:spPr>
      </p:pic>
    </p:spTree>
    <p:extLst>
      <p:ext uri="{BB962C8B-B14F-4D97-AF65-F5344CB8AC3E}">
        <p14:creationId xmlns:p14="http://schemas.microsoft.com/office/powerpoint/2010/main" val="189205298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56123-AFAF-070C-A346-87ED616C5D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0AAF7-148B-90DD-5115-D1021C4A52F2}"/>
              </a:ext>
            </a:extLst>
          </p:cNvPr>
          <p:cNvSpPr>
            <a:spLocks noGrp="1"/>
          </p:cNvSpPr>
          <p:nvPr>
            <p:ph type="ctrTitle"/>
          </p:nvPr>
        </p:nvSpPr>
        <p:spPr>
          <a:xfrm>
            <a:off x="669682" y="772082"/>
            <a:ext cx="11760443" cy="1068312"/>
          </a:xfrm>
        </p:spPr>
        <p:txBody>
          <a:bodyPr>
            <a:noAutofit/>
          </a:bodyPr>
          <a:lstStyle/>
          <a:p>
            <a:pPr algn="l"/>
            <a:br>
              <a:rPr lang="en-US" sz="3600"/>
            </a:br>
            <a:br>
              <a:rPr lang="en-US" sz="3600"/>
            </a:br>
            <a:br>
              <a:rPr lang="en-US" sz="3600"/>
            </a:br>
            <a:br>
              <a:rPr lang="en-US" sz="3600"/>
            </a:br>
            <a:br>
              <a:rPr lang="en-US" sz="3600"/>
            </a:br>
            <a:r>
              <a:rPr lang="en-US" altLang="zh-CN" sz="3600">
                <a:latin typeface="Open Sans"/>
                <a:ea typeface="Open Sans"/>
                <a:cs typeface="Open Sans"/>
              </a:rPr>
              <a:t>PPE: What items to have </a:t>
            </a:r>
            <a:br>
              <a:rPr lang="en-US" altLang="zh-CN" sz="3600"/>
            </a:br>
            <a:endParaRPr lang="en-US" sz="3600"/>
          </a:p>
        </p:txBody>
      </p:sp>
      <p:pic>
        <p:nvPicPr>
          <p:cNvPr id="4" name="Picture 4">
            <a:extLst>
              <a:ext uri="{FF2B5EF4-FFF2-40B4-BE49-F238E27FC236}">
                <a16:creationId xmlns:a16="http://schemas.microsoft.com/office/drawing/2014/main" id="{0FA3DE7A-CB63-8393-E67E-0D0754B9A6D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232763"/>
            <a:ext cx="11836641" cy="365227"/>
          </a:xfrm>
          <a:prstGeom prst="rect">
            <a:avLst/>
          </a:prstGeom>
        </p:spPr>
      </p:pic>
      <p:sp>
        <p:nvSpPr>
          <p:cNvPr id="7" name="Rectangle 2">
            <a:extLst>
              <a:ext uri="{FF2B5EF4-FFF2-40B4-BE49-F238E27FC236}">
                <a16:creationId xmlns:a16="http://schemas.microsoft.com/office/drawing/2014/main" id="{26E37282-7D89-B6BD-CD48-86BF449D20B7}"/>
              </a:ext>
            </a:extLst>
          </p:cNvPr>
          <p:cNvSpPr>
            <a:spLocks noChangeArrowheads="1"/>
          </p:cNvSpPr>
          <p:nvPr/>
        </p:nvSpPr>
        <p:spPr bwMode="auto">
          <a:xfrm>
            <a:off x="-1209425" y="13069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50B7E55B-D7EE-3F25-C346-E053FAD40FCB}"/>
              </a:ext>
            </a:extLst>
          </p:cNvPr>
          <p:cNvSpPr>
            <a:spLocks noChangeArrowheads="1"/>
          </p:cNvSpPr>
          <p:nvPr/>
        </p:nvSpPr>
        <p:spPr bwMode="auto">
          <a:xfrm>
            <a:off x="666380" y="1721010"/>
            <a:ext cx="5429619" cy="4062651"/>
          </a:xfrm>
          <a:prstGeom prst="rect">
            <a:avLst/>
          </a:prstGeom>
          <a:noFill/>
          <a:ln>
            <a:noFill/>
          </a:ln>
          <a:effectLst/>
        </p:spPr>
        <p:txBody>
          <a:bodyPr vert="horz" wrap="square" lIns="298356"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Recommended PPE includes: </a:t>
            </a:r>
            <a:endParaRPr kumimoji="0" lang="en-US" altLang="en-US" sz="2400" b="1" i="0" u="none" strike="noStrike" cap="none" normalizeH="0" baseline="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Fluid-resistant coveralls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Rubber boots and/or boot covers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NIOSH approved respirators rated N95 or higher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Unvented or indirectly vented safety goggles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Head or hair covers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Disposable gloves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bmk="">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Depending on work tasks – work gloves, face shields, waterproof apron   </a:t>
            </a:r>
            <a:endParaRPr kumimoji="0" lang="en-US" altLang="en-US" sz="2400" b="0" i="0" u="none" strike="noStrike" cap="none" normalizeH="0" baseline="0" bmk="">
              <a:ln>
                <a:noFill/>
              </a:ln>
              <a:solidFill>
                <a:schemeClr val="tx1"/>
              </a:solidFill>
              <a:effectLst/>
            </a:endParaRPr>
          </a:p>
        </p:txBody>
      </p:sp>
      <p:pic>
        <p:nvPicPr>
          <p:cNvPr id="5" name="Picture 4">
            <a:extLst>
              <a:ext uri="{FF2B5EF4-FFF2-40B4-BE49-F238E27FC236}">
                <a16:creationId xmlns:a16="http://schemas.microsoft.com/office/drawing/2014/main" id="{528CC60E-A998-AD5F-14C9-1AF394649C5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93632" y="2012156"/>
            <a:ext cx="5412582" cy="3631407"/>
          </a:xfrm>
          <a:prstGeom prst="rect">
            <a:avLst/>
          </a:prstGeom>
        </p:spPr>
      </p:pic>
    </p:spTree>
    <p:extLst>
      <p:ext uri="{BB962C8B-B14F-4D97-AF65-F5344CB8AC3E}">
        <p14:creationId xmlns:p14="http://schemas.microsoft.com/office/powerpoint/2010/main" val="33999481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14FE4-D253-1A8F-21CB-7691EDEDD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727F6B-E3D3-FF8B-AE60-C978C1D652D7}"/>
              </a:ext>
            </a:extLst>
          </p:cNvPr>
          <p:cNvSpPr>
            <a:spLocks noGrp="1"/>
          </p:cNvSpPr>
          <p:nvPr>
            <p:ph type="ctrTitle"/>
          </p:nvPr>
        </p:nvSpPr>
        <p:spPr>
          <a:xfrm>
            <a:off x="431557" y="700645"/>
            <a:ext cx="11760443" cy="1068312"/>
          </a:xfrm>
        </p:spPr>
        <p:txBody>
          <a:bodyPr>
            <a:noAutofit/>
          </a:bodyPr>
          <a:lstStyle/>
          <a:p>
            <a:pPr algn="l"/>
            <a:r>
              <a:rPr lang="en-US" sz="4400">
                <a:latin typeface="Open Sans"/>
                <a:ea typeface="Open Sans"/>
                <a:cs typeface="Open Sans"/>
              </a:rPr>
              <a:t>Selecting PPE</a:t>
            </a:r>
            <a:endParaRPr lang="en-US" sz="4400"/>
          </a:p>
          <a:p>
            <a:pPr algn="l"/>
            <a:endParaRPr lang="en-US" altLang="zh-CN" sz="4000"/>
          </a:p>
        </p:txBody>
      </p:sp>
      <p:pic>
        <p:nvPicPr>
          <p:cNvPr id="4" name="Picture 4">
            <a:extLst>
              <a:ext uri="{FF2B5EF4-FFF2-40B4-BE49-F238E27FC236}">
                <a16:creationId xmlns:a16="http://schemas.microsoft.com/office/drawing/2014/main" id="{886BC1A0-C885-EC8F-B008-74F98A8F25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232763"/>
            <a:ext cx="11836641" cy="365227"/>
          </a:xfrm>
          <a:prstGeom prst="rect">
            <a:avLst/>
          </a:prstGeom>
        </p:spPr>
      </p:pic>
      <p:sp>
        <p:nvSpPr>
          <p:cNvPr id="7" name="Rectangle 2">
            <a:extLst>
              <a:ext uri="{FF2B5EF4-FFF2-40B4-BE49-F238E27FC236}">
                <a16:creationId xmlns:a16="http://schemas.microsoft.com/office/drawing/2014/main" id="{E6DB7B89-1A97-5E6E-D65E-0510499B6313}"/>
              </a:ext>
            </a:extLst>
          </p:cNvPr>
          <p:cNvSpPr>
            <a:spLocks noChangeArrowheads="1"/>
          </p:cNvSpPr>
          <p:nvPr/>
        </p:nvSpPr>
        <p:spPr bwMode="auto">
          <a:xfrm>
            <a:off x="-1209425" y="13069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Rectangle 3">
            <a:extLst>
              <a:ext uri="{FF2B5EF4-FFF2-40B4-BE49-F238E27FC236}">
                <a16:creationId xmlns:a16="http://schemas.microsoft.com/office/drawing/2014/main" id="{3C05FA7B-F799-99AA-67D1-02A01A8F0580}"/>
              </a:ext>
            </a:extLst>
          </p:cNvPr>
          <p:cNvSpPr>
            <a:spLocks noChangeArrowheads="1"/>
          </p:cNvSpPr>
          <p:nvPr/>
        </p:nvSpPr>
        <p:spPr bwMode="auto">
          <a:xfrm>
            <a:off x="678285" y="2286677"/>
            <a:ext cx="3286495" cy="3693319"/>
          </a:xfrm>
          <a:prstGeom prst="rect">
            <a:avLst/>
          </a:prstGeom>
          <a:noFill/>
          <a:ln>
            <a:noFill/>
          </a:ln>
          <a:effectLst/>
        </p:spPr>
        <p:txBody>
          <a:bodyPr vert="horz" wrap="square" lIns="298356" tIns="0" rIns="0" bIns="0" numCol="1" anchor="ctr" anchorCtr="0" compatLnSpc="1">
            <a:prstTxWarp prst="textNoShape">
              <a:avLst/>
            </a:prstTxWarp>
            <a:spAutoFit/>
          </a:bodyPr>
          <a:lstStyle/>
          <a:p>
            <a:pPr eaLnBrk="0" fontAlgn="base" hangingPunct="0">
              <a:spcBef>
                <a:spcPct val="0"/>
              </a:spcBef>
              <a:spcAft>
                <a:spcPct val="0"/>
              </a:spcAft>
            </a:pPr>
            <a:r>
              <a:rPr lang="en-US" sz="2400"/>
              <a:t>The Washington State Department of Health (DOH) has developed a list to help the public select proper PPE to reduce exposure to Avian Influenza A. This can be a useful list for day-to-day planning, as well.	</a:t>
            </a:r>
            <a:endParaRPr lang="en-US" altLang="en-US" sz="2400" b="0" i="0" u="none" strike="noStrike" cap="none" normalizeH="0" baseline="0">
              <a:ln>
                <a:noFill/>
              </a:ln>
              <a:effectLst/>
              <a:cs typeface="Calibri"/>
            </a:endParaRPr>
          </a:p>
        </p:txBody>
      </p:sp>
      <p:pic>
        <p:nvPicPr>
          <p:cNvPr id="6" name="Picture 5">
            <a:extLst>
              <a:ext uri="{FF2B5EF4-FFF2-40B4-BE49-F238E27FC236}">
                <a16:creationId xmlns:a16="http://schemas.microsoft.com/office/drawing/2014/main" id="{97CC2E96-CEAA-F60E-1E7F-182B11F7638B}"/>
              </a:ext>
            </a:extLst>
          </p:cNvPr>
          <p:cNvPicPr>
            <a:picLocks noChangeAspect="1"/>
          </p:cNvPicPr>
          <p:nvPr/>
        </p:nvPicPr>
        <p:blipFill>
          <a:blip r:embed="rId4"/>
          <a:stretch>
            <a:fillRect/>
          </a:stretch>
        </p:blipFill>
        <p:spPr>
          <a:xfrm>
            <a:off x="4886575" y="1759784"/>
            <a:ext cx="6774873" cy="4900972"/>
          </a:xfrm>
          <a:prstGeom prst="rect">
            <a:avLst/>
          </a:prstGeom>
        </p:spPr>
      </p:pic>
    </p:spTree>
    <p:extLst>
      <p:ext uri="{BB962C8B-B14F-4D97-AF65-F5344CB8AC3E}">
        <p14:creationId xmlns:p14="http://schemas.microsoft.com/office/powerpoint/2010/main" val="28921192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AA821-477E-26D4-7AE1-0C8BE61307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9ED841-F330-AE77-D884-EDDB9A1D3EB3}"/>
              </a:ext>
            </a:extLst>
          </p:cNvPr>
          <p:cNvSpPr>
            <a:spLocks noGrp="1"/>
          </p:cNvSpPr>
          <p:nvPr>
            <p:ph type="ctrTitle"/>
          </p:nvPr>
        </p:nvSpPr>
        <p:spPr>
          <a:xfrm>
            <a:off x="330077" y="1155270"/>
            <a:ext cx="11760443" cy="1068312"/>
          </a:xfrm>
        </p:spPr>
        <p:txBody>
          <a:bodyPr>
            <a:noAutofit/>
          </a:bodyPr>
          <a:lstStyle/>
          <a:p>
            <a:pPr algn="l"/>
            <a:br>
              <a:rPr lang="en-US" sz="4400"/>
            </a:br>
            <a:br>
              <a:rPr lang="en-US" sz="4400"/>
            </a:br>
            <a:br>
              <a:rPr lang="en-US" sz="4400"/>
            </a:br>
            <a:br>
              <a:rPr lang="en-US" sz="4400"/>
            </a:br>
            <a:br>
              <a:rPr lang="en-US" sz="4400"/>
            </a:br>
            <a:r>
              <a:rPr lang="en-US" altLang="zh-CN" sz="4400"/>
              <a:t>Emergency Personal Protective Equipment (PPE) Stock </a:t>
            </a:r>
            <a:br>
              <a:rPr lang="en-US" altLang="zh-CN" sz="4400"/>
            </a:br>
            <a:endParaRPr sz="4400"/>
          </a:p>
        </p:txBody>
      </p:sp>
      <p:pic>
        <p:nvPicPr>
          <p:cNvPr id="4" name="Picture 4">
            <a:extLst>
              <a:ext uri="{FF2B5EF4-FFF2-40B4-BE49-F238E27FC236}">
                <a16:creationId xmlns:a16="http://schemas.microsoft.com/office/drawing/2014/main" id="{DC4D8E70-B365-CE04-A0D8-DBF9F1E74D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7679" y="1484464"/>
            <a:ext cx="11836641" cy="365227"/>
          </a:xfrm>
          <a:prstGeom prst="rect">
            <a:avLst/>
          </a:prstGeom>
        </p:spPr>
      </p:pic>
      <p:sp>
        <p:nvSpPr>
          <p:cNvPr id="7" name="Rectangle 2">
            <a:extLst>
              <a:ext uri="{FF2B5EF4-FFF2-40B4-BE49-F238E27FC236}">
                <a16:creationId xmlns:a16="http://schemas.microsoft.com/office/drawing/2014/main" id="{D170D0C3-ED1B-1370-6C03-DC86C4F3097B}"/>
              </a:ext>
            </a:extLst>
          </p:cNvPr>
          <p:cNvSpPr>
            <a:spLocks noChangeArrowheads="1"/>
          </p:cNvSpPr>
          <p:nvPr/>
        </p:nvSpPr>
        <p:spPr bwMode="auto">
          <a:xfrm>
            <a:off x="-1209425" y="1306934"/>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64F32C64-777E-3526-62CC-4D60DDDD0670}"/>
              </a:ext>
            </a:extLst>
          </p:cNvPr>
          <p:cNvSpPr txBox="1"/>
          <p:nvPr/>
        </p:nvSpPr>
        <p:spPr>
          <a:xfrm>
            <a:off x="706058" y="6243915"/>
            <a:ext cx="11008480" cy="461665"/>
          </a:xfrm>
          <a:prstGeom prst="rect">
            <a:avLst/>
          </a:prstGeom>
          <a:noFill/>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tabLst/>
            </a:pPr>
            <a:r>
              <a:rPr kumimoji="0" lang="en-US" altLang="en-US" sz="2400" b="1" i="0" u="none" strike="noStrike" cap="none" normalizeH="0" baseline="0">
                <a:ln>
                  <a:noFill/>
                </a:ln>
                <a:effectLst/>
                <a:latin typeface="Calibri"/>
                <a:ea typeface="Calibri"/>
                <a:cs typeface="Arial"/>
              </a:rPr>
              <a:t>Emergency PPE Supply = Number of employees x 3 days x 3 changes of full set of PPE </a:t>
            </a:r>
            <a:endParaRPr lang="en-US" altLang="en-US" sz="2400" b="1" i="0" u="none" strike="noStrike" cap="none" normalizeH="0" baseline="0">
              <a:ln>
                <a:noFill/>
              </a:ln>
              <a:effectLst/>
              <a:latin typeface="Calibri"/>
              <a:ea typeface="Calibri"/>
              <a:cs typeface="Arial"/>
            </a:endParaRPr>
          </a:p>
        </p:txBody>
      </p:sp>
      <p:pic>
        <p:nvPicPr>
          <p:cNvPr id="9" name="Picture 8">
            <a:extLst>
              <a:ext uri="{FF2B5EF4-FFF2-40B4-BE49-F238E27FC236}">
                <a16:creationId xmlns:a16="http://schemas.microsoft.com/office/drawing/2014/main" id="{B576909F-F3B6-3DEE-090C-81E5E28610D6}"/>
              </a:ext>
            </a:extLst>
          </p:cNvPr>
          <p:cNvPicPr>
            <a:picLocks noChangeAspect="1"/>
          </p:cNvPicPr>
          <p:nvPr/>
        </p:nvPicPr>
        <p:blipFill>
          <a:blip r:embed="rId4">
            <a:alphaModFix amt="46000"/>
          </a:blip>
          <a:stretch>
            <a:fillRect/>
          </a:stretch>
        </p:blipFill>
        <p:spPr>
          <a:xfrm>
            <a:off x="2309266" y="2027221"/>
            <a:ext cx="7802064" cy="4039164"/>
          </a:xfrm>
          <a:prstGeom prst="rect">
            <a:avLst/>
          </a:prstGeom>
        </p:spPr>
      </p:pic>
      <p:graphicFrame>
        <p:nvGraphicFramePr>
          <p:cNvPr id="6" name="Table 5">
            <a:extLst>
              <a:ext uri="{FF2B5EF4-FFF2-40B4-BE49-F238E27FC236}">
                <a16:creationId xmlns:a16="http://schemas.microsoft.com/office/drawing/2014/main" id="{E197907C-B7BA-9126-991F-860A0BEBE8C3}"/>
              </a:ext>
            </a:extLst>
          </p:cNvPr>
          <p:cNvGraphicFramePr>
            <a:graphicFrameLocks noGrp="1"/>
          </p:cNvGraphicFramePr>
          <p:nvPr>
            <p:extLst>
              <p:ext uri="{D42A27DB-BD31-4B8C-83A1-F6EECF244321}">
                <p14:modId xmlns:p14="http://schemas.microsoft.com/office/powerpoint/2010/main" val="1005032315"/>
              </p:ext>
            </p:extLst>
          </p:nvPr>
        </p:nvGraphicFramePr>
        <p:xfrm>
          <a:off x="642937" y="4500562"/>
          <a:ext cx="11074970" cy="1053476"/>
        </p:xfrm>
        <a:graphic>
          <a:graphicData uri="http://schemas.openxmlformats.org/drawingml/2006/table">
            <a:tbl>
              <a:tblPr firstRow="1" firstCol="1" bandRow="1">
                <a:tableStyleId>{5C22544A-7EE6-4342-B048-85BDC9FD1C3A}</a:tableStyleId>
              </a:tblPr>
              <a:tblGrid>
                <a:gridCol w="11074970">
                  <a:extLst>
                    <a:ext uri="{9D8B030D-6E8A-4147-A177-3AD203B41FA5}">
                      <a16:colId xmlns:a16="http://schemas.microsoft.com/office/drawing/2014/main" val="3032717351"/>
                    </a:ext>
                  </a:extLst>
                </a:gridCol>
              </a:tblGrid>
              <a:tr h="1053476">
                <a:tc>
                  <a:txBody>
                    <a:bodyPr/>
                    <a:lstStyle/>
                    <a:p>
                      <a:pPr marL="0" marR="0">
                        <a:lnSpc>
                          <a:spcPct val="107000"/>
                        </a:lnSpc>
                        <a:spcAft>
                          <a:spcPts val="800"/>
                        </a:spcAft>
                        <a:buNone/>
                      </a:pPr>
                      <a:r>
                        <a:rPr lang="en-US" sz="2400">
                          <a:effectLst/>
                        </a:rPr>
                        <a:t>On page 10 of the IPC Plan Template, complete the “Emergency PPE Stock" table</a:t>
                      </a:r>
                    </a:p>
                  </a:txBody>
                  <a:tcPr marL="68580" marR="68580" marT="0" marB="0" anchor="ctr"/>
                </a:tc>
                <a:extLst>
                  <a:ext uri="{0D108BD9-81ED-4DB2-BD59-A6C34878D82A}">
                    <a16:rowId xmlns:a16="http://schemas.microsoft.com/office/drawing/2014/main" val="3380078609"/>
                  </a:ext>
                </a:extLst>
              </a:tr>
            </a:tbl>
          </a:graphicData>
        </a:graphic>
      </p:graphicFrame>
    </p:spTree>
    <p:extLst>
      <p:ext uri="{BB962C8B-B14F-4D97-AF65-F5344CB8AC3E}">
        <p14:creationId xmlns:p14="http://schemas.microsoft.com/office/powerpoint/2010/main" val="19908304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01146-1B25-2203-3DA8-125286758E0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10EDB4D-C46C-A3C8-7A83-94B44F8DE6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D1733978-70AC-3094-D6ED-C14F4D84400C}"/>
              </a:ext>
            </a:extLst>
          </p:cNvPr>
          <p:cNvSpPr>
            <a:spLocks noGrp="1"/>
          </p:cNvSpPr>
          <p:nvPr>
            <p:ph type="title"/>
          </p:nvPr>
        </p:nvSpPr>
        <p:spPr>
          <a:xfrm>
            <a:off x="838200" y="86156"/>
            <a:ext cx="10515600" cy="1325563"/>
          </a:xfrm>
        </p:spPr>
        <p:txBody>
          <a:bodyPr/>
          <a:lstStyle/>
          <a:p>
            <a:r>
              <a:rPr lang="en-US" altLang="zh-CN"/>
              <a:t>Emergency Contact List</a:t>
            </a:r>
            <a:endParaRPr/>
          </a:p>
        </p:txBody>
      </p:sp>
      <p:sp>
        <p:nvSpPr>
          <p:cNvPr id="7" name="Content Placeholder 6">
            <a:extLst>
              <a:ext uri="{FF2B5EF4-FFF2-40B4-BE49-F238E27FC236}">
                <a16:creationId xmlns:a16="http://schemas.microsoft.com/office/drawing/2014/main" id="{C876810D-825A-52ED-EE38-93B624C1B350}"/>
              </a:ext>
            </a:extLst>
          </p:cNvPr>
          <p:cNvSpPr>
            <a:spLocks noGrp="1"/>
          </p:cNvSpPr>
          <p:nvPr>
            <p:ph sz="half" idx="2"/>
          </p:nvPr>
        </p:nvSpPr>
        <p:spPr/>
        <p:txBody>
          <a:bodyPr/>
          <a:lstStyle/>
          <a:p>
            <a:r>
              <a:rPr lang="en-US"/>
              <a:t>Local Health Jurisdiction</a:t>
            </a:r>
          </a:p>
          <a:p>
            <a:r>
              <a:rPr lang="en-US"/>
              <a:t>WA State Dept of Agriculture</a:t>
            </a:r>
          </a:p>
          <a:p>
            <a:r>
              <a:rPr lang="en-US"/>
              <a:t>WA State Department of Health</a:t>
            </a:r>
          </a:p>
          <a:p>
            <a:r>
              <a:rPr lang="en-US"/>
              <a:t>Tribal Entities</a:t>
            </a:r>
          </a:p>
          <a:p>
            <a:r>
              <a:rPr lang="en-US"/>
              <a:t>Producer Groups</a:t>
            </a:r>
          </a:p>
          <a:p>
            <a:r>
              <a:rPr lang="en-US"/>
              <a:t>WSU Extension</a:t>
            </a:r>
          </a:p>
          <a:p>
            <a:r>
              <a:rPr lang="en-US"/>
              <a:t>Other?</a:t>
            </a:r>
          </a:p>
        </p:txBody>
      </p:sp>
      <p:pic>
        <p:nvPicPr>
          <p:cNvPr id="6" name="Picture 5" descr="Colorful pins connected with a thread">
            <a:extLst>
              <a:ext uri="{FF2B5EF4-FFF2-40B4-BE49-F238E27FC236}">
                <a16:creationId xmlns:a16="http://schemas.microsoft.com/office/drawing/2014/main" id="{44E54253-FB71-45D3-80B9-07A99BCBBF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4834" y="1825625"/>
            <a:ext cx="4545775" cy="3030516"/>
          </a:xfrm>
          <a:prstGeom prst="rect">
            <a:avLst/>
          </a:prstGeom>
        </p:spPr>
      </p:pic>
    </p:spTree>
    <p:extLst>
      <p:ext uri="{BB962C8B-B14F-4D97-AF65-F5344CB8AC3E}">
        <p14:creationId xmlns:p14="http://schemas.microsoft.com/office/powerpoint/2010/main" val="2505474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E9367-0A0F-3F15-ED44-9F5B53AEDFF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295CB1E-331B-230A-9EDF-7340FE8C67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0AB47753-04CE-88A8-2F85-6D104654D597}"/>
              </a:ext>
            </a:extLst>
          </p:cNvPr>
          <p:cNvSpPr>
            <a:spLocks noGrp="1"/>
          </p:cNvSpPr>
          <p:nvPr>
            <p:ph type="title"/>
          </p:nvPr>
        </p:nvSpPr>
        <p:spPr>
          <a:xfrm>
            <a:off x="838200" y="86156"/>
            <a:ext cx="10515600" cy="1325563"/>
          </a:xfrm>
        </p:spPr>
        <p:txBody>
          <a:bodyPr/>
          <a:lstStyle/>
          <a:p>
            <a:r>
              <a:rPr lang="en-US" altLang="zh-CN"/>
              <a:t>Emergency Contact List</a:t>
            </a:r>
            <a:endParaRPr/>
          </a:p>
        </p:txBody>
      </p:sp>
      <p:sp>
        <p:nvSpPr>
          <p:cNvPr id="7" name="Content Placeholder 6">
            <a:extLst>
              <a:ext uri="{FF2B5EF4-FFF2-40B4-BE49-F238E27FC236}">
                <a16:creationId xmlns:a16="http://schemas.microsoft.com/office/drawing/2014/main" id="{A9A025E5-0EFC-E9A8-2D9E-6BB5735C787B}"/>
              </a:ext>
            </a:extLst>
          </p:cNvPr>
          <p:cNvSpPr>
            <a:spLocks noGrp="1"/>
          </p:cNvSpPr>
          <p:nvPr>
            <p:ph sz="half" idx="2"/>
          </p:nvPr>
        </p:nvSpPr>
        <p:spPr/>
        <p:txBody>
          <a:bodyPr/>
          <a:lstStyle/>
          <a:p>
            <a:r>
              <a:rPr lang="en-US"/>
              <a:t>Local Health Jurisdiction</a:t>
            </a:r>
          </a:p>
          <a:p>
            <a:r>
              <a:rPr lang="en-US"/>
              <a:t>WA State Dept of Agriculture</a:t>
            </a:r>
          </a:p>
          <a:p>
            <a:r>
              <a:rPr lang="en-US"/>
              <a:t>WA State Department of Health</a:t>
            </a:r>
          </a:p>
          <a:p>
            <a:r>
              <a:rPr lang="en-US"/>
              <a:t>Tribal Entities</a:t>
            </a:r>
          </a:p>
          <a:p>
            <a:r>
              <a:rPr lang="en-US"/>
              <a:t>Producer Groups</a:t>
            </a:r>
          </a:p>
          <a:p>
            <a:r>
              <a:rPr lang="en-US"/>
              <a:t>WSU Extension</a:t>
            </a:r>
          </a:p>
          <a:p>
            <a:r>
              <a:rPr lang="en-US"/>
              <a:t>Other?</a:t>
            </a:r>
          </a:p>
        </p:txBody>
      </p:sp>
      <p:graphicFrame>
        <p:nvGraphicFramePr>
          <p:cNvPr id="5" name="Table 4">
            <a:extLst>
              <a:ext uri="{FF2B5EF4-FFF2-40B4-BE49-F238E27FC236}">
                <a16:creationId xmlns:a16="http://schemas.microsoft.com/office/drawing/2014/main" id="{21A71023-0D6E-96C3-75CD-E89B68F1293C}"/>
              </a:ext>
            </a:extLst>
          </p:cNvPr>
          <p:cNvGraphicFramePr>
            <a:graphicFrameLocks noGrp="1"/>
          </p:cNvGraphicFramePr>
          <p:nvPr>
            <p:extLst>
              <p:ext uri="{D42A27DB-BD31-4B8C-83A1-F6EECF244321}">
                <p14:modId xmlns:p14="http://schemas.microsoft.com/office/powerpoint/2010/main" val="2592735530"/>
              </p:ext>
            </p:extLst>
          </p:nvPr>
        </p:nvGraphicFramePr>
        <p:xfrm>
          <a:off x="838200" y="5395472"/>
          <a:ext cx="11074970" cy="1269120"/>
        </p:xfrm>
        <a:graphic>
          <a:graphicData uri="http://schemas.openxmlformats.org/drawingml/2006/table">
            <a:tbl>
              <a:tblPr firstRow="1" firstCol="1" bandRow="1">
                <a:tableStyleId>{5C22544A-7EE6-4342-B048-85BDC9FD1C3A}</a:tableStyleId>
              </a:tblPr>
              <a:tblGrid>
                <a:gridCol w="11074970">
                  <a:extLst>
                    <a:ext uri="{9D8B030D-6E8A-4147-A177-3AD203B41FA5}">
                      <a16:colId xmlns:a16="http://schemas.microsoft.com/office/drawing/2014/main" val="3032717351"/>
                    </a:ext>
                  </a:extLst>
                </a:gridCol>
              </a:tblGrid>
              <a:tr h="1269120">
                <a:tc>
                  <a:txBody>
                    <a:bodyPr/>
                    <a:lstStyle/>
                    <a:p>
                      <a:pPr marL="0" marR="0">
                        <a:lnSpc>
                          <a:spcPct val="107000"/>
                        </a:lnSpc>
                        <a:spcAft>
                          <a:spcPts val="800"/>
                        </a:spcAft>
                        <a:buNone/>
                      </a:pPr>
                      <a:r>
                        <a:rPr lang="en-US" sz="2400">
                          <a:effectLst/>
                        </a:rPr>
                        <a:t>On page 11 of the IPC Plan Template, complete the “Farm Emergency  Contact List” with the names of contacts you will need to connect with quickly in the event of an outbreak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380078609"/>
                  </a:ext>
                </a:extLst>
              </a:tr>
            </a:tbl>
          </a:graphicData>
        </a:graphic>
      </p:graphicFrame>
      <p:pic>
        <p:nvPicPr>
          <p:cNvPr id="9" name="Picture 8" descr="Colorful pins connected with a thread">
            <a:extLst>
              <a:ext uri="{FF2B5EF4-FFF2-40B4-BE49-F238E27FC236}">
                <a16:creationId xmlns:a16="http://schemas.microsoft.com/office/drawing/2014/main" id="{80EF197E-7C6E-6392-45E7-9938F4F8EB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4834" y="1825625"/>
            <a:ext cx="4545775" cy="3030516"/>
          </a:xfrm>
          <a:prstGeom prst="rect">
            <a:avLst/>
          </a:prstGeom>
        </p:spPr>
      </p:pic>
    </p:spTree>
    <p:extLst>
      <p:ext uri="{BB962C8B-B14F-4D97-AF65-F5344CB8AC3E}">
        <p14:creationId xmlns:p14="http://schemas.microsoft.com/office/powerpoint/2010/main" val="30836265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C06C-1375-83CE-B58E-8AF1565791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D11159-251B-B21F-6116-057060FA3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EFBDA052-5953-E455-D77A-19B874EFC9D3}"/>
              </a:ext>
            </a:extLst>
          </p:cNvPr>
          <p:cNvSpPr>
            <a:spLocks noGrp="1"/>
          </p:cNvSpPr>
          <p:nvPr>
            <p:ph type="title"/>
          </p:nvPr>
        </p:nvSpPr>
        <p:spPr>
          <a:xfrm>
            <a:off x="715368" y="37574"/>
            <a:ext cx="10515600" cy="1325563"/>
          </a:xfrm>
        </p:spPr>
        <p:txBody>
          <a:bodyPr/>
          <a:lstStyle/>
          <a:p>
            <a:r>
              <a:rPr lang="en-US" altLang="zh-CN"/>
              <a:t>Emergency Action Plan</a:t>
            </a:r>
            <a:endParaRPr/>
          </a:p>
        </p:txBody>
      </p:sp>
      <p:pic>
        <p:nvPicPr>
          <p:cNvPr id="6" name="Graphic 5" descr="Pandemic exponential curve bar graph outline">
            <a:extLst>
              <a:ext uri="{FF2B5EF4-FFF2-40B4-BE49-F238E27FC236}">
                <a16:creationId xmlns:a16="http://schemas.microsoft.com/office/drawing/2014/main" id="{113AB5AA-6CC6-B986-BDD7-336E513FF61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027" y="2801289"/>
            <a:ext cx="1255421" cy="1255421"/>
          </a:xfrm>
          <a:prstGeom prst="rect">
            <a:avLst/>
          </a:prstGeom>
        </p:spPr>
      </p:pic>
      <p:pic>
        <p:nvPicPr>
          <p:cNvPr id="8" name="Graphic 7" descr="Medical with solid fill">
            <a:extLst>
              <a:ext uri="{FF2B5EF4-FFF2-40B4-BE49-F238E27FC236}">
                <a16:creationId xmlns:a16="http://schemas.microsoft.com/office/drawing/2014/main" id="{C52181F6-C868-335E-B168-C9E21EBEFB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88972" y="1886889"/>
            <a:ext cx="914400" cy="914400"/>
          </a:xfrm>
          <a:prstGeom prst="rect">
            <a:avLst/>
          </a:prstGeom>
        </p:spPr>
      </p:pic>
      <p:pic>
        <p:nvPicPr>
          <p:cNvPr id="10" name="Graphic 9" descr="Group with solid fill">
            <a:extLst>
              <a:ext uri="{FF2B5EF4-FFF2-40B4-BE49-F238E27FC236}">
                <a16:creationId xmlns:a16="http://schemas.microsoft.com/office/drawing/2014/main" id="{4333A620-307D-5656-6993-A9207F34D6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4572" y="1940981"/>
            <a:ext cx="914400" cy="914400"/>
          </a:xfrm>
          <a:prstGeom prst="rect">
            <a:avLst/>
          </a:prstGeom>
        </p:spPr>
      </p:pic>
      <p:pic>
        <p:nvPicPr>
          <p:cNvPr id="14" name="Graphic 13" descr="Crops with solid fill">
            <a:extLst>
              <a:ext uri="{FF2B5EF4-FFF2-40B4-BE49-F238E27FC236}">
                <a16:creationId xmlns:a16="http://schemas.microsoft.com/office/drawing/2014/main" id="{DD8ED064-F534-FE06-53B9-854E9523DD6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80932" y="4560763"/>
            <a:ext cx="914400" cy="914400"/>
          </a:xfrm>
          <a:prstGeom prst="rect">
            <a:avLst/>
          </a:prstGeom>
        </p:spPr>
      </p:pic>
      <p:pic>
        <p:nvPicPr>
          <p:cNvPr id="16" name="Picture 15">
            <a:extLst>
              <a:ext uri="{FF2B5EF4-FFF2-40B4-BE49-F238E27FC236}">
                <a16:creationId xmlns:a16="http://schemas.microsoft.com/office/drawing/2014/main" id="{091F5E69-B977-B0D9-F257-05E340B2EFF3}"/>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83805" y="4502971"/>
            <a:ext cx="2208594" cy="908535"/>
          </a:xfrm>
          <a:prstGeom prst="rect">
            <a:avLst/>
          </a:prstGeom>
        </p:spPr>
      </p:pic>
      <p:sp>
        <p:nvSpPr>
          <p:cNvPr id="17" name="TextBox 16">
            <a:extLst>
              <a:ext uri="{FF2B5EF4-FFF2-40B4-BE49-F238E27FC236}">
                <a16:creationId xmlns:a16="http://schemas.microsoft.com/office/drawing/2014/main" id="{1D3682F2-6122-1A30-9756-01C50FFDCF5F}"/>
              </a:ext>
            </a:extLst>
          </p:cNvPr>
          <p:cNvSpPr txBox="1"/>
          <p:nvPr/>
        </p:nvSpPr>
        <p:spPr>
          <a:xfrm>
            <a:off x="701089" y="3932858"/>
            <a:ext cx="1331296" cy="923330"/>
          </a:xfrm>
          <a:prstGeom prst="rect">
            <a:avLst/>
          </a:prstGeom>
          <a:noFill/>
        </p:spPr>
        <p:txBody>
          <a:bodyPr wrap="square" rtlCol="0">
            <a:spAutoFit/>
          </a:bodyPr>
          <a:lstStyle/>
          <a:p>
            <a:pPr algn="ctr"/>
            <a:r>
              <a:rPr lang="en-US"/>
              <a:t>Suspected Outbreak in Employees</a:t>
            </a:r>
          </a:p>
        </p:txBody>
      </p:sp>
      <p:sp>
        <p:nvSpPr>
          <p:cNvPr id="18" name="TextBox 17">
            <a:extLst>
              <a:ext uri="{FF2B5EF4-FFF2-40B4-BE49-F238E27FC236}">
                <a16:creationId xmlns:a16="http://schemas.microsoft.com/office/drawing/2014/main" id="{C41F7FE3-16D0-333C-2EDB-F355A7E562B4}"/>
              </a:ext>
            </a:extLst>
          </p:cNvPr>
          <p:cNvSpPr txBox="1"/>
          <p:nvPr/>
        </p:nvSpPr>
        <p:spPr>
          <a:xfrm>
            <a:off x="6409699" y="2716623"/>
            <a:ext cx="1861164" cy="646331"/>
          </a:xfrm>
          <a:prstGeom prst="rect">
            <a:avLst/>
          </a:prstGeom>
          <a:noFill/>
        </p:spPr>
        <p:txBody>
          <a:bodyPr wrap="square" rtlCol="0">
            <a:spAutoFit/>
          </a:bodyPr>
          <a:lstStyle/>
          <a:p>
            <a:pPr algn="ctr"/>
            <a:r>
              <a:rPr lang="en-US"/>
              <a:t>Local Health Jurisdiction</a:t>
            </a:r>
          </a:p>
        </p:txBody>
      </p:sp>
      <p:sp>
        <p:nvSpPr>
          <p:cNvPr id="19" name="TextBox 18">
            <a:extLst>
              <a:ext uri="{FF2B5EF4-FFF2-40B4-BE49-F238E27FC236}">
                <a16:creationId xmlns:a16="http://schemas.microsoft.com/office/drawing/2014/main" id="{61F501D5-EB4C-43DE-3E81-42067FBB5430}"/>
              </a:ext>
            </a:extLst>
          </p:cNvPr>
          <p:cNvSpPr txBox="1"/>
          <p:nvPr/>
        </p:nvSpPr>
        <p:spPr>
          <a:xfrm>
            <a:off x="8780932" y="5438596"/>
            <a:ext cx="2665794" cy="369332"/>
          </a:xfrm>
          <a:prstGeom prst="rect">
            <a:avLst/>
          </a:prstGeom>
          <a:noFill/>
        </p:spPr>
        <p:txBody>
          <a:bodyPr wrap="none" rtlCol="0">
            <a:spAutoFit/>
          </a:bodyPr>
          <a:lstStyle/>
          <a:p>
            <a:r>
              <a:rPr lang="en-US"/>
              <a:t>Department of Agriculture</a:t>
            </a:r>
          </a:p>
        </p:txBody>
      </p:sp>
      <p:pic>
        <p:nvPicPr>
          <p:cNvPr id="23" name="Graphic 22" descr="Employee badge outline">
            <a:extLst>
              <a:ext uri="{FF2B5EF4-FFF2-40B4-BE49-F238E27FC236}">
                <a16:creationId xmlns:a16="http://schemas.microsoft.com/office/drawing/2014/main" id="{44E34437-B3DB-CD1E-A2CA-2E7FB9A0431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553273" y="2881873"/>
            <a:ext cx="1094254" cy="1094254"/>
          </a:xfrm>
          <a:prstGeom prst="rect">
            <a:avLst/>
          </a:prstGeom>
        </p:spPr>
      </p:pic>
      <p:sp>
        <p:nvSpPr>
          <p:cNvPr id="24" name="TextBox 23">
            <a:extLst>
              <a:ext uri="{FF2B5EF4-FFF2-40B4-BE49-F238E27FC236}">
                <a16:creationId xmlns:a16="http://schemas.microsoft.com/office/drawing/2014/main" id="{261F57C1-461B-86C3-D339-1C76F2E86407}"/>
              </a:ext>
            </a:extLst>
          </p:cNvPr>
          <p:cNvSpPr txBox="1"/>
          <p:nvPr/>
        </p:nvSpPr>
        <p:spPr>
          <a:xfrm>
            <a:off x="3434752" y="3905127"/>
            <a:ext cx="1331296" cy="923330"/>
          </a:xfrm>
          <a:prstGeom prst="rect">
            <a:avLst/>
          </a:prstGeom>
          <a:noFill/>
        </p:spPr>
        <p:txBody>
          <a:bodyPr wrap="square" rtlCol="0">
            <a:spAutoFit/>
          </a:bodyPr>
          <a:lstStyle/>
          <a:p>
            <a:pPr algn="ctr"/>
            <a:r>
              <a:rPr lang="en-US"/>
              <a:t>Farm Health and Safety Manager</a:t>
            </a:r>
          </a:p>
        </p:txBody>
      </p:sp>
      <p:pic>
        <p:nvPicPr>
          <p:cNvPr id="26" name="Graphic 25" descr="Cow outline">
            <a:extLst>
              <a:ext uri="{FF2B5EF4-FFF2-40B4-BE49-F238E27FC236}">
                <a16:creationId xmlns:a16="http://schemas.microsoft.com/office/drawing/2014/main" id="{46B03760-1658-4679-2CC4-CBF31CD8EC9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531820" y="3817977"/>
            <a:ext cx="914400" cy="914400"/>
          </a:xfrm>
          <a:prstGeom prst="rect">
            <a:avLst/>
          </a:prstGeom>
        </p:spPr>
      </p:pic>
      <p:sp>
        <p:nvSpPr>
          <p:cNvPr id="27" name="Arrow: Right 26">
            <a:extLst>
              <a:ext uri="{FF2B5EF4-FFF2-40B4-BE49-F238E27FC236}">
                <a16:creationId xmlns:a16="http://schemas.microsoft.com/office/drawing/2014/main" id="{D5374DF4-FD83-E8D7-6B73-A4677E944105}"/>
              </a:ext>
            </a:extLst>
          </p:cNvPr>
          <p:cNvSpPr/>
          <p:nvPr/>
        </p:nvSpPr>
        <p:spPr>
          <a:xfrm>
            <a:off x="2263655" y="3681243"/>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15A4DF90-745E-58CC-647F-BBD87266FD46}"/>
              </a:ext>
            </a:extLst>
          </p:cNvPr>
          <p:cNvSpPr/>
          <p:nvPr/>
        </p:nvSpPr>
        <p:spPr>
          <a:xfrm rot="858379">
            <a:off x="5270710" y="3927728"/>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38276D16-6432-6042-0AFE-32C8AF01108E}"/>
              </a:ext>
            </a:extLst>
          </p:cNvPr>
          <p:cNvSpPr/>
          <p:nvPr/>
        </p:nvSpPr>
        <p:spPr>
          <a:xfrm rot="20733940">
            <a:off x="5270979" y="2950173"/>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82D46662-0C38-9DC1-9212-23504DB7D82A}"/>
              </a:ext>
            </a:extLst>
          </p:cNvPr>
          <p:cNvSpPr txBox="1"/>
          <p:nvPr/>
        </p:nvSpPr>
        <p:spPr>
          <a:xfrm>
            <a:off x="6136881" y="4607573"/>
            <a:ext cx="1574145" cy="923330"/>
          </a:xfrm>
          <a:prstGeom prst="rect">
            <a:avLst/>
          </a:prstGeom>
          <a:noFill/>
        </p:spPr>
        <p:txBody>
          <a:bodyPr wrap="square" rtlCol="0">
            <a:spAutoFit/>
          </a:bodyPr>
          <a:lstStyle/>
          <a:p>
            <a:pPr algn="ctr"/>
            <a:r>
              <a:rPr lang="en-US"/>
              <a:t>If Animal Infection Also Suspected</a:t>
            </a:r>
          </a:p>
        </p:txBody>
      </p:sp>
      <p:sp>
        <p:nvSpPr>
          <p:cNvPr id="35" name="Arrow: Right 34">
            <a:extLst>
              <a:ext uri="{FF2B5EF4-FFF2-40B4-BE49-F238E27FC236}">
                <a16:creationId xmlns:a16="http://schemas.microsoft.com/office/drawing/2014/main" id="{64CF1687-6594-74F5-8932-D817A8A2119F}"/>
              </a:ext>
            </a:extLst>
          </p:cNvPr>
          <p:cNvSpPr/>
          <p:nvPr/>
        </p:nvSpPr>
        <p:spPr>
          <a:xfrm rot="858379">
            <a:off x="7627046" y="4607490"/>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37" name="Graphic 36" descr="Speaker phone outline">
            <a:extLst>
              <a:ext uri="{FF2B5EF4-FFF2-40B4-BE49-F238E27FC236}">
                <a16:creationId xmlns:a16="http://schemas.microsoft.com/office/drawing/2014/main" id="{ABE5C02F-2F71-21C7-CD06-F780A923981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1625678">
            <a:off x="5259317" y="2442650"/>
            <a:ext cx="646331" cy="646331"/>
          </a:xfrm>
          <a:prstGeom prst="rect">
            <a:avLst/>
          </a:prstGeom>
        </p:spPr>
      </p:pic>
      <p:pic>
        <p:nvPicPr>
          <p:cNvPr id="38" name="Graphic 37" descr="Speaker phone outline">
            <a:extLst>
              <a:ext uri="{FF2B5EF4-FFF2-40B4-BE49-F238E27FC236}">
                <a16:creationId xmlns:a16="http://schemas.microsoft.com/office/drawing/2014/main" id="{388ED23D-09B8-6822-3C15-555FC9500EA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3454248">
            <a:off x="7864166" y="4084739"/>
            <a:ext cx="646331" cy="646331"/>
          </a:xfrm>
          <a:prstGeom prst="rect">
            <a:avLst/>
          </a:prstGeom>
        </p:spPr>
      </p:pic>
    </p:spTree>
    <p:extLst>
      <p:ext uri="{BB962C8B-B14F-4D97-AF65-F5344CB8AC3E}">
        <p14:creationId xmlns:p14="http://schemas.microsoft.com/office/powerpoint/2010/main" val="28317859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B3027-46B5-CAC8-98E4-36478DC2FB54}"/>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4A8D04E-2D26-693C-990F-D666C065A81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827968"/>
            <a:ext cx="11074970" cy="349920"/>
          </a:xfrm>
          <a:prstGeom prst="rect">
            <a:avLst/>
          </a:prstGeom>
        </p:spPr>
      </p:pic>
      <p:sp>
        <p:nvSpPr>
          <p:cNvPr id="2" name="Title 1">
            <a:extLst>
              <a:ext uri="{FF2B5EF4-FFF2-40B4-BE49-F238E27FC236}">
                <a16:creationId xmlns:a16="http://schemas.microsoft.com/office/drawing/2014/main" id="{E75FED5E-577E-7DC4-85D9-AD8CF91B4C1A}"/>
              </a:ext>
            </a:extLst>
          </p:cNvPr>
          <p:cNvSpPr>
            <a:spLocks noGrp="1"/>
          </p:cNvSpPr>
          <p:nvPr>
            <p:ph type="title"/>
          </p:nvPr>
        </p:nvSpPr>
        <p:spPr>
          <a:xfrm>
            <a:off x="715368" y="37574"/>
            <a:ext cx="10515600" cy="1325563"/>
          </a:xfrm>
        </p:spPr>
        <p:txBody>
          <a:bodyPr/>
          <a:lstStyle/>
          <a:p>
            <a:r>
              <a:rPr lang="en-US" altLang="zh-CN"/>
              <a:t>Emergency Action Plan</a:t>
            </a:r>
            <a:endParaRPr/>
          </a:p>
        </p:txBody>
      </p:sp>
      <p:pic>
        <p:nvPicPr>
          <p:cNvPr id="6" name="Graphic 5" descr="Pandemic exponential curve bar graph outline">
            <a:extLst>
              <a:ext uri="{FF2B5EF4-FFF2-40B4-BE49-F238E27FC236}">
                <a16:creationId xmlns:a16="http://schemas.microsoft.com/office/drawing/2014/main" id="{C8E5BF01-5D87-0241-9960-AF973816FCA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9027" y="2801289"/>
            <a:ext cx="1255421" cy="1255421"/>
          </a:xfrm>
          <a:prstGeom prst="rect">
            <a:avLst/>
          </a:prstGeom>
        </p:spPr>
      </p:pic>
      <p:pic>
        <p:nvPicPr>
          <p:cNvPr id="8" name="Graphic 7" descr="Medical with solid fill">
            <a:extLst>
              <a:ext uri="{FF2B5EF4-FFF2-40B4-BE49-F238E27FC236}">
                <a16:creationId xmlns:a16="http://schemas.microsoft.com/office/drawing/2014/main" id="{68A007B6-D004-531B-3227-67E90D1CB35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88972" y="1886889"/>
            <a:ext cx="914400" cy="914400"/>
          </a:xfrm>
          <a:prstGeom prst="rect">
            <a:avLst/>
          </a:prstGeom>
        </p:spPr>
      </p:pic>
      <p:pic>
        <p:nvPicPr>
          <p:cNvPr id="10" name="Graphic 9" descr="Group with solid fill">
            <a:extLst>
              <a:ext uri="{FF2B5EF4-FFF2-40B4-BE49-F238E27FC236}">
                <a16:creationId xmlns:a16="http://schemas.microsoft.com/office/drawing/2014/main" id="{A5DF4E10-FFBD-85F6-9D78-7FAFBE8C3DA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4572" y="1940981"/>
            <a:ext cx="914400" cy="914400"/>
          </a:xfrm>
          <a:prstGeom prst="rect">
            <a:avLst/>
          </a:prstGeom>
        </p:spPr>
      </p:pic>
      <p:pic>
        <p:nvPicPr>
          <p:cNvPr id="14" name="Graphic 13" descr="Crops with solid fill">
            <a:extLst>
              <a:ext uri="{FF2B5EF4-FFF2-40B4-BE49-F238E27FC236}">
                <a16:creationId xmlns:a16="http://schemas.microsoft.com/office/drawing/2014/main" id="{7968C651-AC92-C95F-84D2-4B85EE8A836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780932" y="4560763"/>
            <a:ext cx="914400" cy="914400"/>
          </a:xfrm>
          <a:prstGeom prst="rect">
            <a:avLst/>
          </a:prstGeom>
        </p:spPr>
      </p:pic>
      <p:pic>
        <p:nvPicPr>
          <p:cNvPr id="16" name="Picture 15">
            <a:extLst>
              <a:ext uri="{FF2B5EF4-FFF2-40B4-BE49-F238E27FC236}">
                <a16:creationId xmlns:a16="http://schemas.microsoft.com/office/drawing/2014/main" id="{F851A3BB-0EB4-698E-76D3-AE295AF46CC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683805" y="4502971"/>
            <a:ext cx="2208594" cy="908535"/>
          </a:xfrm>
          <a:prstGeom prst="rect">
            <a:avLst/>
          </a:prstGeom>
        </p:spPr>
      </p:pic>
      <p:sp>
        <p:nvSpPr>
          <p:cNvPr id="17" name="TextBox 16">
            <a:extLst>
              <a:ext uri="{FF2B5EF4-FFF2-40B4-BE49-F238E27FC236}">
                <a16:creationId xmlns:a16="http://schemas.microsoft.com/office/drawing/2014/main" id="{1D26A480-3769-3D25-CBD5-B4AC7BEA4245}"/>
              </a:ext>
            </a:extLst>
          </p:cNvPr>
          <p:cNvSpPr txBox="1"/>
          <p:nvPr/>
        </p:nvSpPr>
        <p:spPr>
          <a:xfrm>
            <a:off x="701089" y="3932858"/>
            <a:ext cx="1331296" cy="923330"/>
          </a:xfrm>
          <a:prstGeom prst="rect">
            <a:avLst/>
          </a:prstGeom>
          <a:noFill/>
        </p:spPr>
        <p:txBody>
          <a:bodyPr wrap="square" rtlCol="0">
            <a:spAutoFit/>
          </a:bodyPr>
          <a:lstStyle/>
          <a:p>
            <a:pPr algn="ctr"/>
            <a:r>
              <a:rPr lang="en-US"/>
              <a:t>Suspected Outbreak in Employees</a:t>
            </a:r>
          </a:p>
        </p:txBody>
      </p:sp>
      <p:sp>
        <p:nvSpPr>
          <p:cNvPr id="18" name="TextBox 17">
            <a:extLst>
              <a:ext uri="{FF2B5EF4-FFF2-40B4-BE49-F238E27FC236}">
                <a16:creationId xmlns:a16="http://schemas.microsoft.com/office/drawing/2014/main" id="{D0C31E05-3CAD-2977-EFB5-3992314A6527}"/>
              </a:ext>
            </a:extLst>
          </p:cNvPr>
          <p:cNvSpPr txBox="1"/>
          <p:nvPr/>
        </p:nvSpPr>
        <p:spPr>
          <a:xfrm>
            <a:off x="6409699" y="2716623"/>
            <a:ext cx="1861164" cy="646331"/>
          </a:xfrm>
          <a:prstGeom prst="rect">
            <a:avLst/>
          </a:prstGeom>
          <a:noFill/>
        </p:spPr>
        <p:txBody>
          <a:bodyPr wrap="square" rtlCol="0">
            <a:spAutoFit/>
          </a:bodyPr>
          <a:lstStyle/>
          <a:p>
            <a:pPr algn="ctr"/>
            <a:r>
              <a:rPr lang="en-US"/>
              <a:t>Local Health Jurisdiction</a:t>
            </a:r>
          </a:p>
        </p:txBody>
      </p:sp>
      <p:sp>
        <p:nvSpPr>
          <p:cNvPr id="19" name="TextBox 18">
            <a:extLst>
              <a:ext uri="{FF2B5EF4-FFF2-40B4-BE49-F238E27FC236}">
                <a16:creationId xmlns:a16="http://schemas.microsoft.com/office/drawing/2014/main" id="{B211EC28-5B1C-443C-5348-4B53E8393CB3}"/>
              </a:ext>
            </a:extLst>
          </p:cNvPr>
          <p:cNvSpPr txBox="1"/>
          <p:nvPr/>
        </p:nvSpPr>
        <p:spPr>
          <a:xfrm>
            <a:off x="8780932" y="5438596"/>
            <a:ext cx="2665794" cy="369332"/>
          </a:xfrm>
          <a:prstGeom prst="rect">
            <a:avLst/>
          </a:prstGeom>
          <a:noFill/>
        </p:spPr>
        <p:txBody>
          <a:bodyPr wrap="none" rtlCol="0">
            <a:spAutoFit/>
          </a:bodyPr>
          <a:lstStyle/>
          <a:p>
            <a:r>
              <a:rPr lang="en-US"/>
              <a:t>Department of Agriculture</a:t>
            </a:r>
          </a:p>
        </p:txBody>
      </p:sp>
      <p:pic>
        <p:nvPicPr>
          <p:cNvPr id="23" name="Graphic 22" descr="Employee badge outline">
            <a:extLst>
              <a:ext uri="{FF2B5EF4-FFF2-40B4-BE49-F238E27FC236}">
                <a16:creationId xmlns:a16="http://schemas.microsoft.com/office/drawing/2014/main" id="{A48DBD40-E91A-79B3-9711-8D79854F209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553273" y="2881873"/>
            <a:ext cx="1094254" cy="1094254"/>
          </a:xfrm>
          <a:prstGeom prst="rect">
            <a:avLst/>
          </a:prstGeom>
        </p:spPr>
      </p:pic>
      <p:sp>
        <p:nvSpPr>
          <p:cNvPr id="24" name="TextBox 23">
            <a:extLst>
              <a:ext uri="{FF2B5EF4-FFF2-40B4-BE49-F238E27FC236}">
                <a16:creationId xmlns:a16="http://schemas.microsoft.com/office/drawing/2014/main" id="{BD1FA35F-680E-07C9-FDB3-FA9E6BB015B3}"/>
              </a:ext>
            </a:extLst>
          </p:cNvPr>
          <p:cNvSpPr txBox="1"/>
          <p:nvPr/>
        </p:nvSpPr>
        <p:spPr>
          <a:xfrm>
            <a:off x="3434752" y="3905127"/>
            <a:ext cx="1331296" cy="923330"/>
          </a:xfrm>
          <a:prstGeom prst="rect">
            <a:avLst/>
          </a:prstGeom>
          <a:noFill/>
        </p:spPr>
        <p:txBody>
          <a:bodyPr wrap="square" rtlCol="0">
            <a:spAutoFit/>
          </a:bodyPr>
          <a:lstStyle/>
          <a:p>
            <a:pPr algn="ctr"/>
            <a:r>
              <a:rPr lang="en-US"/>
              <a:t>Farm Health and Safety Manager</a:t>
            </a:r>
          </a:p>
        </p:txBody>
      </p:sp>
      <p:pic>
        <p:nvPicPr>
          <p:cNvPr id="26" name="Graphic 25" descr="Cow outline">
            <a:extLst>
              <a:ext uri="{FF2B5EF4-FFF2-40B4-BE49-F238E27FC236}">
                <a16:creationId xmlns:a16="http://schemas.microsoft.com/office/drawing/2014/main" id="{7F24E347-403C-12F6-9BA9-F89352B6D1C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531820" y="3817977"/>
            <a:ext cx="914400" cy="914400"/>
          </a:xfrm>
          <a:prstGeom prst="rect">
            <a:avLst/>
          </a:prstGeom>
        </p:spPr>
      </p:pic>
      <p:sp>
        <p:nvSpPr>
          <p:cNvPr id="27" name="Arrow: Right 26">
            <a:extLst>
              <a:ext uri="{FF2B5EF4-FFF2-40B4-BE49-F238E27FC236}">
                <a16:creationId xmlns:a16="http://schemas.microsoft.com/office/drawing/2014/main" id="{0062B931-9786-A554-5EF6-E412FF5812DB}"/>
              </a:ext>
            </a:extLst>
          </p:cNvPr>
          <p:cNvSpPr/>
          <p:nvPr/>
        </p:nvSpPr>
        <p:spPr>
          <a:xfrm>
            <a:off x="2263655" y="3681243"/>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 name="Arrow: Right 29">
            <a:extLst>
              <a:ext uri="{FF2B5EF4-FFF2-40B4-BE49-F238E27FC236}">
                <a16:creationId xmlns:a16="http://schemas.microsoft.com/office/drawing/2014/main" id="{E9897B3A-51A1-BE7C-33B0-DEFAE52CB90C}"/>
              </a:ext>
            </a:extLst>
          </p:cNvPr>
          <p:cNvSpPr/>
          <p:nvPr/>
        </p:nvSpPr>
        <p:spPr>
          <a:xfrm rot="858379">
            <a:off x="5270710" y="3927728"/>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D48F3094-28F9-F9A9-A1BF-D224B6F4AD48}"/>
              </a:ext>
            </a:extLst>
          </p:cNvPr>
          <p:cNvSpPr/>
          <p:nvPr/>
        </p:nvSpPr>
        <p:spPr>
          <a:xfrm rot="20733940">
            <a:off x="5270979" y="2950173"/>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E5DFBAA4-779D-F571-A1F3-1DE62CB28872}"/>
              </a:ext>
            </a:extLst>
          </p:cNvPr>
          <p:cNvSpPr txBox="1"/>
          <p:nvPr/>
        </p:nvSpPr>
        <p:spPr>
          <a:xfrm>
            <a:off x="6136881" y="4607573"/>
            <a:ext cx="1574145" cy="923330"/>
          </a:xfrm>
          <a:prstGeom prst="rect">
            <a:avLst/>
          </a:prstGeom>
          <a:noFill/>
        </p:spPr>
        <p:txBody>
          <a:bodyPr wrap="square" rtlCol="0">
            <a:spAutoFit/>
          </a:bodyPr>
          <a:lstStyle/>
          <a:p>
            <a:pPr algn="ctr"/>
            <a:r>
              <a:rPr lang="en-US"/>
              <a:t>If Animal Infection Also Suspected</a:t>
            </a:r>
          </a:p>
        </p:txBody>
      </p:sp>
      <p:sp>
        <p:nvSpPr>
          <p:cNvPr id="35" name="Arrow: Right 34">
            <a:extLst>
              <a:ext uri="{FF2B5EF4-FFF2-40B4-BE49-F238E27FC236}">
                <a16:creationId xmlns:a16="http://schemas.microsoft.com/office/drawing/2014/main" id="{3D492B7E-3B1F-F2F0-6184-3922BE37C16E}"/>
              </a:ext>
            </a:extLst>
          </p:cNvPr>
          <p:cNvSpPr/>
          <p:nvPr/>
        </p:nvSpPr>
        <p:spPr>
          <a:xfrm rot="858379">
            <a:off x="7627046" y="4607490"/>
            <a:ext cx="950151" cy="492971"/>
          </a:xfrm>
          <a:prstGeom prst="rightArrow">
            <a:avLst/>
          </a:prstGeom>
          <a:solidFill>
            <a:srgbClr val="4B2E83"/>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pic>
        <p:nvPicPr>
          <p:cNvPr id="37" name="Graphic 36" descr="Speaker phone outline">
            <a:extLst>
              <a:ext uri="{FF2B5EF4-FFF2-40B4-BE49-F238E27FC236}">
                <a16:creationId xmlns:a16="http://schemas.microsoft.com/office/drawing/2014/main" id="{7EFB0BCA-406A-EBAF-84CA-36215562B60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1625678">
            <a:off x="5259317" y="2442650"/>
            <a:ext cx="646331" cy="646331"/>
          </a:xfrm>
          <a:prstGeom prst="rect">
            <a:avLst/>
          </a:prstGeom>
        </p:spPr>
      </p:pic>
      <p:pic>
        <p:nvPicPr>
          <p:cNvPr id="38" name="Graphic 37" descr="Speaker phone outline">
            <a:extLst>
              <a:ext uri="{FF2B5EF4-FFF2-40B4-BE49-F238E27FC236}">
                <a16:creationId xmlns:a16="http://schemas.microsoft.com/office/drawing/2014/main" id="{75BA345E-416D-AC0C-D6DA-E68584FC4F8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3454248">
            <a:off x="7864166" y="4084739"/>
            <a:ext cx="646331" cy="646331"/>
          </a:xfrm>
          <a:prstGeom prst="rect">
            <a:avLst/>
          </a:prstGeom>
        </p:spPr>
      </p:pic>
      <p:graphicFrame>
        <p:nvGraphicFramePr>
          <p:cNvPr id="5" name="Table 4">
            <a:extLst>
              <a:ext uri="{FF2B5EF4-FFF2-40B4-BE49-F238E27FC236}">
                <a16:creationId xmlns:a16="http://schemas.microsoft.com/office/drawing/2014/main" id="{A6FDF6F3-E3A9-BC24-C30C-0EDD88877349}"/>
              </a:ext>
            </a:extLst>
          </p:cNvPr>
          <p:cNvGraphicFramePr>
            <a:graphicFrameLocks noGrp="1"/>
          </p:cNvGraphicFramePr>
          <p:nvPr>
            <p:extLst>
              <p:ext uri="{D42A27DB-BD31-4B8C-83A1-F6EECF244321}">
                <p14:modId xmlns:p14="http://schemas.microsoft.com/office/powerpoint/2010/main" val="61900520"/>
              </p:ext>
            </p:extLst>
          </p:nvPr>
        </p:nvGraphicFramePr>
        <p:xfrm>
          <a:off x="731044" y="5074003"/>
          <a:ext cx="11074970" cy="1269120"/>
        </p:xfrm>
        <a:graphic>
          <a:graphicData uri="http://schemas.openxmlformats.org/drawingml/2006/table">
            <a:tbl>
              <a:tblPr firstRow="1" firstCol="1" bandRow="1">
                <a:tableStyleId>{5C22544A-7EE6-4342-B048-85BDC9FD1C3A}</a:tableStyleId>
              </a:tblPr>
              <a:tblGrid>
                <a:gridCol w="11074970">
                  <a:extLst>
                    <a:ext uri="{9D8B030D-6E8A-4147-A177-3AD203B41FA5}">
                      <a16:colId xmlns:a16="http://schemas.microsoft.com/office/drawing/2014/main" val="3032717351"/>
                    </a:ext>
                  </a:extLst>
                </a:gridCol>
              </a:tblGrid>
              <a:tr h="1269120">
                <a:tc>
                  <a:txBody>
                    <a:bodyPr/>
                    <a:lstStyle/>
                    <a:p>
                      <a:pPr marL="0" marR="0">
                        <a:lnSpc>
                          <a:spcPct val="107000"/>
                        </a:lnSpc>
                        <a:spcAft>
                          <a:spcPts val="800"/>
                        </a:spcAft>
                        <a:buNone/>
                      </a:pPr>
                      <a:r>
                        <a:rPr lang="en-US" sz="2400">
                          <a:effectLst/>
                        </a:rPr>
                        <a:t>On page 11 of the IPC Plan Template, complete the “Outbreak Reporting”  </a:t>
                      </a:r>
                      <a:r>
                        <a:rPr lang="en-US" sz="2400" err="1">
                          <a:effectLst/>
                        </a:rPr>
                        <a:t>tabl.e</a:t>
                      </a:r>
                    </a:p>
                  </a:txBody>
                  <a:tcPr marL="68580" marR="68580" marT="0" marB="0" anchor="ctr"/>
                </a:tc>
                <a:extLst>
                  <a:ext uri="{0D108BD9-81ED-4DB2-BD59-A6C34878D82A}">
                    <a16:rowId xmlns:a16="http://schemas.microsoft.com/office/drawing/2014/main" val="3380078609"/>
                  </a:ext>
                </a:extLst>
              </a:tr>
            </a:tbl>
          </a:graphicData>
        </a:graphic>
      </p:graphicFrame>
    </p:spTree>
    <p:extLst>
      <p:ext uri="{BB962C8B-B14F-4D97-AF65-F5344CB8AC3E}">
        <p14:creationId xmlns:p14="http://schemas.microsoft.com/office/powerpoint/2010/main" val="260129138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12136"/>
            <a:ext cx="6016519" cy="769441"/>
          </a:xfrm>
          <a:prstGeom prst="rect">
            <a:avLst/>
          </a:prstGeom>
          <a:noFill/>
        </p:spPr>
        <p:txBody>
          <a:bodyPr wrap="square" rtlCol="0">
            <a:spAutoFit/>
          </a:bodyPr>
          <a:lstStyle/>
          <a:p>
            <a:r>
              <a:rPr lang="en-US" sz="4400" b="1">
                <a:solidFill>
                  <a:schemeClr val="bg1"/>
                </a:solidFill>
                <a:latin typeface="Calibri" panose="020F0502020204030204" pitchFamily="34" charset="0"/>
                <a:ea typeface="Calibri" panose="020F0502020204030204" pitchFamily="34" charset="0"/>
                <a:cs typeface="Calibri" panose="020F0502020204030204" pitchFamily="34" charset="0"/>
              </a:rPr>
              <a:t>Employee IPC Education</a:t>
            </a:r>
          </a:p>
        </p:txBody>
      </p:sp>
      <p:sp>
        <p:nvSpPr>
          <p:cNvPr id="5" name="TextBox 4"/>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Calibri" panose="020F0502020204030204" pitchFamily="34" charset="0"/>
                <a:ea typeface="Calibri" panose="020F0502020204030204" pitchFamily="34" charset="0"/>
                <a:cs typeface="Calibri" panose="020F0502020204030204" pitchFamily="34" charset="0"/>
              </a:rPr>
              <a:t>PROTECTING WORKER HEALTH</a:t>
            </a:r>
          </a:p>
        </p:txBody>
      </p:sp>
    </p:spTree>
    <p:extLst>
      <p:ext uri="{BB962C8B-B14F-4D97-AF65-F5344CB8AC3E}">
        <p14:creationId xmlns:p14="http://schemas.microsoft.com/office/powerpoint/2010/main" val="21152100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BC06C-1375-83CE-B58E-8AF15657911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3D11159-251B-B21F-6116-057060FA38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EFBDA052-5953-E455-D77A-19B874EFC9D3}"/>
              </a:ext>
            </a:extLst>
          </p:cNvPr>
          <p:cNvSpPr>
            <a:spLocks noGrp="1"/>
          </p:cNvSpPr>
          <p:nvPr>
            <p:ph type="title"/>
          </p:nvPr>
        </p:nvSpPr>
        <p:spPr/>
        <p:txBody>
          <a:bodyPr/>
          <a:lstStyle/>
          <a:p>
            <a:r>
              <a:rPr lang="en-US"/>
              <a:t>Employee Education Languages</a:t>
            </a:r>
            <a:endParaRPr/>
          </a:p>
        </p:txBody>
      </p:sp>
      <p:pic>
        <p:nvPicPr>
          <p:cNvPr id="6" name="Picture 5" descr="Blank flyer on utility pole">
            <a:extLst>
              <a:ext uri="{FF2B5EF4-FFF2-40B4-BE49-F238E27FC236}">
                <a16:creationId xmlns:a16="http://schemas.microsoft.com/office/drawing/2014/main" id="{2988DC40-E4C2-935A-15A4-1AFBE1DBE0C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48000" y="1825625"/>
            <a:ext cx="6096000" cy="4064000"/>
          </a:xfrm>
          <a:prstGeom prst="rect">
            <a:avLst/>
          </a:prstGeom>
          <a:noFill/>
          <a:ln>
            <a:noFill/>
          </a:ln>
        </p:spPr>
      </p:pic>
      <p:sp>
        <p:nvSpPr>
          <p:cNvPr id="7" name="TextBox 6">
            <a:extLst>
              <a:ext uri="{FF2B5EF4-FFF2-40B4-BE49-F238E27FC236}">
                <a16:creationId xmlns:a16="http://schemas.microsoft.com/office/drawing/2014/main" id="{EC83E739-FDB8-1CF9-DE03-B53EBA1F13B9}"/>
              </a:ext>
            </a:extLst>
          </p:cNvPr>
          <p:cNvSpPr txBox="1"/>
          <p:nvPr/>
        </p:nvSpPr>
        <p:spPr>
          <a:xfrm>
            <a:off x="5052849" y="2680137"/>
            <a:ext cx="1881352" cy="1754326"/>
          </a:xfrm>
          <a:prstGeom prst="rect">
            <a:avLst/>
          </a:prstGeom>
          <a:noFill/>
        </p:spPr>
        <p:txBody>
          <a:bodyPr wrap="square" rtlCol="0">
            <a:spAutoFit/>
          </a:bodyPr>
          <a:lstStyle/>
          <a:p>
            <a:r>
              <a:rPr lang="en-US">
                <a:latin typeface="Symbol" panose="05050102010706020507" pitchFamily="18" charset="2"/>
              </a:rPr>
              <a:t>Infection prevention and control in dairy farms. Protecting worker health.</a:t>
            </a:r>
          </a:p>
        </p:txBody>
      </p:sp>
      <p:pic>
        <p:nvPicPr>
          <p:cNvPr id="9" name="Graphic 8" descr="No sign with solid fill">
            <a:extLst>
              <a:ext uri="{FF2B5EF4-FFF2-40B4-BE49-F238E27FC236}">
                <a16:creationId xmlns:a16="http://schemas.microsoft.com/office/drawing/2014/main" id="{CE8DEC7E-9912-E193-9F27-9EBE52A8DBE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49311" y="4434463"/>
            <a:ext cx="688427" cy="688427"/>
          </a:xfrm>
          <a:prstGeom prst="rect">
            <a:avLst/>
          </a:prstGeom>
        </p:spPr>
      </p:pic>
    </p:spTree>
    <p:extLst>
      <p:ext uri="{BB962C8B-B14F-4D97-AF65-F5344CB8AC3E}">
        <p14:creationId xmlns:p14="http://schemas.microsoft.com/office/powerpoint/2010/main" val="200426622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F9786-3872-2B09-17BB-E56B2C1BC960}"/>
            </a:ext>
          </a:extLst>
        </p:cNvPr>
        <p:cNvGrpSpPr/>
        <p:nvPr/>
      </p:nvGrpSpPr>
      <p:grpSpPr>
        <a:xfrm>
          <a:off x="0" y="0"/>
          <a:ext cx="0" cy="0"/>
          <a:chOff x="0" y="0"/>
          <a:chExt cx="0" cy="0"/>
        </a:xfrm>
      </p:grpSpPr>
      <p:pic>
        <p:nvPicPr>
          <p:cNvPr id="6" name="Picture 5" descr="Blank flyer on utility pole">
            <a:extLst>
              <a:ext uri="{FF2B5EF4-FFF2-40B4-BE49-F238E27FC236}">
                <a16:creationId xmlns:a16="http://schemas.microsoft.com/office/drawing/2014/main" id="{905D1C11-DE1C-8E43-BB13-B64C8FD4C1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48000" y="1825625"/>
            <a:ext cx="6096000" cy="4064000"/>
          </a:xfrm>
          <a:prstGeom prst="rect">
            <a:avLst/>
          </a:prstGeom>
          <a:noFill/>
          <a:ln>
            <a:noFill/>
          </a:ln>
        </p:spPr>
      </p:pic>
      <p:pic>
        <p:nvPicPr>
          <p:cNvPr id="4" name="Picture 3">
            <a:extLst>
              <a:ext uri="{FF2B5EF4-FFF2-40B4-BE49-F238E27FC236}">
                <a16:creationId xmlns:a16="http://schemas.microsoft.com/office/drawing/2014/main" id="{6E2333CB-EA97-B693-743F-3220A214054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D178F2BD-18D4-FD81-3D1A-6A8FFFDFDF0E}"/>
              </a:ext>
            </a:extLst>
          </p:cNvPr>
          <p:cNvSpPr>
            <a:spLocks noGrp="1"/>
          </p:cNvSpPr>
          <p:nvPr>
            <p:ph type="title"/>
          </p:nvPr>
        </p:nvSpPr>
        <p:spPr/>
        <p:txBody>
          <a:bodyPr/>
          <a:lstStyle/>
          <a:p>
            <a:r>
              <a:rPr lang="en-US"/>
              <a:t>Employee Education Languages</a:t>
            </a:r>
            <a:endParaRPr/>
          </a:p>
        </p:txBody>
      </p:sp>
      <p:graphicFrame>
        <p:nvGraphicFramePr>
          <p:cNvPr id="5" name="Table 4">
            <a:extLst>
              <a:ext uri="{FF2B5EF4-FFF2-40B4-BE49-F238E27FC236}">
                <a16:creationId xmlns:a16="http://schemas.microsoft.com/office/drawing/2014/main" id="{AD399FFE-1A17-85B8-CB49-9CCEC486EEAB}"/>
              </a:ext>
            </a:extLst>
          </p:cNvPr>
          <p:cNvGraphicFramePr>
            <a:graphicFrameLocks noGrp="1"/>
          </p:cNvGraphicFramePr>
          <p:nvPr>
            <p:extLst>
              <p:ext uri="{D42A27DB-BD31-4B8C-83A1-F6EECF244321}">
                <p14:modId xmlns:p14="http://schemas.microsoft.com/office/powerpoint/2010/main" val="1545446176"/>
              </p:ext>
            </p:extLst>
          </p:nvPr>
        </p:nvGraphicFramePr>
        <p:xfrm>
          <a:off x="838201" y="5257800"/>
          <a:ext cx="10838440" cy="765366"/>
        </p:xfrm>
        <a:graphic>
          <a:graphicData uri="http://schemas.openxmlformats.org/drawingml/2006/table">
            <a:tbl>
              <a:tblPr firstRow="1" firstCol="1" bandRow="1">
                <a:tableStyleId>{5C22544A-7EE6-4342-B048-85BDC9FD1C3A}</a:tableStyleId>
              </a:tblPr>
              <a:tblGrid>
                <a:gridCol w="10838440">
                  <a:extLst>
                    <a:ext uri="{9D8B030D-6E8A-4147-A177-3AD203B41FA5}">
                      <a16:colId xmlns:a16="http://schemas.microsoft.com/office/drawing/2014/main" val="2439060638"/>
                    </a:ext>
                  </a:extLst>
                </a:gridCol>
              </a:tblGrid>
              <a:tr h="571500">
                <a:tc>
                  <a:txBody>
                    <a:bodyPr/>
                    <a:lstStyle/>
                    <a:p>
                      <a:pPr marL="0" marR="0" algn="l">
                        <a:lnSpc>
                          <a:spcPct val="107000"/>
                        </a:lnSpc>
                        <a:spcAft>
                          <a:spcPts val="800"/>
                        </a:spcAft>
                        <a:buNone/>
                      </a:pPr>
                      <a:r>
                        <a:rPr lang="en-US" sz="2400">
                          <a:effectLst/>
                        </a:rPr>
                        <a:t>On page 12 of the IPC Plan Template, complete the “Training Occurs in Necessary Languages on Farm” checkbox</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2021276220"/>
                  </a:ext>
                </a:extLst>
              </a:tr>
            </a:tbl>
          </a:graphicData>
        </a:graphic>
      </p:graphicFrame>
      <p:sp>
        <p:nvSpPr>
          <p:cNvPr id="7" name="TextBox 6">
            <a:extLst>
              <a:ext uri="{FF2B5EF4-FFF2-40B4-BE49-F238E27FC236}">
                <a16:creationId xmlns:a16="http://schemas.microsoft.com/office/drawing/2014/main" id="{BCB1154D-6F02-C8ED-5135-26CF6D7CC916}"/>
              </a:ext>
            </a:extLst>
          </p:cNvPr>
          <p:cNvSpPr txBox="1"/>
          <p:nvPr/>
        </p:nvSpPr>
        <p:spPr>
          <a:xfrm>
            <a:off x="5052849" y="2680137"/>
            <a:ext cx="1881352" cy="1754326"/>
          </a:xfrm>
          <a:prstGeom prst="rect">
            <a:avLst/>
          </a:prstGeom>
          <a:noFill/>
        </p:spPr>
        <p:txBody>
          <a:bodyPr wrap="square" rtlCol="0">
            <a:spAutoFit/>
          </a:bodyPr>
          <a:lstStyle/>
          <a:p>
            <a:r>
              <a:rPr lang="en-US">
                <a:latin typeface="Symbol" panose="05050102010706020507" pitchFamily="18" charset="2"/>
              </a:rPr>
              <a:t>Infection prevention and control in dairy farms. Protecting worker health.</a:t>
            </a:r>
          </a:p>
        </p:txBody>
      </p:sp>
      <p:pic>
        <p:nvPicPr>
          <p:cNvPr id="8" name="Graphic 7" descr="No sign with solid fill">
            <a:extLst>
              <a:ext uri="{FF2B5EF4-FFF2-40B4-BE49-F238E27FC236}">
                <a16:creationId xmlns:a16="http://schemas.microsoft.com/office/drawing/2014/main" id="{F8202E01-BA60-31AD-CD00-6AF8526E48D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49311" y="4434463"/>
            <a:ext cx="688427" cy="688427"/>
          </a:xfrm>
          <a:prstGeom prst="rect">
            <a:avLst/>
          </a:prstGeom>
        </p:spPr>
      </p:pic>
    </p:spTree>
    <p:extLst>
      <p:ext uri="{BB962C8B-B14F-4D97-AF65-F5344CB8AC3E}">
        <p14:creationId xmlns:p14="http://schemas.microsoft.com/office/powerpoint/2010/main" val="178731311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88890-4A3A-BC86-3BC7-FCFECC3273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72DE1C0-AC29-1E53-82D6-8B4246E424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BBBA259C-C6D0-1787-F29D-77AD67957C51}"/>
              </a:ext>
            </a:extLst>
          </p:cNvPr>
          <p:cNvSpPr>
            <a:spLocks noGrp="1"/>
          </p:cNvSpPr>
          <p:nvPr>
            <p:ph type="title"/>
          </p:nvPr>
        </p:nvSpPr>
        <p:spPr/>
        <p:txBody>
          <a:bodyPr/>
          <a:lstStyle/>
          <a:p>
            <a:r>
              <a:rPr lang="en-US"/>
              <a:t>Employee Education Topics and Frequency</a:t>
            </a:r>
            <a:endParaRPr/>
          </a:p>
        </p:txBody>
      </p:sp>
      <p:sp>
        <p:nvSpPr>
          <p:cNvPr id="6" name="Content Placeholder 5">
            <a:extLst>
              <a:ext uri="{FF2B5EF4-FFF2-40B4-BE49-F238E27FC236}">
                <a16:creationId xmlns:a16="http://schemas.microsoft.com/office/drawing/2014/main" id="{FE71ADED-DAC1-733C-7EE5-325634D49148}"/>
              </a:ext>
            </a:extLst>
          </p:cNvPr>
          <p:cNvSpPr>
            <a:spLocks noGrp="1"/>
          </p:cNvSpPr>
          <p:nvPr>
            <p:ph sz="half" idx="2"/>
          </p:nvPr>
        </p:nvSpPr>
        <p:spPr>
          <a:xfrm>
            <a:off x="6172200" y="2369323"/>
            <a:ext cx="5181600" cy="4123552"/>
          </a:xfrm>
        </p:spPr>
        <p:txBody>
          <a:bodyPr>
            <a:normAutofit lnSpcReduction="10000"/>
          </a:bodyPr>
          <a:lstStyle/>
          <a:p>
            <a:pPr lvl="0"/>
            <a:r>
              <a:rPr lang="en-US" b="1"/>
              <a:t>Zoonotic diseases, transmission, health impact, and controls</a:t>
            </a:r>
            <a:r>
              <a:rPr lang="en-US"/>
              <a:t>.</a:t>
            </a:r>
          </a:p>
          <a:p>
            <a:pPr lvl="0"/>
            <a:r>
              <a:rPr lang="en-US" b="1"/>
              <a:t>Hand hygiene and other standard precautions</a:t>
            </a:r>
            <a:r>
              <a:rPr lang="en-US"/>
              <a:t>.</a:t>
            </a:r>
          </a:p>
          <a:p>
            <a:pPr lvl="0"/>
            <a:r>
              <a:rPr lang="en-US" b="1"/>
              <a:t>PPE use (proper fit, donning, doffing)</a:t>
            </a:r>
          </a:p>
          <a:p>
            <a:pPr lvl="0"/>
            <a:r>
              <a:rPr lang="en-US" b="1"/>
              <a:t>Worker health and wellness</a:t>
            </a:r>
          </a:p>
          <a:p>
            <a:pPr lvl="0"/>
            <a:r>
              <a:rPr lang="en-US" b="1"/>
              <a:t>Washington State Labor &amp; Industries, workers’ rights and injury and illness reporting-</a:t>
            </a:r>
            <a:endParaRPr lang="en-US"/>
          </a:p>
        </p:txBody>
      </p:sp>
      <p:sp>
        <p:nvSpPr>
          <p:cNvPr id="7" name="TextBox 6">
            <a:extLst>
              <a:ext uri="{FF2B5EF4-FFF2-40B4-BE49-F238E27FC236}">
                <a16:creationId xmlns:a16="http://schemas.microsoft.com/office/drawing/2014/main" id="{B19F7798-DE58-29D1-83A0-EBA9C3B450A4}"/>
              </a:ext>
            </a:extLst>
          </p:cNvPr>
          <p:cNvSpPr txBox="1"/>
          <p:nvPr/>
        </p:nvSpPr>
        <p:spPr>
          <a:xfrm>
            <a:off x="838200" y="1825625"/>
            <a:ext cx="4487562" cy="646331"/>
          </a:xfrm>
          <a:prstGeom prst="rect">
            <a:avLst/>
          </a:prstGeom>
          <a:noFill/>
        </p:spPr>
        <p:txBody>
          <a:bodyPr wrap="square" rtlCol="0">
            <a:spAutoFit/>
          </a:bodyPr>
          <a:lstStyle/>
          <a:p>
            <a:r>
              <a:rPr lang="en-US" sz="3600" b="1"/>
              <a:t>Topics</a:t>
            </a:r>
          </a:p>
        </p:txBody>
      </p:sp>
      <p:pic>
        <p:nvPicPr>
          <p:cNvPr id="14" name="Picture 13" descr="Elderly man wearing a mask">
            <a:extLst>
              <a:ext uri="{FF2B5EF4-FFF2-40B4-BE49-F238E27FC236}">
                <a16:creationId xmlns:a16="http://schemas.microsoft.com/office/drawing/2014/main" id="{5935F35C-87AC-DCDC-D2C9-559186A0528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3811" y="2660061"/>
            <a:ext cx="4487562" cy="2991708"/>
          </a:xfrm>
          <a:prstGeom prst="rect">
            <a:avLst/>
          </a:prstGeom>
        </p:spPr>
      </p:pic>
    </p:spTree>
    <p:extLst>
      <p:ext uri="{BB962C8B-B14F-4D97-AF65-F5344CB8AC3E}">
        <p14:creationId xmlns:p14="http://schemas.microsoft.com/office/powerpoint/2010/main" val="340165872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D8A1F-8A07-03B9-FE17-D894C8409B9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EAAD413-9A6C-C1A5-EA74-83B934B72C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CC68EE58-151C-5F61-6A66-4AB012F69434}"/>
              </a:ext>
            </a:extLst>
          </p:cNvPr>
          <p:cNvSpPr>
            <a:spLocks noGrp="1"/>
          </p:cNvSpPr>
          <p:nvPr>
            <p:ph type="title"/>
          </p:nvPr>
        </p:nvSpPr>
        <p:spPr/>
        <p:txBody>
          <a:bodyPr>
            <a:normAutofit/>
          </a:bodyPr>
          <a:lstStyle/>
          <a:p>
            <a:r>
              <a:rPr lang="en-US" sz="3600"/>
              <a:t>Employee Education Topics for specific employees</a:t>
            </a:r>
            <a:endParaRPr sz="3600"/>
          </a:p>
        </p:txBody>
      </p:sp>
      <p:sp>
        <p:nvSpPr>
          <p:cNvPr id="6" name="Content Placeholder 5">
            <a:extLst>
              <a:ext uri="{FF2B5EF4-FFF2-40B4-BE49-F238E27FC236}">
                <a16:creationId xmlns:a16="http://schemas.microsoft.com/office/drawing/2014/main" id="{6E138A82-9750-F8F9-DB3C-9640CF485386}"/>
              </a:ext>
            </a:extLst>
          </p:cNvPr>
          <p:cNvSpPr>
            <a:spLocks noGrp="1"/>
          </p:cNvSpPr>
          <p:nvPr>
            <p:ph sz="half" idx="2"/>
          </p:nvPr>
        </p:nvSpPr>
        <p:spPr>
          <a:xfrm>
            <a:off x="838200" y="2254709"/>
            <a:ext cx="8360229" cy="3365884"/>
          </a:xfrm>
        </p:spPr>
        <p:txBody>
          <a:bodyPr>
            <a:normAutofit/>
          </a:bodyPr>
          <a:lstStyle/>
          <a:p>
            <a:pPr lvl="0"/>
            <a:r>
              <a:rPr lang="es-ES" b="1" err="1">
                <a:latin typeface="Calibri"/>
                <a:ea typeface="Calibri"/>
                <a:cs typeface="Calibri"/>
              </a:rPr>
              <a:t>If</a:t>
            </a:r>
            <a:r>
              <a:rPr lang="es-ES" b="1">
                <a:latin typeface="Calibri"/>
                <a:ea typeface="Calibri"/>
                <a:cs typeface="Calibri"/>
              </a:rPr>
              <a:t> </a:t>
            </a:r>
            <a:r>
              <a:rPr lang="es-ES" b="1" err="1">
                <a:latin typeface="Calibri"/>
                <a:ea typeface="Calibri"/>
                <a:cs typeface="Calibri"/>
              </a:rPr>
              <a:t>they</a:t>
            </a:r>
            <a:r>
              <a:rPr lang="es-ES" b="1">
                <a:latin typeface="Calibri"/>
                <a:ea typeface="Calibri"/>
                <a:cs typeface="Calibri"/>
              </a:rPr>
              <a:t> </a:t>
            </a:r>
            <a:r>
              <a:rPr lang="es-ES" b="1" err="1">
                <a:latin typeface="Calibri"/>
                <a:ea typeface="Calibri"/>
                <a:cs typeface="Calibri"/>
              </a:rPr>
              <a:t>require</a:t>
            </a:r>
            <a:r>
              <a:rPr lang="es-ES" b="1">
                <a:latin typeface="Calibri"/>
                <a:ea typeface="Calibri"/>
                <a:cs typeface="Calibri"/>
              </a:rPr>
              <a:t> </a:t>
            </a:r>
            <a:r>
              <a:rPr lang="es-ES" b="1" err="1">
                <a:latin typeface="Calibri"/>
                <a:ea typeface="Calibri"/>
                <a:cs typeface="Calibri"/>
              </a:rPr>
              <a:t>respirators</a:t>
            </a:r>
            <a:r>
              <a:rPr lang="es-ES" b="1">
                <a:latin typeface="Calibri"/>
                <a:ea typeface="Calibri"/>
                <a:cs typeface="Calibri"/>
              </a:rPr>
              <a:t> for </a:t>
            </a:r>
            <a:r>
              <a:rPr lang="es-ES" b="1" err="1">
                <a:latin typeface="Calibri"/>
                <a:ea typeface="Calibri"/>
                <a:cs typeface="Calibri"/>
              </a:rPr>
              <a:t>certain</a:t>
            </a:r>
            <a:r>
              <a:rPr lang="es-ES" b="1">
                <a:latin typeface="Calibri"/>
                <a:ea typeface="Calibri"/>
                <a:cs typeface="Calibri"/>
              </a:rPr>
              <a:t> </a:t>
            </a:r>
            <a:r>
              <a:rPr lang="es-ES" b="1" err="1">
                <a:latin typeface="Calibri"/>
                <a:ea typeface="Calibri"/>
                <a:cs typeface="Calibri"/>
              </a:rPr>
              <a:t>tasks</a:t>
            </a:r>
            <a:endParaRPr lang="es-ES" b="1">
              <a:latin typeface="Calibri"/>
              <a:ea typeface="Calibri"/>
              <a:cs typeface="Calibri"/>
            </a:endParaRPr>
          </a:p>
          <a:p>
            <a:pPr lvl="1"/>
            <a:r>
              <a:rPr lang="es-ES" b="1">
                <a:latin typeface="Calibri"/>
                <a:ea typeface="Calibri"/>
                <a:cs typeface="Calibri"/>
              </a:rPr>
              <a:t> </a:t>
            </a:r>
            <a:r>
              <a:rPr lang="en-US"/>
              <a:t>Respirator maintenance and care.</a:t>
            </a:r>
          </a:p>
          <a:p>
            <a:pPr lvl="0"/>
            <a:r>
              <a:rPr lang="es-ES" b="1" err="1">
                <a:latin typeface="Calibri"/>
                <a:ea typeface="Calibri"/>
                <a:cs typeface="Calibri"/>
              </a:rPr>
              <a:t>If</a:t>
            </a:r>
            <a:r>
              <a:rPr lang="es-ES" b="1">
                <a:latin typeface="Calibri"/>
                <a:ea typeface="Calibri"/>
                <a:cs typeface="Calibri"/>
              </a:rPr>
              <a:t> </a:t>
            </a:r>
            <a:r>
              <a:rPr lang="es-ES" b="1" err="1">
                <a:latin typeface="Calibri"/>
                <a:ea typeface="Calibri"/>
                <a:cs typeface="Calibri"/>
              </a:rPr>
              <a:t>they</a:t>
            </a:r>
            <a:r>
              <a:rPr lang="es-ES" b="1">
                <a:latin typeface="Calibri"/>
                <a:ea typeface="Calibri"/>
                <a:cs typeface="Calibri"/>
              </a:rPr>
              <a:t> </a:t>
            </a:r>
            <a:r>
              <a:rPr lang="es-ES" b="1" err="1">
                <a:latin typeface="Calibri"/>
                <a:ea typeface="Calibri"/>
                <a:cs typeface="Calibri"/>
              </a:rPr>
              <a:t>work</a:t>
            </a:r>
            <a:r>
              <a:rPr lang="es-ES" b="1">
                <a:latin typeface="Calibri"/>
                <a:ea typeface="Calibri"/>
                <a:cs typeface="Calibri"/>
              </a:rPr>
              <a:t> </a:t>
            </a:r>
            <a:r>
              <a:rPr lang="es-ES" b="1" err="1">
                <a:latin typeface="Calibri"/>
                <a:ea typeface="Calibri"/>
                <a:cs typeface="Calibri"/>
              </a:rPr>
              <a:t>with</a:t>
            </a:r>
            <a:r>
              <a:rPr lang="es-ES" b="1">
                <a:latin typeface="Calibri"/>
                <a:ea typeface="Calibri"/>
                <a:cs typeface="Calibri"/>
              </a:rPr>
              <a:t> </a:t>
            </a:r>
            <a:r>
              <a:rPr lang="es-ES" b="1" err="1">
                <a:latin typeface="Calibri"/>
                <a:ea typeface="Calibri"/>
                <a:cs typeface="Calibri"/>
              </a:rPr>
              <a:t>needs</a:t>
            </a:r>
            <a:r>
              <a:rPr lang="es-ES" b="1">
                <a:latin typeface="Calibri"/>
                <a:ea typeface="Calibri"/>
                <a:cs typeface="Calibri"/>
              </a:rPr>
              <a:t> and </a:t>
            </a:r>
            <a:r>
              <a:rPr lang="es-ES" b="1" err="1">
                <a:latin typeface="Calibri"/>
                <a:ea typeface="Calibri"/>
                <a:cs typeface="Calibri"/>
              </a:rPr>
              <a:t>other</a:t>
            </a:r>
            <a:r>
              <a:rPr lang="es-ES" b="1">
                <a:latin typeface="Calibri"/>
                <a:ea typeface="Calibri"/>
                <a:cs typeface="Calibri"/>
              </a:rPr>
              <a:t> </a:t>
            </a:r>
            <a:r>
              <a:rPr lang="es-ES" b="1" err="1">
                <a:latin typeface="Calibri"/>
                <a:ea typeface="Calibri"/>
                <a:cs typeface="Calibri"/>
              </a:rPr>
              <a:t>sharps</a:t>
            </a:r>
            <a:r>
              <a:rPr lang="es-ES" b="1">
                <a:latin typeface="Calibri"/>
                <a:ea typeface="Calibri"/>
                <a:cs typeface="Calibri"/>
              </a:rPr>
              <a:t> </a:t>
            </a:r>
          </a:p>
          <a:p>
            <a:pPr lvl="1"/>
            <a:r>
              <a:rPr lang="en-US"/>
              <a:t>Sharps injury prevention.</a:t>
            </a:r>
          </a:p>
          <a:p>
            <a:pPr lvl="0"/>
            <a:r>
              <a:rPr lang="es-ES" b="1" err="1">
                <a:latin typeface="Calibri"/>
                <a:ea typeface="Calibri"/>
                <a:cs typeface="Calibri"/>
              </a:rPr>
              <a:t>If</a:t>
            </a:r>
            <a:r>
              <a:rPr lang="es-ES" b="1">
                <a:latin typeface="Calibri"/>
                <a:ea typeface="Calibri"/>
                <a:cs typeface="Calibri"/>
              </a:rPr>
              <a:t> </a:t>
            </a:r>
            <a:r>
              <a:rPr lang="es-ES" b="1" err="1">
                <a:latin typeface="Calibri"/>
                <a:ea typeface="Calibri"/>
                <a:cs typeface="Calibri"/>
              </a:rPr>
              <a:t>they</a:t>
            </a:r>
            <a:r>
              <a:rPr lang="es-ES" b="1">
                <a:latin typeface="Calibri"/>
                <a:ea typeface="Calibri"/>
                <a:cs typeface="Calibri"/>
              </a:rPr>
              <a:t> </a:t>
            </a:r>
            <a:r>
              <a:rPr lang="es-ES" b="1" err="1">
                <a:latin typeface="Calibri"/>
                <a:ea typeface="Calibri"/>
                <a:cs typeface="Calibri"/>
              </a:rPr>
              <a:t>work</a:t>
            </a:r>
            <a:r>
              <a:rPr lang="es-ES" b="1">
                <a:latin typeface="Calibri"/>
                <a:ea typeface="Calibri"/>
                <a:cs typeface="Calibri"/>
              </a:rPr>
              <a:t> </a:t>
            </a:r>
            <a:r>
              <a:rPr lang="es-ES" b="1" err="1">
                <a:latin typeface="Calibri"/>
                <a:ea typeface="Calibri"/>
                <a:cs typeface="Calibri"/>
              </a:rPr>
              <a:t>with</a:t>
            </a:r>
            <a:r>
              <a:rPr lang="es-ES" b="1">
                <a:latin typeface="Calibri"/>
                <a:ea typeface="Calibri"/>
                <a:cs typeface="Calibri"/>
              </a:rPr>
              <a:t> </a:t>
            </a:r>
            <a:r>
              <a:rPr lang="es-ES" b="1" err="1">
                <a:latin typeface="Calibri"/>
                <a:ea typeface="Calibri"/>
                <a:cs typeface="Calibri"/>
              </a:rPr>
              <a:t>animals</a:t>
            </a:r>
            <a:r>
              <a:rPr lang="es-ES" b="1">
                <a:latin typeface="Calibri"/>
                <a:ea typeface="Calibri"/>
                <a:cs typeface="Calibri"/>
              </a:rPr>
              <a:t> </a:t>
            </a:r>
            <a:r>
              <a:rPr lang="es-ES" b="1" err="1">
                <a:latin typeface="Calibri"/>
                <a:ea typeface="Calibri"/>
                <a:cs typeface="Calibri"/>
              </a:rPr>
              <a:t>waste</a:t>
            </a:r>
            <a:r>
              <a:rPr lang="es-ES" b="1">
                <a:latin typeface="Calibri"/>
                <a:ea typeface="Calibri"/>
                <a:cs typeface="Calibri"/>
              </a:rPr>
              <a:t> </a:t>
            </a:r>
            <a:r>
              <a:rPr lang="es-ES" b="1" err="1">
                <a:latin typeface="Calibri"/>
                <a:ea typeface="Calibri"/>
                <a:cs typeface="Calibri"/>
              </a:rPr>
              <a:t>or</a:t>
            </a:r>
            <a:r>
              <a:rPr lang="es-ES" b="1">
                <a:latin typeface="Calibri"/>
                <a:ea typeface="Calibri"/>
                <a:cs typeface="Calibri"/>
              </a:rPr>
              <a:t> </a:t>
            </a:r>
            <a:r>
              <a:rPr lang="es-ES" b="1" err="1">
                <a:latin typeface="Calibri"/>
                <a:ea typeface="Calibri"/>
                <a:cs typeface="Calibri"/>
              </a:rPr>
              <a:t>carcasses</a:t>
            </a:r>
            <a:r>
              <a:rPr lang="es-ES" b="1">
                <a:latin typeface="Calibri"/>
                <a:ea typeface="Calibri"/>
                <a:cs typeface="Calibri"/>
              </a:rPr>
              <a:t>. </a:t>
            </a:r>
          </a:p>
          <a:p>
            <a:pPr lvl="1"/>
            <a:r>
              <a:rPr lang="en-US"/>
              <a:t>Waste management of birthing materials, dead animals or animals' parts, and other animal fluids.</a:t>
            </a:r>
          </a:p>
        </p:txBody>
      </p:sp>
    </p:spTree>
    <p:extLst>
      <p:ext uri="{BB962C8B-B14F-4D97-AF65-F5344CB8AC3E}">
        <p14:creationId xmlns:p14="http://schemas.microsoft.com/office/powerpoint/2010/main" val="399823862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F6594-773F-44D1-1729-0AFE2E8490B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BBE7064-67D8-7740-19AD-6A8C0B429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B697885D-9680-524A-400F-7BAD27A005D4}"/>
              </a:ext>
            </a:extLst>
          </p:cNvPr>
          <p:cNvSpPr>
            <a:spLocks noGrp="1"/>
          </p:cNvSpPr>
          <p:nvPr>
            <p:ph type="title"/>
          </p:nvPr>
        </p:nvSpPr>
        <p:spPr/>
        <p:txBody>
          <a:bodyPr>
            <a:normAutofit/>
          </a:bodyPr>
          <a:lstStyle/>
          <a:p>
            <a:r>
              <a:rPr lang="en-US" sz="3600"/>
              <a:t>Employee Education Topics and Frequency</a:t>
            </a:r>
            <a:endParaRPr sz="3600"/>
          </a:p>
        </p:txBody>
      </p:sp>
      <p:graphicFrame>
        <p:nvGraphicFramePr>
          <p:cNvPr id="9" name="Content Placeholder 5">
            <a:extLst>
              <a:ext uri="{FF2B5EF4-FFF2-40B4-BE49-F238E27FC236}">
                <a16:creationId xmlns:a16="http://schemas.microsoft.com/office/drawing/2014/main" id="{382168A6-0D8D-024A-F65F-C58ACCED382D}"/>
              </a:ext>
            </a:extLst>
          </p:cNvPr>
          <p:cNvGraphicFramePr>
            <a:graphicFrameLocks noGrp="1"/>
          </p:cNvGraphicFramePr>
          <p:nvPr>
            <p:ph sz="half" idx="2"/>
          </p:nvPr>
        </p:nvGraphicFramePr>
        <p:xfrm>
          <a:off x="838200" y="2369323"/>
          <a:ext cx="10515600" cy="348319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4B13208A-E4D9-BB65-4B03-CD57E8EFFF5D}"/>
              </a:ext>
            </a:extLst>
          </p:cNvPr>
          <p:cNvSpPr txBox="1"/>
          <p:nvPr/>
        </p:nvSpPr>
        <p:spPr>
          <a:xfrm>
            <a:off x="838200" y="1825625"/>
            <a:ext cx="4487562" cy="646331"/>
          </a:xfrm>
          <a:prstGeom prst="rect">
            <a:avLst/>
          </a:prstGeom>
          <a:noFill/>
        </p:spPr>
        <p:txBody>
          <a:bodyPr wrap="square" rtlCol="0">
            <a:spAutoFit/>
          </a:bodyPr>
          <a:lstStyle/>
          <a:p>
            <a:r>
              <a:rPr lang="en-US" sz="3600" b="1"/>
              <a:t>Frequency</a:t>
            </a:r>
          </a:p>
        </p:txBody>
      </p:sp>
    </p:spTree>
    <p:extLst>
      <p:ext uri="{BB962C8B-B14F-4D97-AF65-F5344CB8AC3E}">
        <p14:creationId xmlns:p14="http://schemas.microsoft.com/office/powerpoint/2010/main" val="344384584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449DD-B008-0D01-9152-E3BD71D39F5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DD7A328-2B11-7FAC-0EA7-2F026EBA02F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CB369D91-9566-7237-BA3F-58A73B57697F}"/>
              </a:ext>
            </a:extLst>
          </p:cNvPr>
          <p:cNvSpPr>
            <a:spLocks noGrp="1"/>
          </p:cNvSpPr>
          <p:nvPr>
            <p:ph type="title"/>
          </p:nvPr>
        </p:nvSpPr>
        <p:spPr/>
        <p:txBody>
          <a:bodyPr/>
          <a:lstStyle/>
          <a:p>
            <a:r>
              <a:rPr lang="en-US"/>
              <a:t>Employee Education Topics and Frequency</a:t>
            </a:r>
            <a:endParaRPr/>
          </a:p>
        </p:txBody>
      </p:sp>
      <p:sp>
        <p:nvSpPr>
          <p:cNvPr id="6" name="Content Placeholder 5">
            <a:extLst>
              <a:ext uri="{FF2B5EF4-FFF2-40B4-BE49-F238E27FC236}">
                <a16:creationId xmlns:a16="http://schemas.microsoft.com/office/drawing/2014/main" id="{87F90BE9-D2F0-681D-4592-FAE2AEF35AA1}"/>
              </a:ext>
            </a:extLst>
          </p:cNvPr>
          <p:cNvSpPr>
            <a:spLocks noGrp="1"/>
          </p:cNvSpPr>
          <p:nvPr>
            <p:ph sz="half" idx="2"/>
          </p:nvPr>
        </p:nvSpPr>
        <p:spPr>
          <a:xfrm>
            <a:off x="6172200" y="2369323"/>
            <a:ext cx="5181600" cy="4123552"/>
          </a:xfrm>
        </p:spPr>
        <p:txBody>
          <a:bodyPr>
            <a:normAutofit lnSpcReduction="10000"/>
          </a:bodyPr>
          <a:lstStyle/>
          <a:p>
            <a:pPr lvl="0"/>
            <a:r>
              <a:rPr lang="en-US" b="1"/>
              <a:t>Zoonotic diseases, transmission, health impact, and controls</a:t>
            </a:r>
            <a:r>
              <a:rPr lang="en-US"/>
              <a:t>.</a:t>
            </a:r>
          </a:p>
          <a:p>
            <a:pPr lvl="0"/>
            <a:r>
              <a:rPr lang="en-US" b="1"/>
              <a:t>Hand hygiene and other standard precautions</a:t>
            </a:r>
            <a:r>
              <a:rPr lang="en-US"/>
              <a:t>.</a:t>
            </a:r>
          </a:p>
          <a:p>
            <a:pPr lvl="0"/>
            <a:r>
              <a:rPr lang="en-US" b="1"/>
              <a:t>PPE use (proper fit, donning, doffing)</a:t>
            </a:r>
          </a:p>
          <a:p>
            <a:pPr lvl="0"/>
            <a:r>
              <a:rPr lang="en-US" b="1"/>
              <a:t>Worker health and wellness</a:t>
            </a:r>
          </a:p>
          <a:p>
            <a:pPr lvl="0"/>
            <a:r>
              <a:rPr lang="en-US" b="1"/>
              <a:t>Washington State Labor &amp; Industries, workers’ rights and injury and illness reporting-</a:t>
            </a:r>
            <a:endParaRPr lang="en-US"/>
          </a:p>
        </p:txBody>
      </p:sp>
      <p:sp>
        <p:nvSpPr>
          <p:cNvPr id="7" name="TextBox 6">
            <a:extLst>
              <a:ext uri="{FF2B5EF4-FFF2-40B4-BE49-F238E27FC236}">
                <a16:creationId xmlns:a16="http://schemas.microsoft.com/office/drawing/2014/main" id="{E058DC62-2F5C-299F-9A68-FBF569C92966}"/>
              </a:ext>
            </a:extLst>
          </p:cNvPr>
          <p:cNvSpPr txBox="1"/>
          <p:nvPr/>
        </p:nvSpPr>
        <p:spPr>
          <a:xfrm>
            <a:off x="838200" y="1825625"/>
            <a:ext cx="4487562" cy="646331"/>
          </a:xfrm>
          <a:prstGeom prst="rect">
            <a:avLst/>
          </a:prstGeom>
          <a:noFill/>
        </p:spPr>
        <p:txBody>
          <a:bodyPr wrap="square" rtlCol="0">
            <a:spAutoFit/>
          </a:bodyPr>
          <a:lstStyle/>
          <a:p>
            <a:r>
              <a:rPr lang="en-US" sz="3600" b="1"/>
              <a:t>Topics</a:t>
            </a:r>
          </a:p>
        </p:txBody>
      </p:sp>
      <p:pic>
        <p:nvPicPr>
          <p:cNvPr id="14" name="Picture 13" descr="Elderly man wearing a mask">
            <a:extLst>
              <a:ext uri="{FF2B5EF4-FFF2-40B4-BE49-F238E27FC236}">
                <a16:creationId xmlns:a16="http://schemas.microsoft.com/office/drawing/2014/main" id="{90257700-4878-750C-3032-45B3B4F06B0B}"/>
              </a:ext>
            </a:extLst>
          </p:cNvPr>
          <p:cNvPicPr>
            <a:picLocks noChangeAspect="1"/>
          </p:cNvPicPr>
          <p:nvPr/>
        </p:nvPicPr>
        <p:blipFill>
          <a:blip r:embed="rId4" cstate="screen">
            <a:alphaModFix amt="50000"/>
            <a:extLst>
              <a:ext uri="{28A0092B-C50C-407E-A947-70E740481C1C}">
                <a14:useLocalDpi xmlns:a14="http://schemas.microsoft.com/office/drawing/2010/main"/>
              </a:ext>
            </a:extLst>
          </a:blip>
          <a:stretch>
            <a:fillRect/>
          </a:stretch>
        </p:blipFill>
        <p:spPr>
          <a:xfrm>
            <a:off x="973811" y="2660061"/>
            <a:ext cx="4487562" cy="2991708"/>
          </a:xfrm>
          <a:prstGeom prst="rect">
            <a:avLst/>
          </a:prstGeom>
        </p:spPr>
      </p:pic>
      <p:graphicFrame>
        <p:nvGraphicFramePr>
          <p:cNvPr id="5" name="Content Placeholder 4">
            <a:extLst>
              <a:ext uri="{FF2B5EF4-FFF2-40B4-BE49-F238E27FC236}">
                <a16:creationId xmlns:a16="http://schemas.microsoft.com/office/drawing/2014/main" id="{59F7302B-FEE4-DA6C-22FE-4E506B29626A}"/>
              </a:ext>
            </a:extLst>
          </p:cNvPr>
          <p:cNvGraphicFramePr>
            <a:graphicFrameLocks/>
          </p:cNvGraphicFramePr>
          <p:nvPr>
            <p:extLst>
              <p:ext uri="{D42A27DB-BD31-4B8C-83A1-F6EECF244321}">
                <p14:modId xmlns:p14="http://schemas.microsoft.com/office/powerpoint/2010/main" val="2680619679"/>
              </p:ext>
            </p:extLst>
          </p:nvPr>
        </p:nvGraphicFramePr>
        <p:xfrm>
          <a:off x="968590" y="4155796"/>
          <a:ext cx="9959545" cy="1044109"/>
        </p:xfrm>
        <a:graphic>
          <a:graphicData uri="http://schemas.openxmlformats.org/drawingml/2006/table">
            <a:tbl>
              <a:tblPr firstRow="1" firstCol="1" bandRow="1">
                <a:tableStyleId>{5C22544A-7EE6-4342-B048-85BDC9FD1C3A}</a:tableStyleId>
              </a:tblPr>
              <a:tblGrid>
                <a:gridCol w="9959545">
                  <a:extLst>
                    <a:ext uri="{9D8B030D-6E8A-4147-A177-3AD203B41FA5}">
                      <a16:colId xmlns:a16="http://schemas.microsoft.com/office/drawing/2014/main" val="1328121689"/>
                    </a:ext>
                  </a:extLst>
                </a:gridCol>
              </a:tblGrid>
              <a:tr h="1044109">
                <a:tc>
                  <a:txBody>
                    <a:bodyPr/>
                    <a:lstStyle/>
                    <a:p>
                      <a:pPr marL="0" marR="0" algn="l">
                        <a:lnSpc>
                          <a:spcPct val="107000"/>
                        </a:lnSpc>
                        <a:spcAft>
                          <a:spcPts val="800"/>
                        </a:spcAft>
                        <a:buNone/>
                      </a:pPr>
                      <a:r>
                        <a:rPr lang="en-US" sz="2400">
                          <a:effectLst/>
                        </a:rPr>
                        <a:t>On page 13 of the IPC Plan Template, complete the “Employee Training Topics &amp; Frequency” checkbox</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2214" marR="62214" marT="0" marB="0" anchor="ctr"/>
                </a:tc>
                <a:extLst>
                  <a:ext uri="{0D108BD9-81ED-4DB2-BD59-A6C34878D82A}">
                    <a16:rowId xmlns:a16="http://schemas.microsoft.com/office/drawing/2014/main" val="3442158199"/>
                  </a:ext>
                </a:extLst>
              </a:tr>
            </a:tbl>
          </a:graphicData>
        </a:graphic>
      </p:graphicFrame>
    </p:spTree>
    <p:extLst>
      <p:ext uri="{BB962C8B-B14F-4D97-AF65-F5344CB8AC3E}">
        <p14:creationId xmlns:p14="http://schemas.microsoft.com/office/powerpoint/2010/main" val="267146758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D4259-84AA-331A-00CE-DB9B70BE8236}"/>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F649C08-D236-24F5-D336-72B5C91A64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FDF1985E-0AB8-99FE-6BAB-CA8ABD668A72}"/>
              </a:ext>
            </a:extLst>
          </p:cNvPr>
          <p:cNvSpPr>
            <a:spLocks noGrp="1"/>
          </p:cNvSpPr>
          <p:nvPr>
            <p:ph type="title"/>
          </p:nvPr>
        </p:nvSpPr>
        <p:spPr/>
        <p:txBody>
          <a:bodyPr/>
          <a:lstStyle/>
          <a:p>
            <a:r>
              <a:rPr lang="en-US" sz="3600">
                <a:latin typeface="Open Sans"/>
                <a:ea typeface="Open Sans"/>
                <a:cs typeface="Open Sans"/>
              </a:rPr>
              <a:t>Employee Access to Education Access </a:t>
            </a:r>
          </a:p>
        </p:txBody>
      </p:sp>
      <p:pic>
        <p:nvPicPr>
          <p:cNvPr id="6" name="Content Placeholder 5" descr="Different colored organizers">
            <a:extLst>
              <a:ext uri="{FF2B5EF4-FFF2-40B4-BE49-F238E27FC236}">
                <a16:creationId xmlns:a16="http://schemas.microsoft.com/office/drawing/2014/main" id="{1B720D18-BA84-5086-A14A-43A3C1529208}"/>
              </a:ext>
            </a:extLst>
          </p:cNvPr>
          <p:cNvPicPr>
            <a:picLocks noGrp="1" noChangeAspect="1"/>
          </p:cNvPicPr>
          <p:nvPr>
            <p:ph sz="half" idx="2"/>
          </p:nvPr>
        </p:nvPicPr>
        <p:blipFill>
          <a:blip r:embed="rId4" cstate="screen">
            <a:extLst>
              <a:ext uri="{28A0092B-C50C-407E-A947-70E740481C1C}">
                <a14:useLocalDpi xmlns:a14="http://schemas.microsoft.com/office/drawing/2010/main"/>
              </a:ext>
            </a:extLst>
          </a:blip>
          <a:stretch>
            <a:fillRect/>
          </a:stretch>
        </p:blipFill>
        <p:spPr>
          <a:xfrm>
            <a:off x="838200" y="2433508"/>
            <a:ext cx="5181600" cy="3135571"/>
          </a:xfrm>
        </p:spPr>
      </p:pic>
      <p:sp>
        <p:nvSpPr>
          <p:cNvPr id="3" name="Content Placeholder 8">
            <a:extLst>
              <a:ext uri="{FF2B5EF4-FFF2-40B4-BE49-F238E27FC236}">
                <a16:creationId xmlns:a16="http://schemas.microsoft.com/office/drawing/2014/main" id="{B12D81F3-268A-4774-AE76-C36394E889CA}"/>
              </a:ext>
            </a:extLst>
          </p:cNvPr>
          <p:cNvSpPr>
            <a:spLocks noGrp="1"/>
          </p:cNvSpPr>
          <p:nvPr>
            <p:ph sz="half" idx="1"/>
          </p:nvPr>
        </p:nvSpPr>
        <p:spPr>
          <a:xfrm>
            <a:off x="6494463" y="1825625"/>
            <a:ext cx="5181600" cy="4351338"/>
          </a:xfrm>
        </p:spPr>
        <p:txBody>
          <a:bodyPr/>
          <a:lstStyle/>
          <a:p>
            <a:pPr marL="0" indent="0">
              <a:buNone/>
            </a:pPr>
            <a:endParaRPr lang="en-US"/>
          </a:p>
          <a:p>
            <a:pPr marL="0" indent="0">
              <a:buNone/>
            </a:pPr>
            <a:endParaRPr lang="en-US"/>
          </a:p>
          <a:p>
            <a:pPr marL="0" indent="0">
              <a:buNone/>
            </a:pPr>
            <a:endParaRPr lang="en-US"/>
          </a:p>
          <a:p>
            <a:pPr marL="0" indent="0" algn="ctr">
              <a:buNone/>
            </a:pPr>
            <a:r>
              <a:rPr lang="es-ES" err="1"/>
              <a:t>Where</a:t>
            </a:r>
            <a:r>
              <a:rPr lang="es-ES"/>
              <a:t> can </a:t>
            </a:r>
            <a:r>
              <a:rPr lang="es-ES" err="1"/>
              <a:t>workers</a:t>
            </a:r>
            <a:r>
              <a:rPr lang="es-ES"/>
              <a:t> </a:t>
            </a:r>
            <a:r>
              <a:rPr lang="es-ES" err="1"/>
              <a:t>find</a:t>
            </a:r>
            <a:r>
              <a:rPr lang="es-ES"/>
              <a:t> </a:t>
            </a:r>
            <a:r>
              <a:rPr lang="es-ES" err="1"/>
              <a:t>information</a:t>
            </a:r>
            <a:r>
              <a:rPr lang="es-ES"/>
              <a:t> </a:t>
            </a:r>
            <a:r>
              <a:rPr lang="es-ES" err="1"/>
              <a:t>about</a:t>
            </a:r>
            <a:r>
              <a:rPr lang="es-ES"/>
              <a:t> </a:t>
            </a:r>
            <a:r>
              <a:rPr lang="es-ES" err="1"/>
              <a:t>health</a:t>
            </a:r>
            <a:r>
              <a:rPr lang="es-ES"/>
              <a:t> and safety?</a:t>
            </a:r>
            <a:endParaRPr lang="en-US"/>
          </a:p>
        </p:txBody>
      </p:sp>
    </p:spTree>
    <p:extLst>
      <p:ext uri="{BB962C8B-B14F-4D97-AF65-F5344CB8AC3E}">
        <p14:creationId xmlns:p14="http://schemas.microsoft.com/office/powerpoint/2010/main" val="329968758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F1EA-8602-6609-4B05-C4C1A99C1C9A}"/>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924E01D-B7D7-330B-6F48-52FDED6B2212}"/>
              </a:ext>
            </a:extLst>
          </p:cNvPr>
          <p:cNvPicPr>
            <a:picLocks noChangeAspect="1"/>
          </p:cNvPicPr>
          <p:nvPr/>
        </p:nvPicPr>
        <p:blipFill>
          <a:blip r:embed="rId3" cstate="screen">
            <a:alphaModFix amt="49000"/>
            <a:extLst>
              <a:ext uri="{28A0092B-C50C-407E-A947-70E740481C1C}">
                <a14:useLocalDpi xmlns:a14="http://schemas.microsoft.com/office/drawing/2010/main"/>
              </a:ext>
            </a:extLst>
          </a:blip>
          <a:srcRect r="298"/>
          <a:stretch>
            <a:fillRect/>
          </a:stretch>
        </p:blipFill>
        <p:spPr>
          <a:xfrm>
            <a:off x="7972425" y="4002881"/>
            <a:ext cx="3998091" cy="2400300"/>
          </a:xfrm>
          <a:prstGeom prst="rect">
            <a:avLst/>
          </a:prstGeom>
        </p:spPr>
      </p:pic>
      <p:pic>
        <p:nvPicPr>
          <p:cNvPr id="8" name="Picture 7">
            <a:extLst>
              <a:ext uri="{FF2B5EF4-FFF2-40B4-BE49-F238E27FC236}">
                <a16:creationId xmlns:a16="http://schemas.microsoft.com/office/drawing/2014/main" id="{6682BD9E-2178-5C51-0954-0679B6D6CD7D}"/>
              </a:ext>
            </a:extLst>
          </p:cNvPr>
          <p:cNvPicPr>
            <a:picLocks noChangeAspect="1"/>
          </p:cNvPicPr>
          <p:nvPr/>
        </p:nvPicPr>
        <p:blipFill>
          <a:blip r:embed="rId4" cstate="screen">
            <a:alphaModFix amt="51000"/>
            <a:extLst>
              <a:ext uri="{28A0092B-C50C-407E-A947-70E740481C1C}">
                <a14:useLocalDpi xmlns:a14="http://schemas.microsoft.com/office/drawing/2010/main"/>
              </a:ext>
            </a:extLst>
          </a:blip>
          <a:srcRect r="279"/>
          <a:stretch>
            <a:fillRect/>
          </a:stretch>
        </p:blipFill>
        <p:spPr>
          <a:xfrm>
            <a:off x="8084343" y="1712118"/>
            <a:ext cx="3881405" cy="2207419"/>
          </a:xfrm>
          <a:prstGeom prst="rect">
            <a:avLst/>
          </a:prstGeom>
        </p:spPr>
      </p:pic>
      <p:pic>
        <p:nvPicPr>
          <p:cNvPr id="5" name="Picture 4">
            <a:extLst>
              <a:ext uri="{FF2B5EF4-FFF2-40B4-BE49-F238E27FC236}">
                <a16:creationId xmlns:a16="http://schemas.microsoft.com/office/drawing/2014/main" id="{9A185663-60CA-BC0F-13B0-375020BDEFE4}"/>
              </a:ext>
            </a:extLst>
          </p:cNvPr>
          <p:cNvPicPr>
            <a:picLocks noChangeAspect="1"/>
          </p:cNvPicPr>
          <p:nvPr/>
        </p:nvPicPr>
        <p:blipFill>
          <a:blip r:embed="rId5">
            <a:alphaModFix amt="49000"/>
          </a:blip>
          <a:stretch>
            <a:fillRect/>
          </a:stretch>
        </p:blipFill>
        <p:spPr>
          <a:xfrm>
            <a:off x="4093369" y="1624012"/>
            <a:ext cx="3648074" cy="4776787"/>
          </a:xfrm>
          <a:prstGeom prst="rect">
            <a:avLst/>
          </a:prstGeom>
        </p:spPr>
      </p:pic>
      <p:pic>
        <p:nvPicPr>
          <p:cNvPr id="7" name="Picture 6">
            <a:extLst>
              <a:ext uri="{FF2B5EF4-FFF2-40B4-BE49-F238E27FC236}">
                <a16:creationId xmlns:a16="http://schemas.microsoft.com/office/drawing/2014/main" id="{AF749BEA-9115-176F-4B8B-C3C9F64078A8}"/>
              </a:ext>
            </a:extLst>
          </p:cNvPr>
          <p:cNvPicPr>
            <a:picLocks noChangeAspect="1"/>
          </p:cNvPicPr>
          <p:nvPr/>
        </p:nvPicPr>
        <p:blipFill>
          <a:blip r:embed="rId6" cstate="screen">
            <a:alphaModFix amt="57000"/>
            <a:extLst>
              <a:ext uri="{28A0092B-C50C-407E-A947-70E740481C1C}">
                <a14:useLocalDpi xmlns:a14="http://schemas.microsoft.com/office/drawing/2010/main"/>
              </a:ext>
            </a:extLst>
          </a:blip>
          <a:srcRect b="213"/>
          <a:stretch>
            <a:fillRect/>
          </a:stretch>
        </p:blipFill>
        <p:spPr>
          <a:xfrm>
            <a:off x="354804" y="1683543"/>
            <a:ext cx="3648076" cy="4764852"/>
          </a:xfrm>
          <a:prstGeom prst="rect">
            <a:avLst/>
          </a:prstGeom>
        </p:spPr>
      </p:pic>
      <p:pic>
        <p:nvPicPr>
          <p:cNvPr id="4" name="Picture 3">
            <a:extLst>
              <a:ext uri="{FF2B5EF4-FFF2-40B4-BE49-F238E27FC236}">
                <a16:creationId xmlns:a16="http://schemas.microsoft.com/office/drawing/2014/main" id="{49C924E4-A485-6347-43FD-A1A2D62F807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1671" y="1237407"/>
            <a:ext cx="11074970" cy="349920"/>
          </a:xfrm>
          <a:prstGeom prst="rect">
            <a:avLst/>
          </a:prstGeom>
        </p:spPr>
      </p:pic>
      <p:sp>
        <p:nvSpPr>
          <p:cNvPr id="2" name="Title 1">
            <a:extLst>
              <a:ext uri="{FF2B5EF4-FFF2-40B4-BE49-F238E27FC236}">
                <a16:creationId xmlns:a16="http://schemas.microsoft.com/office/drawing/2014/main" id="{0BAD44E4-E758-1036-9F3B-4DDD373A08B9}"/>
              </a:ext>
            </a:extLst>
          </p:cNvPr>
          <p:cNvSpPr>
            <a:spLocks noGrp="1"/>
          </p:cNvSpPr>
          <p:nvPr>
            <p:ph type="title"/>
          </p:nvPr>
        </p:nvSpPr>
        <p:spPr/>
        <p:txBody>
          <a:bodyPr/>
          <a:lstStyle/>
          <a:p>
            <a:r>
              <a:rPr lang="en-US" altLang="zh-CN"/>
              <a:t>Posters &amp; Training Materials</a:t>
            </a:r>
            <a:endParaRPr/>
          </a:p>
        </p:txBody>
      </p:sp>
      <p:graphicFrame>
        <p:nvGraphicFramePr>
          <p:cNvPr id="3" name="Table 2">
            <a:extLst>
              <a:ext uri="{FF2B5EF4-FFF2-40B4-BE49-F238E27FC236}">
                <a16:creationId xmlns:a16="http://schemas.microsoft.com/office/drawing/2014/main" id="{FAF86A39-39B2-118E-9A80-4DEF632FBCBE}"/>
              </a:ext>
            </a:extLst>
          </p:cNvPr>
          <p:cNvGraphicFramePr>
            <a:graphicFrameLocks noGrp="1"/>
          </p:cNvGraphicFramePr>
          <p:nvPr>
            <p:extLst>
              <p:ext uri="{D42A27DB-BD31-4B8C-83A1-F6EECF244321}">
                <p14:modId xmlns:p14="http://schemas.microsoft.com/office/powerpoint/2010/main" val="1287482631"/>
              </p:ext>
            </p:extLst>
          </p:nvPr>
        </p:nvGraphicFramePr>
        <p:xfrm>
          <a:off x="989309" y="3512343"/>
          <a:ext cx="10371129" cy="765366"/>
        </p:xfrm>
        <a:graphic>
          <a:graphicData uri="http://schemas.openxmlformats.org/drawingml/2006/table">
            <a:tbl>
              <a:tblPr firstRow="1" firstCol="1" bandRow="1">
                <a:tableStyleId>{5C22544A-7EE6-4342-B048-85BDC9FD1C3A}</a:tableStyleId>
              </a:tblPr>
              <a:tblGrid>
                <a:gridCol w="10371129">
                  <a:extLst>
                    <a:ext uri="{9D8B030D-6E8A-4147-A177-3AD203B41FA5}">
                      <a16:colId xmlns:a16="http://schemas.microsoft.com/office/drawing/2014/main" val="3377746006"/>
                    </a:ext>
                  </a:extLst>
                </a:gridCol>
              </a:tblGrid>
              <a:tr h="755174">
                <a:tc>
                  <a:txBody>
                    <a:bodyPr/>
                    <a:lstStyle/>
                    <a:p>
                      <a:pPr marL="0" marR="0">
                        <a:lnSpc>
                          <a:spcPct val="107000"/>
                        </a:lnSpc>
                        <a:spcAft>
                          <a:spcPts val="800"/>
                        </a:spcAft>
                        <a:buNone/>
                      </a:pPr>
                      <a:r>
                        <a:rPr lang="en-US" sz="2400">
                          <a:effectLst/>
                        </a:rPr>
                        <a:t>On page 14 of the IPC Plan Template, complete the “Training Posters &amp; Materials” checkbox </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537417364"/>
                  </a:ext>
                </a:extLst>
              </a:tr>
            </a:tbl>
          </a:graphicData>
        </a:graphic>
      </p:graphicFrame>
    </p:spTree>
    <p:extLst>
      <p:ext uri="{BB962C8B-B14F-4D97-AF65-F5344CB8AC3E}">
        <p14:creationId xmlns:p14="http://schemas.microsoft.com/office/powerpoint/2010/main" val="9644015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AA45F5E-3F76-CF67-AE52-9E09F7728483}"/>
              </a:ext>
            </a:extLst>
          </p:cNvPr>
          <p:cNvPicPr>
            <a:picLocks noChangeAspect="1"/>
          </p:cNvPicPr>
          <p:nvPr/>
        </p:nvPicPr>
        <p:blipFill>
          <a:blip r:embed="rId3"/>
          <a:srcRect t="19"/>
          <a:stretch>
            <a:fillRect/>
          </a:stretch>
        </p:blipFill>
        <p:spPr>
          <a:xfrm>
            <a:off x="1524" y="1282"/>
            <a:ext cx="12191980" cy="6856718"/>
          </a:xfrm>
          <a:prstGeom prst="rect">
            <a:avLst/>
          </a:prstGeom>
          <a:solidFill>
            <a:srgbClr val="4B2E83"/>
          </a:solidFill>
        </p:spPr>
      </p:pic>
      <p:sp>
        <p:nvSpPr>
          <p:cNvPr id="4" name="TextBox 3">
            <a:extLst>
              <a:ext uri="{FF2B5EF4-FFF2-40B4-BE49-F238E27FC236}">
                <a16:creationId xmlns:a16="http://schemas.microsoft.com/office/drawing/2014/main" id="{7EA5EB2D-160E-5267-CE0D-651F1D449818}"/>
              </a:ext>
            </a:extLst>
          </p:cNvPr>
          <p:cNvSpPr txBox="1"/>
          <p:nvPr/>
        </p:nvSpPr>
        <p:spPr>
          <a:xfrm>
            <a:off x="230109" y="4012136"/>
            <a:ext cx="6016519" cy="769441"/>
          </a:xfrm>
          <a:prstGeom prst="rect">
            <a:avLst/>
          </a:prstGeom>
          <a:noFill/>
        </p:spPr>
        <p:txBody>
          <a:bodyPr wrap="square" rtlCol="0">
            <a:spAutoFit/>
          </a:bodyPr>
          <a:lstStyle/>
          <a:p>
            <a:r>
              <a:rPr lang="en-US" sz="4400" b="1">
                <a:solidFill>
                  <a:schemeClr val="bg1"/>
                </a:solidFill>
                <a:latin typeface="Calibri" panose="020F0502020204030204" pitchFamily="34" charset="0"/>
                <a:ea typeface="Calibri" panose="020F0502020204030204" pitchFamily="34" charset="0"/>
                <a:cs typeface="Calibri" panose="020F0502020204030204" pitchFamily="34" charset="0"/>
              </a:rPr>
              <a:t>Farm Commitment</a:t>
            </a:r>
          </a:p>
        </p:txBody>
      </p:sp>
      <p:sp>
        <p:nvSpPr>
          <p:cNvPr id="5" name="TextBox 4"/>
          <p:cNvSpPr txBox="1"/>
          <p:nvPr/>
        </p:nvSpPr>
        <p:spPr>
          <a:xfrm>
            <a:off x="230109" y="3214097"/>
            <a:ext cx="7200900" cy="523220"/>
          </a:xfrm>
          <a:prstGeom prst="rect">
            <a:avLst/>
          </a:prstGeom>
          <a:noFill/>
        </p:spPr>
        <p:txBody>
          <a:bodyPr wrap="square" rtlCol="0">
            <a:spAutoFit/>
          </a:bodyPr>
          <a:lstStyle/>
          <a:p>
            <a:r>
              <a:rPr lang="en-US" sz="2800" spc="300">
                <a:solidFill>
                  <a:schemeClr val="bg1"/>
                </a:solidFill>
                <a:latin typeface="Calibri" panose="020F0502020204030204" pitchFamily="34" charset="0"/>
                <a:ea typeface="Calibri" panose="020F0502020204030204" pitchFamily="34" charset="0"/>
                <a:cs typeface="Calibri" panose="020F0502020204030204" pitchFamily="34" charset="0"/>
              </a:rPr>
              <a:t>PROTECTING WORKER HEALTH</a:t>
            </a:r>
          </a:p>
        </p:txBody>
      </p:sp>
    </p:spTree>
    <p:extLst>
      <p:ext uri="{BB962C8B-B14F-4D97-AF65-F5344CB8AC3E}">
        <p14:creationId xmlns:p14="http://schemas.microsoft.com/office/powerpoint/2010/main" val="3845097056"/>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468" y="563160"/>
            <a:ext cx="11760443" cy="1068312"/>
          </a:xfrm>
        </p:spPr>
        <p:txBody>
          <a:bodyPr>
            <a:noAutofit/>
          </a:bodyPr>
          <a:lstStyle/>
          <a:p>
            <a:pPr algn="l"/>
            <a:br>
              <a:rPr lang="en-US" sz="4400"/>
            </a:br>
            <a:r>
              <a:rPr lang="en-US" sz="4400"/>
              <a:t>Farm Commitment</a:t>
            </a:r>
            <a:br>
              <a:rPr lang="en-US" altLang="zh-CN" sz="4400"/>
            </a:br>
            <a:endParaRPr sz="4400"/>
          </a:p>
        </p:txBody>
      </p:sp>
      <p:pic>
        <p:nvPicPr>
          <p:cNvPr id="4" name="Picture 4">
            <a:extLst>
              <a:ext uri="{FF2B5EF4-FFF2-40B4-BE49-F238E27FC236}">
                <a16:creationId xmlns:a16="http://schemas.microsoft.com/office/drawing/2014/main" id="{77A29BC5-7ED3-D21D-EEB3-9EB9F9C0949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89" y="1097316"/>
            <a:ext cx="11836641" cy="365227"/>
          </a:xfrm>
          <a:prstGeom prst="rect">
            <a:avLst/>
          </a:prstGeom>
        </p:spPr>
      </p:pic>
      <p:pic>
        <p:nvPicPr>
          <p:cNvPr id="6" name="Picture 5" descr="Blue fireworks explosion in the sky">
            <a:extLst>
              <a:ext uri="{FF2B5EF4-FFF2-40B4-BE49-F238E27FC236}">
                <a16:creationId xmlns:a16="http://schemas.microsoft.com/office/drawing/2014/main" id="{AB455DA4-9D4F-97FB-12B0-FC5C96C98FDF}"/>
              </a:ext>
            </a:extLst>
          </p:cNvPr>
          <p:cNvPicPr>
            <a:picLocks noChangeAspect="1"/>
          </p:cNvPicPr>
          <p:nvPr/>
        </p:nvPicPr>
        <p:blipFill>
          <a:blip r:embed="rId4"/>
          <a:stretch>
            <a:fillRect/>
          </a:stretch>
        </p:blipFill>
        <p:spPr>
          <a:xfrm>
            <a:off x="2122631" y="1549822"/>
            <a:ext cx="7735556" cy="5155778"/>
          </a:xfrm>
          <a:prstGeom prst="rect">
            <a:avLst/>
          </a:prstGeom>
        </p:spPr>
      </p:pic>
    </p:spTree>
    <p:extLst>
      <p:ext uri="{BB962C8B-B14F-4D97-AF65-F5344CB8AC3E}">
        <p14:creationId xmlns:p14="http://schemas.microsoft.com/office/powerpoint/2010/main" val="117772417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AC6E7-9C74-0631-73E8-3A957920A91A}"/>
            </a:ext>
          </a:extLst>
        </p:cNvPr>
        <p:cNvGrpSpPr/>
        <p:nvPr/>
      </p:nvGrpSpPr>
      <p:grpSpPr>
        <a:xfrm>
          <a:off x="0" y="0"/>
          <a:ext cx="0" cy="0"/>
          <a:chOff x="0" y="0"/>
          <a:chExt cx="0" cy="0"/>
        </a:xfrm>
      </p:grpSpPr>
      <p:pic>
        <p:nvPicPr>
          <p:cNvPr id="8" name="Picture 7" descr="Blue fireworks explosion in the sky">
            <a:extLst>
              <a:ext uri="{FF2B5EF4-FFF2-40B4-BE49-F238E27FC236}">
                <a16:creationId xmlns:a16="http://schemas.microsoft.com/office/drawing/2014/main" id="{03CEEC38-E819-22AB-3E40-94768B264659}"/>
              </a:ext>
            </a:extLst>
          </p:cNvPr>
          <p:cNvPicPr>
            <a:picLocks noChangeAspect="1"/>
          </p:cNvPicPr>
          <p:nvPr/>
        </p:nvPicPr>
        <p:blipFill>
          <a:blip r:embed="rId3">
            <a:alphaModFix amt="50000"/>
          </a:blip>
          <a:stretch>
            <a:fillRect/>
          </a:stretch>
        </p:blipFill>
        <p:spPr>
          <a:xfrm>
            <a:off x="2122631" y="1549822"/>
            <a:ext cx="7735556" cy="5155778"/>
          </a:xfrm>
          <a:prstGeom prst="rect">
            <a:avLst/>
          </a:prstGeom>
        </p:spPr>
      </p:pic>
      <p:sp>
        <p:nvSpPr>
          <p:cNvPr id="2" name="Title 1">
            <a:extLst>
              <a:ext uri="{FF2B5EF4-FFF2-40B4-BE49-F238E27FC236}">
                <a16:creationId xmlns:a16="http://schemas.microsoft.com/office/drawing/2014/main" id="{2BEE47DA-D9DF-755A-8CDC-6B926212A046}"/>
              </a:ext>
            </a:extLst>
          </p:cNvPr>
          <p:cNvSpPr>
            <a:spLocks noGrp="1"/>
          </p:cNvSpPr>
          <p:nvPr>
            <p:ph type="ctrTitle"/>
          </p:nvPr>
        </p:nvSpPr>
        <p:spPr>
          <a:xfrm>
            <a:off x="359468" y="563160"/>
            <a:ext cx="11760443" cy="1068312"/>
          </a:xfrm>
        </p:spPr>
        <p:txBody>
          <a:bodyPr>
            <a:noAutofit/>
          </a:bodyPr>
          <a:lstStyle/>
          <a:p>
            <a:pPr algn="l"/>
            <a:br>
              <a:rPr lang="en-US" sz="4400"/>
            </a:br>
            <a:r>
              <a:rPr lang="en-US" sz="4400"/>
              <a:t>Farm Commitment</a:t>
            </a:r>
            <a:br>
              <a:rPr lang="en-US" altLang="zh-CN" sz="4400"/>
            </a:br>
            <a:endParaRPr sz="4400"/>
          </a:p>
        </p:txBody>
      </p:sp>
      <p:pic>
        <p:nvPicPr>
          <p:cNvPr id="4" name="Picture 4">
            <a:extLst>
              <a:ext uri="{FF2B5EF4-FFF2-40B4-BE49-F238E27FC236}">
                <a16:creationId xmlns:a16="http://schemas.microsoft.com/office/drawing/2014/main" id="{94DB42AF-31B6-0F3E-D975-6FAC6F688F7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089" y="1097316"/>
            <a:ext cx="11836641" cy="365227"/>
          </a:xfrm>
          <a:prstGeom prst="rect">
            <a:avLst/>
          </a:prstGeom>
        </p:spPr>
      </p:pic>
      <p:sp>
        <p:nvSpPr>
          <p:cNvPr id="6" name="Content Placeholder 2">
            <a:extLst>
              <a:ext uri="{FF2B5EF4-FFF2-40B4-BE49-F238E27FC236}">
                <a16:creationId xmlns:a16="http://schemas.microsoft.com/office/drawing/2014/main" id="{2B083C02-B450-39B9-7DCB-1CAB1E249143}"/>
              </a:ext>
            </a:extLst>
          </p:cNvPr>
          <p:cNvSpPr txBox="1">
            <a:spLocks/>
          </p:cNvSpPr>
          <p:nvPr/>
        </p:nvSpPr>
        <p:spPr>
          <a:xfrm>
            <a:off x="784204" y="2721228"/>
            <a:ext cx="10910972" cy="411917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600" b="0" i="0" kern="1200">
                <a:solidFill>
                  <a:schemeClr val="tx1"/>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US">
              <a:solidFill>
                <a:srgbClr val="00B050"/>
              </a:solidFill>
            </a:endParaRPr>
          </a:p>
        </p:txBody>
      </p:sp>
      <p:graphicFrame>
        <p:nvGraphicFramePr>
          <p:cNvPr id="3" name="Table 2">
            <a:extLst>
              <a:ext uri="{FF2B5EF4-FFF2-40B4-BE49-F238E27FC236}">
                <a16:creationId xmlns:a16="http://schemas.microsoft.com/office/drawing/2014/main" id="{F21155B2-7593-224A-652A-736AA0B604E0}"/>
              </a:ext>
            </a:extLst>
          </p:cNvPr>
          <p:cNvGraphicFramePr>
            <a:graphicFrameLocks noGrp="1"/>
          </p:cNvGraphicFramePr>
          <p:nvPr>
            <p:extLst>
              <p:ext uri="{D42A27DB-BD31-4B8C-83A1-F6EECF244321}">
                <p14:modId xmlns:p14="http://schemas.microsoft.com/office/powerpoint/2010/main" val="601677798"/>
              </p:ext>
            </p:extLst>
          </p:nvPr>
        </p:nvGraphicFramePr>
        <p:xfrm>
          <a:off x="784204" y="3759269"/>
          <a:ext cx="10623592" cy="1156716"/>
        </p:xfrm>
        <a:graphic>
          <a:graphicData uri="http://schemas.openxmlformats.org/drawingml/2006/table">
            <a:tbl>
              <a:tblPr firstRow="1" firstCol="1" bandRow="1">
                <a:tableStyleId>{5C22544A-7EE6-4342-B048-85BDC9FD1C3A}</a:tableStyleId>
              </a:tblPr>
              <a:tblGrid>
                <a:gridCol w="10623592">
                  <a:extLst>
                    <a:ext uri="{9D8B030D-6E8A-4147-A177-3AD203B41FA5}">
                      <a16:colId xmlns:a16="http://schemas.microsoft.com/office/drawing/2014/main" val="1824346864"/>
                    </a:ext>
                  </a:extLst>
                </a:gridCol>
              </a:tblGrid>
              <a:tr h="1139257">
                <a:tc>
                  <a:txBody>
                    <a:bodyPr/>
                    <a:lstStyle/>
                    <a:p>
                      <a:pPr marL="0" marR="0">
                        <a:lnSpc>
                          <a:spcPct val="107000"/>
                        </a:lnSpc>
                        <a:spcAft>
                          <a:spcPts val="800"/>
                        </a:spcAft>
                        <a:buNone/>
                      </a:pPr>
                      <a:r>
                        <a:rPr lang="en-US" sz="2400">
                          <a:effectLst/>
                        </a:rPr>
                        <a:t>On page 14-15 of the IPC Plan Template, complete the “Farm Owner/Manager Responsibilities” and the “Employee Expectations” checkbox  and sign the final page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3439190084"/>
                  </a:ext>
                </a:extLst>
              </a:tr>
            </a:tbl>
          </a:graphicData>
        </a:graphic>
      </p:graphicFrame>
    </p:spTree>
    <p:extLst>
      <p:ext uri="{BB962C8B-B14F-4D97-AF65-F5344CB8AC3E}">
        <p14:creationId xmlns:p14="http://schemas.microsoft.com/office/powerpoint/2010/main" val="69845235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C2373-34CD-A6AF-1B96-3BBD37841A75}"/>
              </a:ext>
            </a:extLst>
          </p:cNvPr>
          <p:cNvSpPr>
            <a:spLocks noGrp="1"/>
          </p:cNvSpPr>
          <p:nvPr>
            <p:ph type="title"/>
          </p:nvPr>
        </p:nvSpPr>
        <p:spPr/>
        <p:txBody>
          <a:bodyPr/>
          <a:lstStyle/>
          <a:p>
            <a:r>
              <a:rPr lang="en-US">
                <a:solidFill>
                  <a:srgbClr val="7030A0"/>
                </a:solidFill>
                <a:latin typeface="Open Sans"/>
                <a:ea typeface="Open Sans"/>
                <a:cs typeface="Open Sans"/>
              </a:rPr>
              <a:t>Thank you!!!!</a:t>
            </a:r>
          </a:p>
        </p:txBody>
      </p:sp>
      <p:pic>
        <p:nvPicPr>
          <p:cNvPr id="6" name="Content Placeholder 5">
            <a:extLst>
              <a:ext uri="{FF2B5EF4-FFF2-40B4-BE49-F238E27FC236}">
                <a16:creationId xmlns:a16="http://schemas.microsoft.com/office/drawing/2014/main" id="{5007AABC-7A6E-9946-F4E3-70EC435BF91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090297" y="1867396"/>
            <a:ext cx="3263503" cy="4351338"/>
          </a:xfrm>
        </p:spPr>
      </p:pic>
      <p:pic>
        <p:nvPicPr>
          <p:cNvPr id="4" name="Picture 3">
            <a:extLst>
              <a:ext uri="{FF2B5EF4-FFF2-40B4-BE49-F238E27FC236}">
                <a16:creationId xmlns:a16="http://schemas.microsoft.com/office/drawing/2014/main" id="{65AC03F4-E64A-C3EA-EEBD-1044C1177B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04283" y="1351787"/>
            <a:ext cx="10983433" cy="338901"/>
          </a:xfrm>
          <a:prstGeom prst="rect">
            <a:avLst/>
          </a:prstGeom>
        </p:spPr>
      </p:pic>
      <p:sp>
        <p:nvSpPr>
          <p:cNvPr id="7" name="TextBox 6">
            <a:extLst>
              <a:ext uri="{FF2B5EF4-FFF2-40B4-BE49-F238E27FC236}">
                <a16:creationId xmlns:a16="http://schemas.microsoft.com/office/drawing/2014/main" id="{E59B0ED6-1C16-8250-00EF-0127F97657C1}"/>
              </a:ext>
            </a:extLst>
          </p:cNvPr>
          <p:cNvSpPr txBox="1"/>
          <p:nvPr/>
        </p:nvSpPr>
        <p:spPr>
          <a:xfrm>
            <a:off x="1159455" y="2956406"/>
            <a:ext cx="3954162" cy="1569660"/>
          </a:xfrm>
          <a:prstGeom prst="rect">
            <a:avLst/>
          </a:prstGeom>
          <a:noFill/>
        </p:spPr>
        <p:txBody>
          <a:bodyPr wrap="square" rtlCol="0">
            <a:spAutoFit/>
          </a:bodyPr>
          <a:lstStyle/>
          <a:p>
            <a:r>
              <a:rPr lang="en-US" sz="2400" dirty="0"/>
              <a:t>University of Washington</a:t>
            </a:r>
          </a:p>
          <a:p>
            <a:r>
              <a:rPr lang="en-US" sz="2400" dirty="0"/>
              <a:t>Center for One Health Research</a:t>
            </a:r>
          </a:p>
          <a:p>
            <a:r>
              <a:rPr lang="en-US" sz="2400" dirty="0"/>
              <a:t>cohr@uw.edu</a:t>
            </a:r>
          </a:p>
        </p:txBody>
      </p:sp>
      <p:sp>
        <p:nvSpPr>
          <p:cNvPr id="5" name="TextBox 4">
            <a:extLst>
              <a:ext uri="{FF2B5EF4-FFF2-40B4-BE49-F238E27FC236}">
                <a16:creationId xmlns:a16="http://schemas.microsoft.com/office/drawing/2014/main" id="{5DEF236C-12AF-A981-6D9A-2C1B5AC2012D}"/>
              </a:ext>
            </a:extLst>
          </p:cNvPr>
          <p:cNvSpPr txBox="1"/>
          <p:nvPr/>
        </p:nvSpPr>
        <p:spPr>
          <a:xfrm>
            <a:off x="105541" y="5872222"/>
            <a:ext cx="7992326" cy="523220"/>
          </a:xfrm>
          <a:prstGeom prst="rect">
            <a:avLst/>
          </a:prstGeom>
          <a:noFill/>
        </p:spPr>
        <p:txBody>
          <a:bodyPr wrap="square">
            <a:spAutoFit/>
          </a:bodyPr>
          <a:lstStyle/>
          <a:p>
            <a:r>
              <a:rPr lang="en-US" sz="1400" b="0" i="0" dirty="0">
                <a:solidFill>
                  <a:schemeClr val="tx1"/>
                </a:solidFill>
                <a:effectLst/>
                <a:latin typeface="+mn-lt"/>
              </a:rPr>
              <a:t>Funding and support for this project has been provided by the State of Washington, Department of Labor &amp; Industries, Safety &amp; Health Investment Projects</a:t>
            </a:r>
            <a:endParaRPr lang="en-US" sz="1400" dirty="0"/>
          </a:p>
        </p:txBody>
      </p:sp>
    </p:spTree>
    <p:extLst>
      <p:ext uri="{BB962C8B-B14F-4D97-AF65-F5344CB8AC3E}">
        <p14:creationId xmlns:p14="http://schemas.microsoft.com/office/powerpoint/2010/main" val="1914598283"/>
      </p:ext>
    </p:extLst>
  </p:cSld>
  <p:clrMapOvr>
    <a:masterClrMapping/>
  </p:clrMapOvr>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ustom 1">
      <a:majorFont>
        <a:latin typeface="Open Sans"/>
        <a:ea typeface="Open Sans"/>
        <a:cs typeface=""/>
      </a:majorFont>
      <a:minorFont>
        <a:latin typeface="Calibri"/>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dd83842-9dfa-4bd6-a980-18d15e6b5023" xsi:nil="true"/>
    <lcf76f155ced4ddcb4097134ff3c332f xmlns="8a7cee37-f0e9-4b71-b29a-15e4cfc84a1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66960E5A6B6A4EBFE3FB3CA506FBDB" ma:contentTypeVersion="13" ma:contentTypeDescription="Create a new document." ma:contentTypeScope="" ma:versionID="ac47c36f2c148f07970a07067673e69e">
  <xsd:schema xmlns:xsd="http://www.w3.org/2001/XMLSchema" xmlns:xs="http://www.w3.org/2001/XMLSchema" xmlns:p="http://schemas.microsoft.com/office/2006/metadata/properties" xmlns:ns2="8a7cee37-f0e9-4b71-b29a-15e4cfc84a15" xmlns:ns3="4dd83842-9dfa-4bd6-a980-18d15e6b5023" targetNamespace="http://schemas.microsoft.com/office/2006/metadata/properties" ma:root="true" ma:fieldsID="0bba0a67e1adeef914ba4d8caf6335f8" ns2:_="" ns3:_="">
    <xsd:import namespace="8a7cee37-f0e9-4b71-b29a-15e4cfc84a15"/>
    <xsd:import namespace="4dd83842-9dfa-4bd6-a980-18d15e6b502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7cee37-f0e9-4b71-b29a-15e4cfc84a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20148b9-20a4-48a0-acba-ba52d68a37a3"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d83842-9dfa-4bd6-a980-18d15e6b502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5a258423-4b27-4b3e-8770-48db2d86c0cb}" ma:internalName="TaxCatchAll" ma:showField="CatchAllData" ma:web="4dd83842-9dfa-4bd6-a980-18d15e6b502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31EB54-4DF7-45E1-8283-4AB974435F91}">
  <ds:schemaRefs>
    <ds:schemaRef ds:uri="http://schemas.microsoft.com/office/2006/documentManagement/types"/>
    <ds:schemaRef ds:uri="http://schemas.microsoft.com/office/infopath/2007/PartnerControls"/>
    <ds:schemaRef ds:uri="http://purl.org/dc/dcmitype/"/>
    <ds:schemaRef ds:uri="4dd83842-9dfa-4bd6-a980-18d15e6b5023"/>
    <ds:schemaRef ds:uri="8a7cee37-f0e9-4b71-b29a-15e4cfc84a15"/>
    <ds:schemaRef ds:uri="http://purl.org/dc/elements/1.1/"/>
    <ds:schemaRef ds:uri="http://schemas.openxmlformats.org/package/2006/metadata/core-properties"/>
    <ds:schemaRef ds:uri="http://schemas.microsoft.com/office/2006/metadata/properties"/>
    <ds:schemaRef ds:uri="http://purl.org/dc/terms/"/>
    <ds:schemaRef ds:uri="http://www.w3.org/XML/1998/namespace"/>
  </ds:schemaRefs>
</ds:datastoreItem>
</file>

<file path=customXml/itemProps2.xml><?xml version="1.0" encoding="utf-8"?>
<ds:datastoreItem xmlns:ds="http://schemas.openxmlformats.org/officeDocument/2006/customXml" ds:itemID="{0C01F347-FAA4-4A92-9562-B36645FCCCDB}">
  <ds:schemaRefs>
    <ds:schemaRef ds:uri="http://schemas.microsoft.com/sharepoint/v3/contenttype/forms"/>
  </ds:schemaRefs>
</ds:datastoreItem>
</file>

<file path=customXml/itemProps3.xml><?xml version="1.0" encoding="utf-8"?>
<ds:datastoreItem xmlns:ds="http://schemas.openxmlformats.org/officeDocument/2006/customXml" ds:itemID="{5691A7FB-0A69-4076-B2D3-F5367ECEA6ED}">
  <ds:schemaRefs>
    <ds:schemaRef ds:uri="4dd83842-9dfa-4bd6-a980-18d15e6b5023"/>
    <ds:schemaRef ds:uri="8a7cee37-f0e9-4b71-b29a-15e4cfc84a1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6</TotalTime>
  <Words>12829</Words>
  <Application>Microsoft Office PowerPoint</Application>
  <PresentationFormat>Widescreen</PresentationFormat>
  <Paragraphs>1140</Paragraphs>
  <Slides>136</Slides>
  <Notes>133</Notes>
  <HiddenSlides>0</HiddenSlides>
  <MMClips>3</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136</vt:i4>
      </vt:variant>
    </vt:vector>
  </HeadingPairs>
  <TitlesOfParts>
    <vt:vector size="155" baseType="lpstr">
      <vt:lpstr>-webkit-standard</vt:lpstr>
      <vt:lpstr>Segoe UI</vt:lpstr>
      <vt:lpstr>Courier New</vt:lpstr>
      <vt:lpstr>Aptos,Sans-Serif</vt:lpstr>
      <vt:lpstr>Encode Sans Normal Black</vt:lpstr>
      <vt:lpstr>Encode Sans Normal</vt:lpstr>
      <vt:lpstr>宋体</vt:lpstr>
      <vt:lpstr>Times New Roman</vt:lpstr>
      <vt:lpstr>Calibri</vt:lpstr>
      <vt:lpstr>Uni Sans Book Italic</vt:lpstr>
      <vt:lpstr>Encode Sans Condensed Thin</vt:lpstr>
      <vt:lpstr>Arimo</vt:lpstr>
      <vt:lpstr>Aptos</vt:lpstr>
      <vt:lpstr>Arial,Sans-Serif</vt:lpstr>
      <vt:lpstr>Open Sans</vt:lpstr>
      <vt:lpstr>Outfit Extra Bold</vt:lpstr>
      <vt:lpstr>Arial</vt:lpstr>
      <vt:lpstr>Symbol</vt:lpstr>
      <vt:lpstr>Office Theme</vt:lpstr>
      <vt:lpstr>PowerPoint Presentation</vt:lpstr>
      <vt:lpstr>Objectives</vt:lpstr>
      <vt:lpstr>Who We Are &amp; Our History Working with Dairy Farms</vt:lpstr>
      <vt:lpstr>Survey of Knowledge, Attitudes and Behaviors around Infection Prevention</vt:lpstr>
      <vt:lpstr>What We've Learned from WA Dairies: Needs for IPC on Dairy Farms</vt:lpstr>
      <vt:lpstr>Prevention is Key</vt:lpstr>
      <vt:lpstr>PowerPoint Presentation</vt:lpstr>
      <vt:lpstr>IPC &amp; Productive Agriculture​</vt:lpstr>
      <vt:lpstr>What is an Infection Prevention and Control Plan?</vt:lpstr>
      <vt:lpstr> </vt:lpstr>
      <vt:lpstr>Culture: Key to Health, Safety &amp; Well-being</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Shared Commitment = Success</vt:lpstr>
      <vt:lpstr>PowerPoint Presentation</vt:lpstr>
      <vt:lpstr>Employee Expectations</vt:lpstr>
      <vt:lpstr>PowerPoint Presentation</vt:lpstr>
      <vt:lpstr>Creating Infection Prevention and Control Teams</vt:lpstr>
      <vt:lpstr>Creating Infection Prevention and Control Teams</vt:lpstr>
      <vt:lpstr>PowerPoint Presentation</vt:lpstr>
      <vt:lpstr>Zoonotic Diseases </vt:lpstr>
      <vt:lpstr> Types, Sources, and Examples of Infections</vt:lpstr>
      <vt:lpstr>PowerPoint Presentation</vt:lpstr>
      <vt:lpstr> Diarrhea- causing Pathogens</vt:lpstr>
      <vt:lpstr>PowerPoint Presentation</vt:lpstr>
      <vt:lpstr> Respiratory Infections</vt:lpstr>
      <vt:lpstr> Respiratory Infections</vt:lpstr>
      <vt:lpstr> Respiratory Infections</vt:lpstr>
      <vt:lpstr>PowerPoint Presentation</vt:lpstr>
      <vt:lpstr> Skin/soft Tissue Infections</vt:lpstr>
      <vt:lpstr> Sharps-related Infections</vt:lpstr>
      <vt:lpstr>PowerPoint Presentation</vt:lpstr>
      <vt:lpstr> Sharps-related Infections</vt:lpstr>
      <vt:lpstr>PowerPoint Presentation</vt:lpstr>
      <vt:lpstr>High-Risk Dairy Farm Tasks: </vt:lpstr>
      <vt:lpstr>Transmission Routes for Diseases on Dairy Farms</vt:lpstr>
      <vt:lpstr>Transmission Routes : Direct Contact</vt:lpstr>
      <vt:lpstr>Transmission Routes : Direct Contact</vt:lpstr>
      <vt:lpstr>Transmission Routes : Indirect Contact</vt:lpstr>
      <vt:lpstr>Other fomites include…</vt:lpstr>
      <vt:lpstr>Transmission Routes : Airborne</vt:lpstr>
      <vt:lpstr>Transmission Routes : Airborne</vt:lpstr>
      <vt:lpstr>Transmission Routes : Ingestion</vt:lpstr>
      <vt:lpstr>Transmission Routes : Ingestion</vt:lpstr>
      <vt:lpstr>Transmission Routes : Sharps injuries</vt:lpstr>
      <vt:lpstr>Transmission Routes : Sharps injuries</vt:lpstr>
      <vt:lpstr>RECAP- 5 modes of disease transmission</vt:lpstr>
      <vt:lpstr>PowerPoint Presentation</vt:lpstr>
      <vt:lpstr>Using the Hazard Assessment Checklist</vt:lpstr>
      <vt:lpstr>The Hierarchy of Controls</vt:lpstr>
      <vt:lpstr>PowerPoint Presentation</vt:lpstr>
      <vt:lpstr>Using the Hazard Assessment Checklist</vt:lpstr>
      <vt:lpstr>Using the Hazard Assessment Checklist</vt:lpstr>
      <vt:lpstr>Using the Hazard Assessment Checklist </vt:lpstr>
      <vt:lpstr>PowerPoint Presentation</vt:lpstr>
      <vt:lpstr>What are Standard Precautions?</vt:lpstr>
      <vt:lpstr>Hand Hygiene is Important!</vt:lpstr>
      <vt:lpstr>Hand Hygiene is Important!</vt:lpstr>
      <vt:lpstr>Hand Hygiene is Important!</vt:lpstr>
      <vt:lpstr>Handwashing Video </vt:lpstr>
      <vt:lpstr>Wall Posters</vt:lpstr>
      <vt:lpstr>IPC Template: Hand Hygiene Policy &amp; Training</vt:lpstr>
      <vt:lpstr>Map activity: Where are hand hygiene stations on your farm?</vt:lpstr>
      <vt:lpstr>Handwashing Station Maintenance &amp; Resources </vt:lpstr>
      <vt:lpstr>Handwashing Station Maintenance &amp; Resources </vt:lpstr>
      <vt:lpstr>Work Clothing Practices </vt:lpstr>
      <vt:lpstr>Work Clothing Practices </vt:lpstr>
      <vt:lpstr>Shower after Work</vt:lpstr>
      <vt:lpstr>PowerPoint Presentation</vt:lpstr>
      <vt:lpstr> Personal Protective Equipment (PPE) </vt:lpstr>
      <vt:lpstr>Employer Expectations</vt:lpstr>
      <vt:lpstr>PPE Limitations</vt:lpstr>
      <vt:lpstr>Gloves Donning and Doffing Gloves Video</vt:lpstr>
      <vt:lpstr>Gloves Donning and Doffing Gloves Video</vt:lpstr>
      <vt:lpstr>Respiratory Protection Program &amp; Airborne Infections</vt:lpstr>
      <vt:lpstr>Respirators &amp; Infectious Diseases on the Farm</vt:lpstr>
      <vt:lpstr>Respiratory Protection Program</vt:lpstr>
      <vt:lpstr>Respiratory Protection Program</vt:lpstr>
      <vt:lpstr>Sharps Injury Prevention</vt:lpstr>
      <vt:lpstr>Sharps Injury Prevention</vt:lpstr>
      <vt:lpstr>PowerPoint Presentation</vt:lpstr>
      <vt:lpstr>PowerPoint Presentation</vt:lpstr>
      <vt:lpstr>Employee Health &amp; Well-Being</vt:lpstr>
      <vt:lpstr>Health on The Farm</vt:lpstr>
      <vt:lpstr>Employee Health Card</vt:lpstr>
      <vt:lpstr>Employee Vaccinations </vt:lpstr>
      <vt:lpstr>Employee Vaccinations </vt:lpstr>
      <vt:lpstr>Vaccination Programs</vt:lpstr>
      <vt:lpstr>Worker Illness Communication</vt:lpstr>
      <vt:lpstr>Worker Symptom &amp; Illness Management: Best Practice</vt:lpstr>
      <vt:lpstr>Worker Protections &amp; Herd Illness</vt:lpstr>
      <vt:lpstr>Worker Protections &amp; Herd Illness</vt:lpstr>
      <vt:lpstr>Paid Sick Leave &amp; Paid Time Off</vt:lpstr>
      <vt:lpstr>Paid Sick Leave &amp; Paid Time Off</vt:lpstr>
      <vt:lpstr>Return to Work Policies &amp; Procedures</vt:lpstr>
      <vt:lpstr>Return to Work Policies &amp; Procedures</vt:lpstr>
      <vt:lpstr>Worker Well-being Strategies &amp; Resources</vt:lpstr>
      <vt:lpstr>Worker Well-being Beyond the Farm</vt:lpstr>
      <vt:lpstr>Worker Well-being Beyond the Farm</vt:lpstr>
      <vt:lpstr>PowerPoint Presentation</vt:lpstr>
      <vt:lpstr> Employee Record Keeping &amp; Management</vt:lpstr>
      <vt:lpstr> Record Keeping &amp; Management</vt:lpstr>
      <vt:lpstr> Record Keeping &amp; Management</vt:lpstr>
      <vt:lpstr>Following OSH A 300 Log Policies</vt:lpstr>
      <vt:lpstr>Following OSH A 300 Log Policies</vt:lpstr>
      <vt:lpstr>Incidents Reporting</vt:lpstr>
      <vt:lpstr>Needlestick Incident Reporting</vt:lpstr>
      <vt:lpstr>Needlestick Incident Reporting</vt:lpstr>
      <vt:lpstr>PowerPoint Presentation</vt:lpstr>
      <vt:lpstr>     Emergency Personal Protective Equipment (PPE) Stock  </vt:lpstr>
      <vt:lpstr>     PPE: What items to have  </vt:lpstr>
      <vt:lpstr>Selecting PPE </vt:lpstr>
      <vt:lpstr>     Emergency Personal Protective Equipment (PPE) Stock  </vt:lpstr>
      <vt:lpstr>Emergency Contact List</vt:lpstr>
      <vt:lpstr>Emergency Contact List</vt:lpstr>
      <vt:lpstr>Emergency Action Plan</vt:lpstr>
      <vt:lpstr>Emergency Action Plan</vt:lpstr>
      <vt:lpstr>PowerPoint Presentation</vt:lpstr>
      <vt:lpstr>Employee Education Languages</vt:lpstr>
      <vt:lpstr>Employee Education Languages</vt:lpstr>
      <vt:lpstr>Employee Education Topics and Frequency</vt:lpstr>
      <vt:lpstr>Employee Education Topics for specific employees</vt:lpstr>
      <vt:lpstr>Employee Education Topics and Frequency</vt:lpstr>
      <vt:lpstr>Employee Education Topics and Frequency</vt:lpstr>
      <vt:lpstr>Employee Access to Education Access </vt:lpstr>
      <vt:lpstr>Posters &amp; Training Materials</vt:lpstr>
      <vt:lpstr>PowerPoint Presentation</vt:lpstr>
      <vt:lpstr> Farm Commitment </vt:lpstr>
      <vt:lpstr> Farm Commitment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Vickie E Ramirez</cp:lastModifiedBy>
  <cp:revision>24</cp:revision>
  <dcterms:created xsi:type="dcterms:W3CDTF">2019-11-21T20:31:41Z</dcterms:created>
  <dcterms:modified xsi:type="dcterms:W3CDTF">2026-10-12T16:52:20Z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0x0101005F66960E5A6B6A4EBFE3FB3CA506FBDB</vt:lpwstr>
  </property>
  <property fmtid="{D5CDD505-2E9C-101B-9397-08002B2CF9AE}" pid="3" name="MediaServiceImageTags">
    <vt:lpwstr/>
  </property>
</Properties>
</file>